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26.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ags/tag27.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0.xml" ContentType="application/vnd.openxmlformats-officedocument.presentationml.tags+xml"/>
  <Override PartName="/ppt/notesSlides/notesSlide20.xml" ContentType="application/vnd.openxmlformats-officedocument.presentationml.notesSlide+xml"/>
  <Override PartName="/ppt/tags/tag5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2.xml" ContentType="application/vnd.openxmlformats-officedocument.presentationml.tags+xml"/>
  <Override PartName="/ppt/notesSlides/notesSlide23.xml" ContentType="application/vnd.openxmlformats-officedocument.presentationml.notesSlide+xml"/>
  <Override PartName="/ppt/tags/tag53.xml" ContentType="application/vnd.openxmlformats-officedocument.presentationml.tags+xml"/>
  <Override PartName="/ppt/notesSlides/notesSlide24.xml" ContentType="application/vnd.openxmlformats-officedocument.presentationml.notesSlide+xml"/>
  <Override PartName="/ppt/tags/tag54.xml" ContentType="application/vnd.openxmlformats-officedocument.presentationml.tags+xml"/>
  <Override PartName="/ppt/notesSlides/notesSlide25.xml" ContentType="application/vnd.openxmlformats-officedocument.presentationml.notesSlide+xml"/>
  <Override PartName="/ppt/tags/tag55.xml" ContentType="application/vnd.openxmlformats-officedocument.presentationml.tags+xml"/>
  <Override PartName="/ppt/notesSlides/notesSlide26.xml" ContentType="application/vnd.openxmlformats-officedocument.presentationml.notesSlide+xml"/>
  <Override PartName="/ppt/tags/tag5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7FFFF74A_0.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4"/>
    <p:sldMasterId id="2147483657" r:id="rId5"/>
    <p:sldMasterId id="2147483680" r:id="rId6"/>
    <p:sldMasterId id="2147483744" r:id="rId7"/>
    <p:sldMasterId id="2147483751" r:id="rId8"/>
  </p:sldMasterIdLst>
  <p:notesMasterIdLst>
    <p:notesMasterId r:id="rId64"/>
  </p:notesMasterIdLst>
  <p:sldIdLst>
    <p:sldId id="269" r:id="rId9"/>
    <p:sldId id="2147481392" r:id="rId10"/>
    <p:sldId id="262" r:id="rId11"/>
    <p:sldId id="273" r:id="rId12"/>
    <p:sldId id="2147481422" r:id="rId13"/>
    <p:sldId id="275" r:id="rId14"/>
    <p:sldId id="2147481429" r:id="rId15"/>
    <p:sldId id="272" r:id="rId16"/>
    <p:sldId id="276" r:id="rId17"/>
    <p:sldId id="2147481410" r:id="rId18"/>
    <p:sldId id="2147481426" r:id="rId19"/>
    <p:sldId id="2147481427" r:id="rId20"/>
    <p:sldId id="2147481428" r:id="rId21"/>
    <p:sldId id="270" r:id="rId22"/>
    <p:sldId id="2147481443" r:id="rId23"/>
    <p:sldId id="2147481444" r:id="rId24"/>
    <p:sldId id="2147481445" r:id="rId25"/>
    <p:sldId id="2147481416" r:id="rId26"/>
    <p:sldId id="2147481439" r:id="rId27"/>
    <p:sldId id="2147480640" r:id="rId28"/>
    <p:sldId id="2147480596" r:id="rId29"/>
    <p:sldId id="277" r:id="rId30"/>
    <p:sldId id="2147472461" r:id="rId31"/>
    <p:sldId id="2147481466" r:id="rId32"/>
    <p:sldId id="2147481467" r:id="rId33"/>
    <p:sldId id="2147481464" r:id="rId34"/>
    <p:sldId id="2147481053" r:id="rId35"/>
    <p:sldId id="2147472463" r:id="rId36"/>
    <p:sldId id="2147480661" r:id="rId37"/>
    <p:sldId id="300" r:id="rId38"/>
    <p:sldId id="2147481454" r:id="rId39"/>
    <p:sldId id="2147481446" r:id="rId40"/>
    <p:sldId id="2147481415" r:id="rId41"/>
    <p:sldId id="2147481463" r:id="rId42"/>
    <p:sldId id="2147481455" r:id="rId43"/>
    <p:sldId id="2147481448" r:id="rId44"/>
    <p:sldId id="2147481457" r:id="rId45"/>
    <p:sldId id="2147481458" r:id="rId46"/>
    <p:sldId id="2147481440" r:id="rId47"/>
    <p:sldId id="2147481453" r:id="rId48"/>
    <p:sldId id="2147481447" r:id="rId49"/>
    <p:sldId id="2147481011" r:id="rId50"/>
    <p:sldId id="2147481451" r:id="rId51"/>
    <p:sldId id="2147481032" r:id="rId52"/>
    <p:sldId id="2147481033" r:id="rId53"/>
    <p:sldId id="2147481394" r:id="rId54"/>
    <p:sldId id="2147481459" r:id="rId55"/>
    <p:sldId id="2147481462" r:id="rId56"/>
    <p:sldId id="2147481460" r:id="rId57"/>
    <p:sldId id="2147481461" r:id="rId58"/>
    <p:sldId id="271" r:id="rId59"/>
    <p:sldId id="2147481418" r:id="rId60"/>
    <p:sldId id="2147481417" r:id="rId61"/>
    <p:sldId id="2147481430" r:id="rId62"/>
    <p:sldId id="2147481465" r:id="rId63"/>
  </p:sldIdLst>
  <p:sldSz cx="9144000" cy="5143500" type="screen16x9"/>
  <p:notesSz cx="6858000" cy="9144000"/>
  <p:embeddedFontLst>
    <p:embeddedFont>
      <p:font typeface="Segoe UI" panose="020B0502040204020203" pitchFamily="34" charset="0"/>
      <p:regular r:id="rId65"/>
      <p:bold r:id="rId66"/>
      <p:italic r:id="rId67"/>
      <p:boldItalic r:id="rId68"/>
    </p:embeddedFont>
    <p:embeddedFont>
      <p:font typeface="Verdana" panose="020B0604030504040204" pitchFamily="34" charset="0"/>
      <p:regular r:id="rId69"/>
      <p:bold r:id="rId70"/>
      <p:italic r:id="rId71"/>
      <p:boldItalic r:id="rId72"/>
    </p:embeddedFont>
    <p:embeddedFont>
      <p:font typeface="Wingdings 2" panose="05020102010507070707" pitchFamily="18" charset="2"/>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15">
          <p15:clr>
            <a:srgbClr val="747775"/>
          </p15:clr>
        </p15:guide>
        <p15:guide id="2" pos="305">
          <p15:clr>
            <a:srgbClr val="747775"/>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79C60A-D1D0-9091-1266-E77B95F9F9CF}" name="Ester Rake | Santeon" initials="ER" userId="S::E.Rake@Santeon.nl::acb459b9-7e61-4a66-b487-16244a4cb50b" providerId="AD"/>
  <p188:author id="{FAEA8B43-CCC6-D3E7-6922-9A13F21C98F9}" name="Jannick van der Linden" initials="JvdL" userId="S::j.vanderlinden@santeon.nl::26ebfde8-4774-4cfa-9577-dfca089b28aa" providerId="AD"/>
  <p188:author id="{3F41BD65-55EF-FD76-E689-A9C3BD55B94A}" name="Ysanne  Pasveer" initials="YP" userId="S::y.pasveer@santeon.nl::0c03f762-08a3-4ec3-95a4-53ca85375650" providerId="AD"/>
  <p188:author id="{FE06D36E-CEBA-5853-3403-770965BE36FD}" name="Robin de Zeeuw (NL)" initials="RZ" userId="S::robin.de.zeeuw@pwc.com::b3211fdb-ac9a-41e4-865e-3836942a75fd" providerId="AD"/>
  <p188:author id="{F1548371-AB11-75B7-EAA1-7FB6CC8219E2}" name="Frans Grutters | Zorg bij jou" initials="Fj" userId="S::f.grutters@zorgbijjou.nl::85984537-3e7d-4fb1-ae3e-86d54f3e2710" providerId="AD"/>
  <p188:author id="{78233C77-9CD9-97B1-8E6D-116EE91E214F}" name="Jeroen Kuper | Zorg bij jou" initials="Jj" userId="S::j.kuper@zorgbijjou.nl::dd756f59-ff63-494f-b0b5-bd8b55d3ca38" providerId="AD"/>
  <p188:author id="{823A0C8D-C188-814C-70B0-BDAC947486AC}" name="Claar Hellwig" initials="CH" userId="S::c.hellwig@santeon.nl::ffcc5f1e-5fb4-4bba-9e13-8a4e8088789a" providerId="AD"/>
  <p188:author id="{2C71878E-DFDB-52D4-86C9-DF74887B108E}" name="Tim van den Boom" initials="TB" userId="S::T.vandenBoom@santeon.nl::fac9e05a-7654-4b8c-8935-9231a9cdb172" providerId="AD"/>
  <p188:author id="{EE7CA593-18E4-8707-AF33-20DF26A2A738}" name="Marij Tulner" initials="" userId="S::m.tulner@santeon.nl::e48bf228-5e4b-40f8-af75-b76d4240aa72" providerId="AD"/>
  <p188:author id="{FC6D88C3-D757-2882-75CF-C9A4B594F814}" name="Folmer  Ferment | Zorg bij jou" initials="FF" userId="S::F.Ferment@Zorgbijjou.nl::0ff4170c-66ac-446c-a56b-6293f7f71762" providerId="AD"/>
  <p188:author id="{0098DCC3-B301-BA86-AA80-0D6AF0EB0BB4}" name="Ester Rake | Santeon" initials="ES" userId="S::e.rake@santeon.nl::acb459b9-7e61-4a66-b487-16244a4cb50b" providerId="AD"/>
  <p188:author id="{78B0A3D8-8E86-B617-79C9-BA23BDCCEF1F}" name="Ysanne  Pasveer" initials="YP" userId="S::Y.Pasveer@Santeon.nl::0c03f762-08a3-4ec3-95a4-53ca85375650" providerId="AD"/>
  <p188:author id="{551058E0-D079-B162-B795-93334E3FFB2E}" name="Nelly van Uden" initials="NvU" userId="S::n.vanuden@santeon.nl::c4640944-3233-4200-9da3-f96622731eff" providerId="AD"/>
  <p188:author id="{6A3AECF1-55D3-B73F-8B72-F530F3A0290F}" name="Rosa Smoor (NL)" initials="RS(" userId="S::rosa.smoor@pwc.com::1d4d38d3-d257-4cb2-b358-233ff6752a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EDF"/>
    <a:srgbClr val="2B4C5B"/>
    <a:srgbClr val="EBDDC5"/>
    <a:srgbClr val="EBE9E8"/>
    <a:srgbClr val="FCDE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98402-38DE-4344-9D3F-02458AD1E5E9}" v="1" dt="2026-06-16T07:04:02.071"/>
    <p1510:client id="{73AF0C2A-7F94-BB41-4586-AC9510736F70}" v="70" dt="2026-06-16T07:01:42.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pos="315"/>
        <p:guide pos="305"/>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4.fntdata"/><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font" Target="fonts/font2.fntdata"/><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3.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6.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font" Target="fonts/font1.fntdata"/><Relationship Id="rId73" Type="http://schemas.openxmlformats.org/officeDocument/2006/relationships/font" Target="fonts/font9.fnt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89985454143729"/>
          <c:y val="0.11730382742355186"/>
          <c:w val="0.70741638393824779"/>
          <c:h val="0.73238037907959652"/>
        </c:manualLayout>
      </c:layout>
      <c:barChart>
        <c:barDir val="col"/>
        <c:grouping val="stacked"/>
        <c:varyColors val="0"/>
        <c:ser>
          <c:idx val="0"/>
          <c:order val="0"/>
          <c:tx>
            <c:strRef>
              <c:f>Blad1!$B$1</c:f>
              <c:strCache>
                <c:ptCount val="1"/>
                <c:pt idx="0">
                  <c:v>Regulier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Blad1!$B$2</c:f>
              <c:numCache>
                <c:formatCode>General</c:formatCode>
                <c:ptCount val="1"/>
                <c:pt idx="0">
                  <c:v>16</c:v>
                </c:pt>
              </c:numCache>
            </c:numRef>
          </c:val>
          <c:extLst>
            <c:ext xmlns:c16="http://schemas.microsoft.com/office/drawing/2014/chart" uri="{C3380CC4-5D6E-409C-BE32-E72D297353CC}">
              <c16:uniqueId val="{00000000-8D0F-448C-9BC9-8FBAB7AB5050}"/>
            </c:ext>
          </c:extLst>
        </c:ser>
        <c:ser>
          <c:idx val="1"/>
          <c:order val="1"/>
          <c:tx>
            <c:strRef>
              <c:f>Blad1!$C$1</c:f>
              <c:strCache>
                <c:ptCount val="1"/>
                <c:pt idx="0">
                  <c:v>Hybride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Blad1!$C$2</c:f>
              <c:numCache>
                <c:formatCode>General</c:formatCode>
                <c:ptCount val="1"/>
                <c:pt idx="0">
                  <c:v>35</c:v>
                </c:pt>
              </c:numCache>
            </c:numRef>
          </c:val>
          <c:extLst>
            <c:ext xmlns:c16="http://schemas.microsoft.com/office/drawing/2014/chart" uri="{C3380CC4-5D6E-409C-BE32-E72D297353CC}">
              <c16:uniqueId val="{00000001-8D0F-448C-9BC9-8FBAB7AB5050}"/>
            </c:ext>
          </c:extLst>
        </c:ser>
        <c:ser>
          <c:idx val="2"/>
          <c:order val="2"/>
          <c:tx>
            <c:strRef>
              <c:f>Blad1!$D$1</c:f>
              <c:strCache>
                <c:ptCount val="1"/>
                <c:pt idx="0">
                  <c:v>  </c:v>
                </c:pt>
              </c:strCache>
            </c:strRef>
          </c:tx>
          <c:spPr>
            <a:solidFill>
              <a:schemeClr val="bg1">
                <a:lumMod val="75000"/>
              </a:schemeClr>
            </a:solidFill>
            <a:ln w="28575">
              <a:solidFill>
                <a:schemeClr val="tx1"/>
              </a:solidFill>
              <a:prstDash val="dash"/>
            </a:ln>
            <a:effectLst/>
          </c:spPr>
          <c:invertIfNegative val="0"/>
          <c:dLbls>
            <c:delete val="1"/>
          </c:dLbls>
          <c:cat>
            <c:numRef>
              <c:f>Blad1!$A$2</c:f>
              <c:numCache>
                <c:formatCode>General</c:formatCode>
                <c:ptCount val="1"/>
              </c:numCache>
            </c:numRef>
          </c:cat>
          <c:val>
            <c:numRef>
              <c:f>Blad1!$D$2</c:f>
              <c:numCache>
                <c:formatCode>General</c:formatCode>
                <c:ptCount val="1"/>
                <c:pt idx="0">
                  <c:v>7</c:v>
                </c:pt>
              </c:numCache>
            </c:numRef>
          </c:val>
          <c:extLst>
            <c:ext xmlns:c16="http://schemas.microsoft.com/office/drawing/2014/chart" uri="{C3380CC4-5D6E-409C-BE32-E72D297353CC}">
              <c16:uniqueId val="{00000002-8D0F-448C-9BC9-8FBAB7AB5050}"/>
            </c:ext>
          </c:extLst>
        </c:ser>
        <c:dLbls>
          <c:dLblPos val="ctr"/>
          <c:showLegendKey val="0"/>
          <c:showVal val="1"/>
          <c:showCatName val="0"/>
          <c:showSerName val="0"/>
          <c:showPercent val="0"/>
          <c:showBubbleSize val="0"/>
        </c:dLbls>
        <c:gapWidth val="182"/>
        <c:overlap val="100"/>
        <c:axId val="1109186208"/>
        <c:axId val="1109213568"/>
      </c:barChart>
      <c:catAx>
        <c:axId val="1109186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NL"/>
          </a:p>
        </c:txPr>
        <c:crossAx val="1109213568"/>
        <c:crosses val="autoZero"/>
        <c:auto val="1"/>
        <c:lblAlgn val="ctr"/>
        <c:lblOffset val="100"/>
        <c:noMultiLvlLbl val="0"/>
      </c:catAx>
      <c:valAx>
        <c:axId val="1109213568"/>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3C3C3C">
                        <a:lumMod val="65000"/>
                        <a:lumOff val="35000"/>
                      </a:srgbClr>
                    </a:solidFill>
                    <a:latin typeface="+mn-lt"/>
                    <a:ea typeface="+mn-ea"/>
                    <a:cs typeface="+mn-cs"/>
                  </a:defRPr>
                </a:pPr>
                <a:r>
                  <a:rPr lang="nl-NL" sz="1330" b="0" i="0" u="none" strike="noStrike" kern="1200" baseline="0">
                    <a:solidFill>
                      <a:srgbClr val="3C3C3C">
                        <a:lumMod val="65000"/>
                        <a:lumOff val="35000"/>
                      </a:srgbClr>
                    </a:solidFill>
                  </a:rPr>
                  <a:t>Tijd per week [uur]</a:t>
                </a:r>
                <a:endParaRPr lang="nl-NL"/>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3C3C3C">
                      <a:lumMod val="65000"/>
                      <a:lumOff val="35000"/>
                    </a:srgbClr>
                  </a:solidFill>
                  <a:latin typeface="+mn-lt"/>
                  <a:ea typeface="+mn-ea"/>
                  <a:cs typeface="+mn-cs"/>
                </a:defRPr>
              </a:pPr>
              <a:endParaRPr lang="nl-NL"/>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09186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28528096954287"/>
          <c:y val="0.11730382742355186"/>
          <c:w val="0.73203095751014224"/>
          <c:h val="0.73238037907959652"/>
        </c:manualLayout>
      </c:layout>
      <c:barChart>
        <c:barDir val="col"/>
        <c:grouping val="stacked"/>
        <c:varyColors val="0"/>
        <c:ser>
          <c:idx val="0"/>
          <c:order val="0"/>
          <c:tx>
            <c:strRef>
              <c:f>Blad1!$B$1</c:f>
              <c:strCache>
                <c:ptCount val="1"/>
                <c:pt idx="0">
                  <c:v>Regulier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Blad1!$B$2</c:f>
              <c:numCache>
                <c:formatCode>General</c:formatCode>
                <c:ptCount val="1"/>
                <c:pt idx="0">
                  <c:v>58</c:v>
                </c:pt>
              </c:numCache>
            </c:numRef>
          </c:val>
          <c:extLst>
            <c:ext xmlns:c16="http://schemas.microsoft.com/office/drawing/2014/chart" uri="{C3380CC4-5D6E-409C-BE32-E72D297353CC}">
              <c16:uniqueId val="{00000000-D935-48D7-B07C-90460D1E0EE4}"/>
            </c:ext>
          </c:extLst>
        </c:ser>
        <c:ser>
          <c:idx val="1"/>
          <c:order val="1"/>
          <c:tx>
            <c:strRef>
              <c:f>Blad1!$C$1</c:f>
              <c:strCache>
                <c:ptCount val="1"/>
                <c:pt idx="0">
                  <c:v>Hybride</c:v>
                </c:pt>
              </c:strCache>
            </c:strRef>
          </c:tx>
          <c:spPr>
            <a:solidFill>
              <a:schemeClr val="accent1"/>
            </a:solidFill>
            <a:ln>
              <a:noFill/>
            </a:ln>
            <a:effectLst/>
          </c:spPr>
          <c:invertIfNegative val="0"/>
          <c:dLbls>
            <c:delete val="1"/>
          </c:dLbls>
          <c:cat>
            <c:numRef>
              <c:f>Blad1!$A$2</c:f>
              <c:numCache>
                <c:formatCode>General</c:formatCode>
                <c:ptCount val="1"/>
              </c:numCache>
            </c:numRef>
          </c:cat>
          <c:val>
            <c:numRef>
              <c:f>Blad1!$C$2</c:f>
              <c:numCache>
                <c:formatCode>General</c:formatCode>
                <c:ptCount val="1"/>
                <c:pt idx="0">
                  <c:v>0</c:v>
                </c:pt>
              </c:numCache>
            </c:numRef>
          </c:val>
          <c:extLst>
            <c:ext xmlns:c16="http://schemas.microsoft.com/office/drawing/2014/chart" uri="{C3380CC4-5D6E-409C-BE32-E72D297353CC}">
              <c16:uniqueId val="{00000001-D935-48D7-B07C-90460D1E0EE4}"/>
            </c:ext>
          </c:extLst>
        </c:ser>
        <c:ser>
          <c:idx val="2"/>
          <c:order val="2"/>
          <c:tx>
            <c:strRef>
              <c:f>Blad1!$D$1</c:f>
              <c:strCache>
                <c:ptCount val="1"/>
                <c:pt idx="0">
                  <c:v>  </c:v>
                </c:pt>
              </c:strCache>
            </c:strRef>
          </c:tx>
          <c:spPr>
            <a:solidFill>
              <a:schemeClr val="bg1">
                <a:lumMod val="75000"/>
              </a:schemeClr>
            </a:solidFill>
            <a:ln w="28575">
              <a:solidFill>
                <a:schemeClr val="tx1"/>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Blad1!$D$2</c:f>
              <c:numCache>
                <c:formatCode>General</c:formatCode>
                <c:ptCount val="1"/>
                <c:pt idx="0">
                  <c:v>0</c:v>
                </c:pt>
              </c:numCache>
            </c:numRef>
          </c:val>
          <c:extLst>
            <c:ext xmlns:c16="http://schemas.microsoft.com/office/drawing/2014/chart" uri="{C3380CC4-5D6E-409C-BE32-E72D297353CC}">
              <c16:uniqueId val="{00000002-D935-48D7-B07C-90460D1E0EE4}"/>
            </c:ext>
          </c:extLst>
        </c:ser>
        <c:dLbls>
          <c:dLblPos val="ctr"/>
          <c:showLegendKey val="0"/>
          <c:showVal val="1"/>
          <c:showCatName val="0"/>
          <c:showSerName val="0"/>
          <c:showPercent val="0"/>
          <c:showBubbleSize val="0"/>
        </c:dLbls>
        <c:gapWidth val="182"/>
        <c:overlap val="100"/>
        <c:axId val="1109186208"/>
        <c:axId val="1109213568"/>
      </c:barChart>
      <c:catAx>
        <c:axId val="1109186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NL"/>
          </a:p>
        </c:txPr>
        <c:crossAx val="1109213568"/>
        <c:crosses val="autoZero"/>
        <c:auto val="1"/>
        <c:lblAlgn val="ctr"/>
        <c:lblOffset val="100"/>
        <c:noMultiLvlLbl val="0"/>
      </c:catAx>
      <c:valAx>
        <c:axId val="1109213568"/>
        <c:scaling>
          <c:orientation val="minMax"/>
          <c:max val="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a:t>Tijd</a:t>
                </a:r>
                <a:r>
                  <a:rPr lang="nl-NL" baseline="0"/>
                  <a:t> per week [uur]</a:t>
                </a:r>
                <a:endParaRPr lang="nl-NL"/>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09186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59256775549006"/>
          <c:y val="0.11730382742355186"/>
          <c:w val="0.71972367072419496"/>
          <c:h val="0.73238037907959652"/>
        </c:manualLayout>
      </c:layout>
      <c:barChart>
        <c:barDir val="col"/>
        <c:grouping val="stacked"/>
        <c:varyColors val="0"/>
        <c:ser>
          <c:idx val="0"/>
          <c:order val="0"/>
          <c:tx>
            <c:strRef>
              <c:f>Blad1!$B$1</c:f>
              <c:strCache>
                <c:ptCount val="1"/>
                <c:pt idx="0">
                  <c:v>Regulier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Blad1!$B$2</c:f>
              <c:numCache>
                <c:formatCode>General</c:formatCode>
                <c:ptCount val="1"/>
                <c:pt idx="0">
                  <c:v>17</c:v>
                </c:pt>
              </c:numCache>
            </c:numRef>
          </c:val>
          <c:extLst>
            <c:ext xmlns:c16="http://schemas.microsoft.com/office/drawing/2014/chart" uri="{C3380CC4-5D6E-409C-BE32-E72D297353CC}">
              <c16:uniqueId val="{00000000-8092-4EFA-9325-A89376329E23}"/>
            </c:ext>
          </c:extLst>
        </c:ser>
        <c:ser>
          <c:idx val="1"/>
          <c:order val="1"/>
          <c:tx>
            <c:strRef>
              <c:f>Blad1!$C$1</c:f>
              <c:strCache>
                <c:ptCount val="1"/>
                <c:pt idx="0">
                  <c:v>Hybride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Blad1!$C$2</c:f>
              <c:numCache>
                <c:formatCode>General</c:formatCode>
                <c:ptCount val="1"/>
                <c:pt idx="0">
                  <c:v>36</c:v>
                </c:pt>
              </c:numCache>
            </c:numRef>
          </c:val>
          <c:extLst>
            <c:ext xmlns:c16="http://schemas.microsoft.com/office/drawing/2014/chart" uri="{C3380CC4-5D6E-409C-BE32-E72D297353CC}">
              <c16:uniqueId val="{00000001-8092-4EFA-9325-A89376329E23}"/>
            </c:ext>
          </c:extLst>
        </c:ser>
        <c:ser>
          <c:idx val="2"/>
          <c:order val="2"/>
          <c:tx>
            <c:strRef>
              <c:f>Blad1!$D$1</c:f>
              <c:strCache>
                <c:ptCount val="1"/>
                <c:pt idx="0">
                  <c:v>  </c:v>
                </c:pt>
              </c:strCache>
            </c:strRef>
          </c:tx>
          <c:spPr>
            <a:solidFill>
              <a:schemeClr val="bg1">
                <a:lumMod val="75000"/>
              </a:schemeClr>
            </a:solidFill>
            <a:ln w="28575">
              <a:solidFill>
                <a:schemeClr val="tx1"/>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Blad1!$D$2</c:f>
              <c:numCache>
                <c:formatCode>General</c:formatCode>
                <c:ptCount val="1"/>
                <c:pt idx="0">
                  <c:v>0</c:v>
                </c:pt>
              </c:numCache>
            </c:numRef>
          </c:val>
          <c:extLst>
            <c:ext xmlns:c16="http://schemas.microsoft.com/office/drawing/2014/chart" uri="{C3380CC4-5D6E-409C-BE32-E72D297353CC}">
              <c16:uniqueId val="{00000002-8092-4EFA-9325-A89376329E23}"/>
            </c:ext>
          </c:extLst>
        </c:ser>
        <c:dLbls>
          <c:dLblPos val="ctr"/>
          <c:showLegendKey val="0"/>
          <c:showVal val="1"/>
          <c:showCatName val="0"/>
          <c:showSerName val="0"/>
          <c:showPercent val="0"/>
          <c:showBubbleSize val="0"/>
        </c:dLbls>
        <c:gapWidth val="182"/>
        <c:overlap val="100"/>
        <c:axId val="1109186208"/>
        <c:axId val="1109213568"/>
      </c:barChart>
      <c:catAx>
        <c:axId val="1109186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NL"/>
          </a:p>
        </c:txPr>
        <c:crossAx val="1109213568"/>
        <c:crosses val="autoZero"/>
        <c:auto val="1"/>
        <c:lblAlgn val="ctr"/>
        <c:lblOffset val="100"/>
        <c:noMultiLvlLbl val="0"/>
      </c:catAx>
      <c:valAx>
        <c:axId val="1109213568"/>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sz="1330" b="0" i="0" u="none" strike="noStrike" kern="1200" baseline="0">
                    <a:solidFill>
                      <a:srgbClr val="3C3C3C">
                        <a:lumMod val="65000"/>
                        <a:lumOff val="35000"/>
                      </a:srgbClr>
                    </a:solidFill>
                  </a:rPr>
                  <a:t>Tijd per week [uur]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09186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Kolom3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Polibezoeken</c:v>
                </c:pt>
                <c:pt idx="1">
                  <c:v>ECGs</c:v>
                </c:pt>
                <c:pt idx="2">
                  <c:v>Telemonitoring</c:v>
                </c:pt>
              </c:strCache>
            </c:strRef>
          </c:cat>
          <c:val>
            <c:numRef>
              <c:f>Blad1!$B$2:$B$4</c:f>
              <c:numCache>
                <c:formatCode>General</c:formatCode>
                <c:ptCount val="3"/>
                <c:pt idx="0">
                  <c:v>37000</c:v>
                </c:pt>
                <c:pt idx="1">
                  <c:v>35000</c:v>
                </c:pt>
                <c:pt idx="2">
                  <c:v>0</c:v>
                </c:pt>
              </c:numCache>
            </c:numRef>
          </c:val>
          <c:extLst>
            <c:ext xmlns:c16="http://schemas.microsoft.com/office/drawing/2014/chart" uri="{C3380CC4-5D6E-409C-BE32-E72D297353CC}">
              <c16:uniqueId val="{00000000-6D1F-4BBD-A757-F5758A6717A3}"/>
            </c:ext>
          </c:extLst>
        </c:ser>
        <c:dLbls>
          <c:dLblPos val="outEnd"/>
          <c:showLegendKey val="0"/>
          <c:showVal val="1"/>
          <c:showCatName val="0"/>
          <c:showSerName val="0"/>
          <c:showPercent val="0"/>
          <c:showBubbleSize val="0"/>
        </c:dLbls>
        <c:gapWidth val="182"/>
        <c:axId val="1109186208"/>
        <c:axId val="1109213568"/>
      </c:barChart>
      <c:catAx>
        <c:axId val="1109186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09213568"/>
        <c:crosses val="autoZero"/>
        <c:auto val="1"/>
        <c:lblAlgn val="ctr"/>
        <c:lblOffset val="100"/>
        <c:noMultiLvlLbl val="0"/>
      </c:catAx>
      <c:valAx>
        <c:axId val="1109213568"/>
        <c:scaling>
          <c:orientation val="minMax"/>
        </c:scaling>
        <c:delete val="1"/>
        <c:axPos val="l"/>
        <c:numFmt formatCode="General" sourceLinked="1"/>
        <c:majorTickMark val="out"/>
        <c:minorTickMark val="none"/>
        <c:tickLblPos val="nextTo"/>
        <c:crossAx val="1109186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Kolom3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Polibezoeken</c:v>
                </c:pt>
                <c:pt idx="1">
                  <c:v>ECGs</c:v>
                </c:pt>
                <c:pt idx="2">
                  <c:v>Telemonitoring</c:v>
                </c:pt>
              </c:strCache>
            </c:strRef>
          </c:cat>
          <c:val>
            <c:numRef>
              <c:f>Blad1!$B$2:$B$4</c:f>
              <c:numCache>
                <c:formatCode>General</c:formatCode>
                <c:ptCount val="3"/>
                <c:pt idx="0">
                  <c:v>19500</c:v>
                </c:pt>
                <c:pt idx="1">
                  <c:v>19000</c:v>
                </c:pt>
                <c:pt idx="2">
                  <c:v>8000</c:v>
                </c:pt>
              </c:numCache>
            </c:numRef>
          </c:val>
          <c:extLst>
            <c:ext xmlns:c16="http://schemas.microsoft.com/office/drawing/2014/chart" uri="{C3380CC4-5D6E-409C-BE32-E72D297353CC}">
              <c16:uniqueId val="{00000000-A881-4909-8528-8483C73DC2A0}"/>
            </c:ext>
          </c:extLst>
        </c:ser>
        <c:dLbls>
          <c:dLblPos val="outEnd"/>
          <c:showLegendKey val="0"/>
          <c:showVal val="1"/>
          <c:showCatName val="0"/>
          <c:showSerName val="0"/>
          <c:showPercent val="0"/>
          <c:showBubbleSize val="0"/>
        </c:dLbls>
        <c:gapWidth val="182"/>
        <c:axId val="1109186208"/>
        <c:axId val="1109213568"/>
      </c:barChart>
      <c:catAx>
        <c:axId val="1109186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09213568"/>
        <c:crosses val="autoZero"/>
        <c:auto val="1"/>
        <c:lblAlgn val="ctr"/>
        <c:lblOffset val="100"/>
        <c:noMultiLvlLbl val="0"/>
      </c:catAx>
      <c:valAx>
        <c:axId val="1109213568"/>
        <c:scaling>
          <c:orientation val="minMax"/>
          <c:max val="40000"/>
        </c:scaling>
        <c:delete val="1"/>
        <c:axPos val="l"/>
        <c:numFmt formatCode="General" sourceLinked="1"/>
        <c:majorTickMark val="out"/>
        <c:minorTickMark val="none"/>
        <c:tickLblPos val="nextTo"/>
        <c:crossAx val="1109186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Kolom3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Polibezoeken</c:v>
                </c:pt>
                <c:pt idx="1">
                  <c:v>ECGs</c:v>
                </c:pt>
                <c:pt idx="2">
                  <c:v>Telemonitoring</c:v>
                </c:pt>
              </c:strCache>
            </c:strRef>
          </c:cat>
          <c:val>
            <c:numRef>
              <c:f>Blad1!$B$2:$B$4</c:f>
              <c:numCache>
                <c:formatCode>General</c:formatCode>
                <c:ptCount val="3"/>
                <c:pt idx="0">
                  <c:v>37000</c:v>
                </c:pt>
                <c:pt idx="1">
                  <c:v>36000</c:v>
                </c:pt>
                <c:pt idx="2">
                  <c:v>15000</c:v>
                </c:pt>
              </c:numCache>
            </c:numRef>
          </c:val>
          <c:extLst>
            <c:ext xmlns:c16="http://schemas.microsoft.com/office/drawing/2014/chart" uri="{C3380CC4-5D6E-409C-BE32-E72D297353CC}">
              <c16:uniqueId val="{00000000-6F3E-4C46-A97F-2790F77B831C}"/>
            </c:ext>
          </c:extLst>
        </c:ser>
        <c:dLbls>
          <c:dLblPos val="outEnd"/>
          <c:showLegendKey val="0"/>
          <c:showVal val="1"/>
          <c:showCatName val="0"/>
          <c:showSerName val="0"/>
          <c:showPercent val="0"/>
          <c:showBubbleSize val="0"/>
        </c:dLbls>
        <c:gapWidth val="182"/>
        <c:axId val="1109186208"/>
        <c:axId val="1109213568"/>
      </c:barChart>
      <c:catAx>
        <c:axId val="1109186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09213568"/>
        <c:crosses val="autoZero"/>
        <c:auto val="1"/>
        <c:lblAlgn val="ctr"/>
        <c:lblOffset val="100"/>
        <c:noMultiLvlLbl val="0"/>
      </c:catAx>
      <c:valAx>
        <c:axId val="1109213568"/>
        <c:scaling>
          <c:orientation val="minMax"/>
          <c:max val="40000"/>
        </c:scaling>
        <c:delete val="1"/>
        <c:axPos val="l"/>
        <c:numFmt formatCode="General" sourceLinked="1"/>
        <c:majorTickMark val="out"/>
        <c:minorTickMark val="none"/>
        <c:tickLblPos val="nextTo"/>
        <c:crossAx val="1109186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89985454143729"/>
          <c:y val="0.11730382742355186"/>
          <c:w val="0.70741638393824779"/>
          <c:h val="0.73238037907959652"/>
        </c:manualLayout>
      </c:layout>
      <c:barChart>
        <c:barDir val="col"/>
        <c:grouping val="stacked"/>
        <c:varyColors val="0"/>
        <c:ser>
          <c:idx val="0"/>
          <c:order val="0"/>
          <c:tx>
            <c:strRef>
              <c:f>Blad1!$B$1</c:f>
              <c:strCache>
                <c:ptCount val="1"/>
                <c:pt idx="0">
                  <c:v>Regulier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Blad1!$B$2</c:f>
              <c:numCache>
                <c:formatCode>General</c:formatCode>
                <c:ptCount val="1"/>
                <c:pt idx="0">
                  <c:v>16</c:v>
                </c:pt>
              </c:numCache>
            </c:numRef>
          </c:val>
          <c:extLst>
            <c:ext xmlns:c16="http://schemas.microsoft.com/office/drawing/2014/chart" uri="{C3380CC4-5D6E-409C-BE32-E72D297353CC}">
              <c16:uniqueId val="{00000000-8D0F-448C-9BC9-8FBAB7AB5050}"/>
            </c:ext>
          </c:extLst>
        </c:ser>
        <c:ser>
          <c:idx val="1"/>
          <c:order val="1"/>
          <c:tx>
            <c:strRef>
              <c:f>Blad1!$C$1</c:f>
              <c:strCache>
                <c:ptCount val="1"/>
                <c:pt idx="0">
                  <c:v>Hybride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Blad1!$C$2</c:f>
              <c:numCache>
                <c:formatCode>General</c:formatCode>
                <c:ptCount val="1"/>
                <c:pt idx="0">
                  <c:v>35</c:v>
                </c:pt>
              </c:numCache>
            </c:numRef>
          </c:val>
          <c:extLst>
            <c:ext xmlns:c16="http://schemas.microsoft.com/office/drawing/2014/chart" uri="{C3380CC4-5D6E-409C-BE32-E72D297353CC}">
              <c16:uniqueId val="{00000001-8D0F-448C-9BC9-8FBAB7AB5050}"/>
            </c:ext>
          </c:extLst>
        </c:ser>
        <c:ser>
          <c:idx val="2"/>
          <c:order val="2"/>
          <c:tx>
            <c:strRef>
              <c:f>Blad1!$D$1</c:f>
              <c:strCache>
                <c:ptCount val="1"/>
                <c:pt idx="0">
                  <c:v>  </c:v>
                </c:pt>
              </c:strCache>
            </c:strRef>
          </c:tx>
          <c:spPr>
            <a:solidFill>
              <a:schemeClr val="bg1">
                <a:lumMod val="75000"/>
              </a:schemeClr>
            </a:solidFill>
            <a:ln w="28575">
              <a:solidFill>
                <a:schemeClr val="tx1"/>
              </a:solidFill>
              <a:prstDash val="dash"/>
            </a:ln>
            <a:effectLst/>
          </c:spPr>
          <c:invertIfNegative val="0"/>
          <c:dLbls>
            <c:delete val="1"/>
          </c:dLbls>
          <c:cat>
            <c:numRef>
              <c:f>Blad1!$A$2</c:f>
              <c:numCache>
                <c:formatCode>General</c:formatCode>
                <c:ptCount val="1"/>
              </c:numCache>
            </c:numRef>
          </c:cat>
          <c:val>
            <c:numRef>
              <c:f>Blad1!$D$2</c:f>
              <c:numCache>
                <c:formatCode>General</c:formatCode>
                <c:ptCount val="1"/>
                <c:pt idx="0">
                  <c:v>7</c:v>
                </c:pt>
              </c:numCache>
            </c:numRef>
          </c:val>
          <c:extLst>
            <c:ext xmlns:c16="http://schemas.microsoft.com/office/drawing/2014/chart" uri="{C3380CC4-5D6E-409C-BE32-E72D297353CC}">
              <c16:uniqueId val="{00000002-8D0F-448C-9BC9-8FBAB7AB5050}"/>
            </c:ext>
          </c:extLst>
        </c:ser>
        <c:dLbls>
          <c:dLblPos val="ctr"/>
          <c:showLegendKey val="0"/>
          <c:showVal val="1"/>
          <c:showCatName val="0"/>
          <c:showSerName val="0"/>
          <c:showPercent val="0"/>
          <c:showBubbleSize val="0"/>
        </c:dLbls>
        <c:gapWidth val="182"/>
        <c:overlap val="100"/>
        <c:axId val="1109186208"/>
        <c:axId val="1109213568"/>
      </c:barChart>
      <c:catAx>
        <c:axId val="1109186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NL"/>
          </a:p>
        </c:txPr>
        <c:crossAx val="1109213568"/>
        <c:crosses val="autoZero"/>
        <c:auto val="1"/>
        <c:lblAlgn val="ctr"/>
        <c:lblOffset val="100"/>
        <c:noMultiLvlLbl val="0"/>
      </c:catAx>
      <c:valAx>
        <c:axId val="1109213568"/>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3C3C3C">
                        <a:lumMod val="65000"/>
                        <a:lumOff val="35000"/>
                      </a:srgbClr>
                    </a:solidFill>
                    <a:latin typeface="+mn-lt"/>
                    <a:ea typeface="+mn-ea"/>
                    <a:cs typeface="+mn-cs"/>
                  </a:defRPr>
                </a:pPr>
                <a:r>
                  <a:rPr lang="nl-NL" sz="1330" b="0" i="0" u="none" strike="noStrike" kern="1200" baseline="0">
                    <a:solidFill>
                      <a:srgbClr val="3C3C3C">
                        <a:lumMod val="65000"/>
                        <a:lumOff val="35000"/>
                      </a:srgbClr>
                    </a:solidFill>
                  </a:rPr>
                  <a:t>Tijd per week [uur]</a:t>
                </a:r>
                <a:endParaRPr lang="nl-NL"/>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3C3C3C">
                      <a:lumMod val="65000"/>
                      <a:lumOff val="35000"/>
                    </a:srgbClr>
                  </a:solidFill>
                  <a:latin typeface="+mn-lt"/>
                  <a:ea typeface="+mn-ea"/>
                  <a:cs typeface="+mn-cs"/>
                </a:defRPr>
              </a:pPr>
              <a:endParaRPr lang="nl-NL"/>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09186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28528096954287"/>
          <c:y val="0.11730382742355186"/>
          <c:w val="0.73203095751014224"/>
          <c:h val="0.73238037907959652"/>
        </c:manualLayout>
      </c:layout>
      <c:barChart>
        <c:barDir val="col"/>
        <c:grouping val="stacked"/>
        <c:varyColors val="0"/>
        <c:ser>
          <c:idx val="0"/>
          <c:order val="0"/>
          <c:tx>
            <c:strRef>
              <c:f>Blad1!$B$1</c:f>
              <c:strCache>
                <c:ptCount val="1"/>
                <c:pt idx="0">
                  <c:v>Regulier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Blad1!$B$2</c:f>
              <c:numCache>
                <c:formatCode>General</c:formatCode>
                <c:ptCount val="1"/>
                <c:pt idx="0">
                  <c:v>58</c:v>
                </c:pt>
              </c:numCache>
            </c:numRef>
          </c:val>
          <c:extLst>
            <c:ext xmlns:c16="http://schemas.microsoft.com/office/drawing/2014/chart" uri="{C3380CC4-5D6E-409C-BE32-E72D297353CC}">
              <c16:uniqueId val="{00000000-D935-48D7-B07C-90460D1E0EE4}"/>
            </c:ext>
          </c:extLst>
        </c:ser>
        <c:ser>
          <c:idx val="1"/>
          <c:order val="1"/>
          <c:tx>
            <c:strRef>
              <c:f>Blad1!$C$1</c:f>
              <c:strCache>
                <c:ptCount val="1"/>
                <c:pt idx="0">
                  <c:v>Hybride</c:v>
                </c:pt>
              </c:strCache>
            </c:strRef>
          </c:tx>
          <c:spPr>
            <a:solidFill>
              <a:schemeClr val="accent1"/>
            </a:solidFill>
            <a:ln>
              <a:noFill/>
            </a:ln>
            <a:effectLst/>
          </c:spPr>
          <c:invertIfNegative val="0"/>
          <c:dLbls>
            <c:delete val="1"/>
          </c:dLbls>
          <c:cat>
            <c:numRef>
              <c:f>Blad1!$A$2</c:f>
              <c:numCache>
                <c:formatCode>General</c:formatCode>
                <c:ptCount val="1"/>
              </c:numCache>
            </c:numRef>
          </c:cat>
          <c:val>
            <c:numRef>
              <c:f>Blad1!$C$2</c:f>
              <c:numCache>
                <c:formatCode>General</c:formatCode>
                <c:ptCount val="1"/>
                <c:pt idx="0">
                  <c:v>0</c:v>
                </c:pt>
              </c:numCache>
            </c:numRef>
          </c:val>
          <c:extLst>
            <c:ext xmlns:c16="http://schemas.microsoft.com/office/drawing/2014/chart" uri="{C3380CC4-5D6E-409C-BE32-E72D297353CC}">
              <c16:uniqueId val="{00000001-D935-48D7-B07C-90460D1E0EE4}"/>
            </c:ext>
          </c:extLst>
        </c:ser>
        <c:ser>
          <c:idx val="2"/>
          <c:order val="2"/>
          <c:tx>
            <c:strRef>
              <c:f>Blad1!$D$1</c:f>
              <c:strCache>
                <c:ptCount val="1"/>
                <c:pt idx="0">
                  <c:v>  </c:v>
                </c:pt>
              </c:strCache>
            </c:strRef>
          </c:tx>
          <c:spPr>
            <a:solidFill>
              <a:schemeClr val="bg1">
                <a:lumMod val="75000"/>
              </a:schemeClr>
            </a:solidFill>
            <a:ln w="28575">
              <a:solidFill>
                <a:schemeClr val="tx1"/>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Blad1!$D$2</c:f>
              <c:numCache>
                <c:formatCode>General</c:formatCode>
                <c:ptCount val="1"/>
                <c:pt idx="0">
                  <c:v>0</c:v>
                </c:pt>
              </c:numCache>
            </c:numRef>
          </c:val>
          <c:extLst>
            <c:ext xmlns:c16="http://schemas.microsoft.com/office/drawing/2014/chart" uri="{C3380CC4-5D6E-409C-BE32-E72D297353CC}">
              <c16:uniqueId val="{00000002-D935-48D7-B07C-90460D1E0EE4}"/>
            </c:ext>
          </c:extLst>
        </c:ser>
        <c:dLbls>
          <c:dLblPos val="ctr"/>
          <c:showLegendKey val="0"/>
          <c:showVal val="1"/>
          <c:showCatName val="0"/>
          <c:showSerName val="0"/>
          <c:showPercent val="0"/>
          <c:showBubbleSize val="0"/>
        </c:dLbls>
        <c:gapWidth val="182"/>
        <c:overlap val="100"/>
        <c:axId val="1109186208"/>
        <c:axId val="1109213568"/>
      </c:barChart>
      <c:catAx>
        <c:axId val="1109186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NL"/>
          </a:p>
        </c:txPr>
        <c:crossAx val="1109213568"/>
        <c:crosses val="autoZero"/>
        <c:auto val="1"/>
        <c:lblAlgn val="ctr"/>
        <c:lblOffset val="100"/>
        <c:noMultiLvlLbl val="0"/>
      </c:catAx>
      <c:valAx>
        <c:axId val="1109213568"/>
        <c:scaling>
          <c:orientation val="minMax"/>
          <c:max val="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a:t>Tijd</a:t>
                </a:r>
                <a:r>
                  <a:rPr lang="nl-NL" baseline="0"/>
                  <a:t> per week [uur]</a:t>
                </a:r>
                <a:endParaRPr lang="nl-NL"/>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09186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59256775549006"/>
          <c:y val="0.11730382742355186"/>
          <c:w val="0.71972367072419496"/>
          <c:h val="0.73238037907959652"/>
        </c:manualLayout>
      </c:layout>
      <c:barChart>
        <c:barDir val="col"/>
        <c:grouping val="stacked"/>
        <c:varyColors val="0"/>
        <c:ser>
          <c:idx val="0"/>
          <c:order val="0"/>
          <c:tx>
            <c:strRef>
              <c:f>Blad1!$B$1</c:f>
              <c:strCache>
                <c:ptCount val="1"/>
                <c:pt idx="0">
                  <c:v>Regulier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Blad1!$B$2</c:f>
              <c:numCache>
                <c:formatCode>General</c:formatCode>
                <c:ptCount val="1"/>
                <c:pt idx="0">
                  <c:v>17</c:v>
                </c:pt>
              </c:numCache>
            </c:numRef>
          </c:val>
          <c:extLst>
            <c:ext xmlns:c16="http://schemas.microsoft.com/office/drawing/2014/chart" uri="{C3380CC4-5D6E-409C-BE32-E72D297353CC}">
              <c16:uniqueId val="{00000000-8092-4EFA-9325-A89376329E23}"/>
            </c:ext>
          </c:extLst>
        </c:ser>
        <c:ser>
          <c:idx val="1"/>
          <c:order val="1"/>
          <c:tx>
            <c:strRef>
              <c:f>Blad1!$C$1</c:f>
              <c:strCache>
                <c:ptCount val="1"/>
                <c:pt idx="0">
                  <c:v>Hybride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Blad1!$C$2</c:f>
              <c:numCache>
                <c:formatCode>General</c:formatCode>
                <c:ptCount val="1"/>
                <c:pt idx="0">
                  <c:v>36</c:v>
                </c:pt>
              </c:numCache>
            </c:numRef>
          </c:val>
          <c:extLst>
            <c:ext xmlns:c16="http://schemas.microsoft.com/office/drawing/2014/chart" uri="{C3380CC4-5D6E-409C-BE32-E72D297353CC}">
              <c16:uniqueId val="{00000001-8092-4EFA-9325-A89376329E23}"/>
            </c:ext>
          </c:extLst>
        </c:ser>
        <c:ser>
          <c:idx val="2"/>
          <c:order val="2"/>
          <c:tx>
            <c:strRef>
              <c:f>Blad1!$D$1</c:f>
              <c:strCache>
                <c:ptCount val="1"/>
                <c:pt idx="0">
                  <c:v>  </c:v>
                </c:pt>
              </c:strCache>
            </c:strRef>
          </c:tx>
          <c:spPr>
            <a:solidFill>
              <a:schemeClr val="bg1">
                <a:lumMod val="75000"/>
              </a:schemeClr>
            </a:solidFill>
            <a:ln w="28575">
              <a:solidFill>
                <a:schemeClr val="tx1"/>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c:f>
              <c:numCache>
                <c:formatCode>General</c:formatCode>
                <c:ptCount val="1"/>
              </c:numCache>
            </c:numRef>
          </c:cat>
          <c:val>
            <c:numRef>
              <c:f>Blad1!$D$2</c:f>
              <c:numCache>
                <c:formatCode>General</c:formatCode>
                <c:ptCount val="1"/>
                <c:pt idx="0">
                  <c:v>0</c:v>
                </c:pt>
              </c:numCache>
            </c:numRef>
          </c:val>
          <c:extLst>
            <c:ext xmlns:c16="http://schemas.microsoft.com/office/drawing/2014/chart" uri="{C3380CC4-5D6E-409C-BE32-E72D297353CC}">
              <c16:uniqueId val="{00000002-8092-4EFA-9325-A89376329E23}"/>
            </c:ext>
          </c:extLst>
        </c:ser>
        <c:dLbls>
          <c:dLblPos val="ctr"/>
          <c:showLegendKey val="0"/>
          <c:showVal val="1"/>
          <c:showCatName val="0"/>
          <c:showSerName val="0"/>
          <c:showPercent val="0"/>
          <c:showBubbleSize val="0"/>
        </c:dLbls>
        <c:gapWidth val="182"/>
        <c:overlap val="100"/>
        <c:axId val="1109186208"/>
        <c:axId val="1109213568"/>
      </c:barChart>
      <c:catAx>
        <c:axId val="1109186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NL"/>
          </a:p>
        </c:txPr>
        <c:crossAx val="1109213568"/>
        <c:crosses val="autoZero"/>
        <c:auto val="1"/>
        <c:lblAlgn val="ctr"/>
        <c:lblOffset val="100"/>
        <c:noMultiLvlLbl val="0"/>
      </c:catAx>
      <c:valAx>
        <c:axId val="1109213568"/>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sz="1330" b="0" i="0" u="none" strike="noStrike" kern="1200" baseline="0">
                    <a:solidFill>
                      <a:srgbClr val="3C3C3C">
                        <a:lumMod val="65000"/>
                        <a:lumOff val="35000"/>
                      </a:srgbClr>
                    </a:solidFill>
                  </a:rPr>
                  <a:t>Tijd per week [uur]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09186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F74A_0.xml><?xml version="1.0" encoding="utf-8"?>
<p188:cmLst xmlns:a="http://schemas.openxmlformats.org/drawingml/2006/main" xmlns:r="http://schemas.openxmlformats.org/officeDocument/2006/relationships" xmlns:p188="http://schemas.microsoft.com/office/powerpoint/2018/8/main">
  <p188:cm id="{21676D9E-7012-4E58-9875-BBE4092537C4}" authorId="{EE7CA593-18E4-8707-AF33-20DF26A2A738}" status="resolved" created="2026-04-01T08:48:58.370" complete="100000">
    <pc:sldMkLst xmlns:pc="http://schemas.microsoft.com/office/powerpoint/2013/main/command">
      <pc:docMk/>
      <pc:sldMk cId="0" sldId="2147481418"/>
    </pc:sldMkLst>
    <p188:txBody>
      <a:bodyPr/>
      <a:lstStyle/>
      <a:p>
        <a:r>
          <a:rPr lang="nl-NL"/>
          <a:t>Deze graag ook nog even aanpassen!</a:t>
        </a:r>
      </a:p>
    </p188:txBody>
  </p188:cm>
</p188:cmLst>
</file>

<file path=ppt/drawings/drawing1.xml><?xml version="1.0" encoding="utf-8"?>
<c:userShapes xmlns:c="http://schemas.openxmlformats.org/drawingml/2006/chart">
  <cdr:relSizeAnchor xmlns:cdr="http://schemas.openxmlformats.org/drawingml/2006/chartDrawing">
    <cdr:from>
      <cdr:x>0.48109</cdr:x>
      <cdr:y>0.14582</cdr:y>
    </cdr:from>
    <cdr:to>
      <cdr:x>0.73041</cdr:x>
      <cdr:y>0.21444</cdr:y>
    </cdr:to>
    <cdr:sp macro="" textlink="">
      <cdr:nvSpPr>
        <cdr:cNvPr id="2" name="Tekstvak 1">
          <a:extLst xmlns:a="http://schemas.openxmlformats.org/drawingml/2006/main">
            <a:ext uri="{FF2B5EF4-FFF2-40B4-BE49-F238E27FC236}">
              <a16:creationId xmlns:a16="http://schemas.microsoft.com/office/drawing/2014/main" id="{7B72BA4C-D59D-273B-5DA1-1A4A9EAE0CD5}"/>
            </a:ext>
          </a:extLst>
        </cdr:cNvPr>
        <cdr:cNvSpPr txBox="1"/>
      </cdr:nvSpPr>
      <cdr:spPr>
        <a:xfrm xmlns:a="http://schemas.openxmlformats.org/drawingml/2006/main">
          <a:off x="1489335" y="457830"/>
          <a:ext cx="771826" cy="215447"/>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spcBef>
              <a:spcPts val="600"/>
            </a:spcBef>
            <a:buSzPct val="100000"/>
          </a:pPr>
          <a:r>
            <a:rPr lang="nl-NL" sz="1400" b="1" dirty="0">
              <a:solidFill>
                <a:srgbClr val="313131"/>
              </a:solidFill>
            </a:rPr>
            <a:t>9%</a:t>
          </a:r>
        </a:p>
      </cdr:txBody>
    </cdr:sp>
  </cdr:relSizeAnchor>
</c:userShapes>
</file>

<file path=ppt/drawings/drawing2.xml><?xml version="1.0" encoding="utf-8"?>
<c:userShapes xmlns:c="http://schemas.openxmlformats.org/drawingml/2006/chart">
  <cdr:relSizeAnchor xmlns:cdr="http://schemas.openxmlformats.org/drawingml/2006/chartDrawing">
    <cdr:from>
      <cdr:x>0.48109</cdr:x>
      <cdr:y>0.14582</cdr:y>
    </cdr:from>
    <cdr:to>
      <cdr:x>0.73041</cdr:x>
      <cdr:y>0.21117</cdr:y>
    </cdr:to>
    <cdr:sp macro="" textlink="">
      <cdr:nvSpPr>
        <cdr:cNvPr id="2" name="Tekstvak 1">
          <a:extLst xmlns:a="http://schemas.openxmlformats.org/drawingml/2006/main">
            <a:ext uri="{FF2B5EF4-FFF2-40B4-BE49-F238E27FC236}">
              <a16:creationId xmlns:a16="http://schemas.microsoft.com/office/drawing/2014/main" id="{7B72BA4C-D59D-273B-5DA1-1A4A9EAE0CD5}"/>
            </a:ext>
          </a:extLst>
        </cdr:cNvPr>
        <cdr:cNvSpPr txBox="1"/>
      </cdr:nvSpPr>
      <cdr:spPr>
        <a:xfrm xmlns:a="http://schemas.openxmlformats.org/drawingml/2006/main">
          <a:off x="1116992" y="343374"/>
          <a:ext cx="578870" cy="153888"/>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spcBef>
              <a:spcPts val="600"/>
            </a:spcBef>
            <a:buSzPct val="100000"/>
          </a:pPr>
          <a:r>
            <a:rPr lang="nl-NL" sz="1000" b="1" dirty="0">
              <a:solidFill>
                <a:srgbClr val="313131"/>
              </a:solidFill>
            </a:rPr>
            <a:t>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8bf125fa9_0_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8bf125fa9_0_7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358bf125fa9_0_7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a:extLst>
            <a:ext uri="{FF2B5EF4-FFF2-40B4-BE49-F238E27FC236}">
              <a16:creationId xmlns:a16="http://schemas.microsoft.com/office/drawing/2014/main" id="{E7224DC6-9813-BE2F-58C6-1C4EE5490483}"/>
            </a:ext>
          </a:extLst>
        </p:cNvPr>
        <p:cNvGrpSpPr/>
        <p:nvPr/>
      </p:nvGrpSpPr>
      <p:grpSpPr>
        <a:xfrm>
          <a:off x="0" y="0"/>
          <a:ext cx="0" cy="0"/>
          <a:chOff x="0" y="0"/>
          <a:chExt cx="0" cy="0"/>
        </a:xfrm>
      </p:grpSpPr>
      <p:sp>
        <p:nvSpPr>
          <p:cNvPr id="200" name="Google Shape;200;g34d1ad0e28e_0_1015:notes">
            <a:extLst>
              <a:ext uri="{FF2B5EF4-FFF2-40B4-BE49-F238E27FC236}">
                <a16:creationId xmlns:a16="http://schemas.microsoft.com/office/drawing/2014/main" id="{E4EE4897-A3BD-DE90-9AED-F3A9AB3B4C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34d1ad0e28e_0_1015:notes">
            <a:extLst>
              <a:ext uri="{FF2B5EF4-FFF2-40B4-BE49-F238E27FC236}">
                <a16:creationId xmlns:a16="http://schemas.microsoft.com/office/drawing/2014/main" id="{E6BD13E2-ABD9-4C5A-26B7-41628FBE526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34d1ad0e28e_0_1015:notes">
            <a:extLst>
              <a:ext uri="{FF2B5EF4-FFF2-40B4-BE49-F238E27FC236}">
                <a16:creationId xmlns:a16="http://schemas.microsoft.com/office/drawing/2014/main" id="{19D4A134-45BF-C1CA-0785-D6661824D92E}"/>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61364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a:extLst>
            <a:ext uri="{FF2B5EF4-FFF2-40B4-BE49-F238E27FC236}">
              <a16:creationId xmlns:a16="http://schemas.microsoft.com/office/drawing/2014/main" id="{F6B68A97-0C5F-5E8C-F1D0-435872839F7B}"/>
            </a:ext>
          </a:extLst>
        </p:cNvPr>
        <p:cNvGrpSpPr/>
        <p:nvPr/>
      </p:nvGrpSpPr>
      <p:grpSpPr>
        <a:xfrm>
          <a:off x="0" y="0"/>
          <a:ext cx="0" cy="0"/>
          <a:chOff x="0" y="0"/>
          <a:chExt cx="0" cy="0"/>
        </a:xfrm>
      </p:grpSpPr>
      <p:sp>
        <p:nvSpPr>
          <p:cNvPr id="200" name="Google Shape;200;g34d1ad0e28e_0_1015:notes">
            <a:extLst>
              <a:ext uri="{FF2B5EF4-FFF2-40B4-BE49-F238E27FC236}">
                <a16:creationId xmlns:a16="http://schemas.microsoft.com/office/drawing/2014/main" id="{F3B4F5DF-D904-8F44-8657-9B304436EE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34d1ad0e28e_0_1015:notes">
            <a:extLst>
              <a:ext uri="{FF2B5EF4-FFF2-40B4-BE49-F238E27FC236}">
                <a16:creationId xmlns:a16="http://schemas.microsoft.com/office/drawing/2014/main" id="{C16706EE-A857-3A92-052A-9BA20B14318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endParaRPr lang="nl-NL">
              <a:latin typeface="Segoe UI" panose="020B0502040204020203" pitchFamily="34" charset="0"/>
            </a:endParaRPr>
          </a:p>
        </p:txBody>
      </p:sp>
      <p:sp>
        <p:nvSpPr>
          <p:cNvPr id="202" name="Google Shape;202;g34d1ad0e28e_0_1015:notes">
            <a:extLst>
              <a:ext uri="{FF2B5EF4-FFF2-40B4-BE49-F238E27FC236}">
                <a16:creationId xmlns:a16="http://schemas.microsoft.com/office/drawing/2014/main" id="{1312AF9B-FABC-508D-9446-980AE11D360C}"/>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7245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a:extLst>
            <a:ext uri="{FF2B5EF4-FFF2-40B4-BE49-F238E27FC236}">
              <a16:creationId xmlns:a16="http://schemas.microsoft.com/office/drawing/2014/main" id="{ABE26AA9-A623-1E34-0B01-7E441C425D6A}"/>
            </a:ext>
          </a:extLst>
        </p:cNvPr>
        <p:cNvGrpSpPr/>
        <p:nvPr/>
      </p:nvGrpSpPr>
      <p:grpSpPr>
        <a:xfrm>
          <a:off x="0" y="0"/>
          <a:ext cx="0" cy="0"/>
          <a:chOff x="0" y="0"/>
          <a:chExt cx="0" cy="0"/>
        </a:xfrm>
      </p:grpSpPr>
      <p:sp>
        <p:nvSpPr>
          <p:cNvPr id="200" name="Google Shape;200;g34d1ad0e28e_0_1015:notes">
            <a:extLst>
              <a:ext uri="{FF2B5EF4-FFF2-40B4-BE49-F238E27FC236}">
                <a16:creationId xmlns:a16="http://schemas.microsoft.com/office/drawing/2014/main" id="{6AC721B2-DAB8-017E-9D25-201B89356A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34d1ad0e28e_0_1015:notes">
            <a:extLst>
              <a:ext uri="{FF2B5EF4-FFF2-40B4-BE49-F238E27FC236}">
                <a16:creationId xmlns:a16="http://schemas.microsoft.com/office/drawing/2014/main" id="{6BE5538D-E20F-CEA5-D1C7-2325CECF2AF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endParaRPr lang="nl-NL">
              <a:latin typeface="Segoe UI" panose="020B0502040204020203" pitchFamily="34" charset="0"/>
            </a:endParaRPr>
          </a:p>
        </p:txBody>
      </p:sp>
      <p:sp>
        <p:nvSpPr>
          <p:cNvPr id="202" name="Google Shape;202;g34d1ad0e28e_0_1015:notes">
            <a:extLst>
              <a:ext uri="{FF2B5EF4-FFF2-40B4-BE49-F238E27FC236}">
                <a16:creationId xmlns:a16="http://schemas.microsoft.com/office/drawing/2014/main" id="{DD24356C-82E2-0DC6-1EDD-1962ABE701EB}"/>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94835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DF320740-F44B-4AE0-EB3B-077C26B20C19}"/>
            </a:ext>
          </a:extLst>
        </p:cNvPr>
        <p:cNvGrpSpPr/>
        <p:nvPr/>
      </p:nvGrpSpPr>
      <p:grpSpPr>
        <a:xfrm>
          <a:off x="0" y="0"/>
          <a:ext cx="0" cy="0"/>
          <a:chOff x="0" y="0"/>
          <a:chExt cx="0" cy="0"/>
        </a:xfrm>
      </p:grpSpPr>
      <p:sp>
        <p:nvSpPr>
          <p:cNvPr id="169" name="Google Shape;169;g355a92df983_1_158:notes">
            <a:extLst>
              <a:ext uri="{FF2B5EF4-FFF2-40B4-BE49-F238E27FC236}">
                <a16:creationId xmlns:a16="http://schemas.microsoft.com/office/drawing/2014/main" id="{09326054-013B-9E91-ADF1-DAA064BE40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5a92df983_1_158:notes">
            <a:extLst>
              <a:ext uri="{FF2B5EF4-FFF2-40B4-BE49-F238E27FC236}">
                <a16:creationId xmlns:a16="http://schemas.microsoft.com/office/drawing/2014/main" id="{40A03E1F-5277-C1A7-DE7C-6BEDCE415D5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355a92df983_1_158:notes">
            <a:extLst>
              <a:ext uri="{FF2B5EF4-FFF2-40B4-BE49-F238E27FC236}">
                <a16:creationId xmlns:a16="http://schemas.microsoft.com/office/drawing/2014/main" id="{94BA032C-82FD-4652-BB47-5BE1E0F80D68}"/>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1175524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5a92df983_1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5a92df983_1_1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355a92df983_1_1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3815E3D2-30C6-5DC4-B5F9-B2697582E35B}"/>
            </a:ext>
          </a:extLst>
        </p:cNvPr>
        <p:cNvGrpSpPr/>
        <p:nvPr/>
      </p:nvGrpSpPr>
      <p:grpSpPr>
        <a:xfrm>
          <a:off x="0" y="0"/>
          <a:ext cx="0" cy="0"/>
          <a:chOff x="0" y="0"/>
          <a:chExt cx="0" cy="0"/>
        </a:xfrm>
      </p:grpSpPr>
      <p:sp>
        <p:nvSpPr>
          <p:cNvPr id="208" name="Google Shape;208;g34d1ad0e28e_0_1022:notes">
            <a:extLst>
              <a:ext uri="{FF2B5EF4-FFF2-40B4-BE49-F238E27FC236}">
                <a16:creationId xmlns:a16="http://schemas.microsoft.com/office/drawing/2014/main" id="{3AA50DE1-B037-1556-F7AE-043FBAE667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4d1ad0e28e_0_1022:notes">
            <a:extLst>
              <a:ext uri="{FF2B5EF4-FFF2-40B4-BE49-F238E27FC236}">
                <a16:creationId xmlns:a16="http://schemas.microsoft.com/office/drawing/2014/main" id="{2273D821-C49A-DD09-A182-5C9738540BE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39700" indent="0">
              <a:buNone/>
            </a:pPr>
            <a:r>
              <a:rPr lang="nl-NL" sz="1100" i="1"/>
              <a:t>Om dit goed door te rekenen brengen we in kaart hoe de huidige situatie nu is en hoe de toekomstige situatie wordt. Bij de toekomstige situatie gaan we uit van een moment echt wat verder in de tijd (uitgaande dat het focusproject echt geïmplementeerd is en de opstartfase voorbij is)</a:t>
            </a:r>
          </a:p>
          <a:p>
            <a:r>
              <a:rPr lang="nl-NL" sz="1100"/>
              <a:t>Vraag huidig toekomstig (over 5 jaar) </a:t>
            </a:r>
          </a:p>
          <a:p>
            <a:r>
              <a:rPr lang="nl-NL" sz="1100"/>
              <a:t>Zijn er subgroepen binnen deze groep (bijv. groepen die buiten scope vallen/ een ander proces doorlopen/ een ander startpunt hebben). </a:t>
            </a:r>
          </a:p>
          <a:p>
            <a:pPr lvl="1"/>
            <a:r>
              <a:rPr lang="nl-NL" sz="1100"/>
              <a:t>- Neem alleen aparte subgroepen op indien het zorgproces sterk afwijkt en niet met gemiddeldes is op te lossen. </a:t>
            </a:r>
            <a:r>
              <a:rPr lang="nl-NL" sz="1100" err="1"/>
              <a:t>bijv</a:t>
            </a:r>
            <a:r>
              <a:rPr lang="nl-NL" sz="1100"/>
              <a:t> andere frequentie/hoeveelheid afspraken - andere onderzoeken e.d.) 		</a:t>
            </a:r>
          </a:p>
          <a:p>
            <a:r>
              <a:rPr lang="nl-NL" sz="1100"/>
              <a:t>Aantal poli afspraken per patiënt per jaar (gemiddelde)		</a:t>
            </a:r>
          </a:p>
          <a:p>
            <a:r>
              <a:rPr lang="nl-NL" sz="1100"/>
              <a:t>Bij wie vinden de poli afspraken plaats (VS, arts, verpleegkundige, lab medewerker)	</a:t>
            </a:r>
          </a:p>
          <a:p>
            <a:r>
              <a:rPr lang="nl-NL" sz="1100"/>
              <a:t>hoe lang duren de poli afspraken? 		</a:t>
            </a:r>
          </a:p>
          <a:p>
            <a:r>
              <a:rPr lang="nl-NL" sz="1100"/>
              <a:t>Zijn er andere veranderingen waar dit impact op kan hebben (bijv. medicijngebruik, onderzoeken die wel of niet gedaan worden, apparatuur dat wordt ingezet)</a:t>
            </a:r>
          </a:p>
          <a:p>
            <a:r>
              <a:rPr lang="nl-NL" sz="1100"/>
              <a:t>Zijn er overige vormen van impact die door te rekenen zijn in tijd of kosten? 		</a:t>
            </a:r>
          </a:p>
          <a:p>
            <a:r>
              <a:rPr lang="nl-NL" sz="1100"/>
              <a:t>Hoeveel patiënten verwacht je dat deze verandering betreft? (hoog over inschatting- percentage van de totale populatie bijv.)</a:t>
            </a:r>
            <a:endParaRPr/>
          </a:p>
        </p:txBody>
      </p:sp>
      <p:sp>
        <p:nvSpPr>
          <p:cNvPr id="210" name="Google Shape;210;g34d1ad0e28e_0_1022:notes">
            <a:extLst>
              <a:ext uri="{FF2B5EF4-FFF2-40B4-BE49-F238E27FC236}">
                <a16:creationId xmlns:a16="http://schemas.microsoft.com/office/drawing/2014/main" id="{31DB96B7-79E6-B975-D0CC-93F6882B243C}"/>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7729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3BEBDC64-9131-AD2F-5EF3-1A6C72BE9BE7}"/>
            </a:ext>
          </a:extLst>
        </p:cNvPr>
        <p:cNvGrpSpPr/>
        <p:nvPr/>
      </p:nvGrpSpPr>
      <p:grpSpPr>
        <a:xfrm>
          <a:off x="0" y="0"/>
          <a:ext cx="0" cy="0"/>
          <a:chOff x="0" y="0"/>
          <a:chExt cx="0" cy="0"/>
        </a:xfrm>
      </p:grpSpPr>
      <p:sp>
        <p:nvSpPr>
          <p:cNvPr id="208" name="Google Shape;208;g34d1ad0e28e_0_1022:notes">
            <a:extLst>
              <a:ext uri="{FF2B5EF4-FFF2-40B4-BE49-F238E27FC236}">
                <a16:creationId xmlns:a16="http://schemas.microsoft.com/office/drawing/2014/main" id="{15E7CAD9-4EDA-C990-7520-5E814467C8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4d1ad0e28e_0_1022:notes">
            <a:extLst>
              <a:ext uri="{FF2B5EF4-FFF2-40B4-BE49-F238E27FC236}">
                <a16:creationId xmlns:a16="http://schemas.microsoft.com/office/drawing/2014/main" id="{9C4E94C4-32E5-82A2-9DD9-1EAEE3B30AA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68300" indent="-228600">
              <a:buAutoNum type="arabicPeriod"/>
            </a:pPr>
            <a:r>
              <a:rPr lang="nl-NL" sz="1100"/>
              <a:t>Wat is de algemene verandering die wordt doorgevoerd, en wat zijn de effecten hiervan.</a:t>
            </a:r>
            <a:br>
              <a:rPr lang="nl-NL" sz="1100"/>
            </a:br>
            <a:endParaRPr lang="nl-NL" sz="1100"/>
          </a:p>
          <a:p>
            <a:pPr marL="139700" indent="0">
              <a:buNone/>
            </a:pPr>
            <a:r>
              <a:rPr lang="nl-NL" sz="1100" b="1"/>
              <a:t>Hulpvragen voor in gesprek: </a:t>
            </a:r>
            <a:br>
              <a:rPr lang="nl-NL" sz="1100"/>
            </a:br>
            <a:r>
              <a:rPr lang="nl-NL" sz="1100"/>
              <a:t>1.      Wat houdt het focusproject in? Wat gaat er veranderen op hoofdlijnen?</a:t>
            </a:r>
          </a:p>
          <a:p>
            <a:pPr marL="482600" indent="-342900">
              <a:buAutoNum type="arabicPeriod" startAt="2"/>
            </a:pPr>
            <a:r>
              <a:rPr lang="nl-NL" sz="1100"/>
              <a:t>Wat levert het de patiënt op (op hoofdlijnen meerwaarde schetsen)</a:t>
            </a:r>
          </a:p>
          <a:p>
            <a:pPr marL="482600" indent="-342900">
              <a:buAutoNum type="arabicPeriod" startAt="2"/>
            </a:pPr>
            <a:r>
              <a:rPr lang="nl-NL" sz="1100"/>
              <a:t>Wat levert het de zorgverlener op? (op hoofdlijnen meerwaarde schetsen)</a:t>
            </a:r>
          </a:p>
          <a:p>
            <a:pPr marL="482600" indent="-342900">
              <a:buAutoNum type="arabicPeriod" startAt="2"/>
            </a:pPr>
            <a:r>
              <a:rPr lang="nl-NL" sz="1100"/>
              <a:t>Wat levert het aan tijd en kostenbesparing op? </a:t>
            </a:r>
          </a:p>
          <a:p>
            <a:pPr marL="139700" indent="0">
              <a:buNone/>
            </a:pPr>
            <a:r>
              <a:rPr lang="nl-NL" sz="1100" i="1"/>
              <a:t>Om dit goed door te rekenen brengen we in kaart hoe de huidige situatie nu is en hoe de toekomstige situatie wordt. Bij de toekomstige situatie gaan we uit van een moment echt wat verder in de tijd (uitgaande dat het focusproject echt geïmplementeerd is en de opstartfase voorbij is)</a:t>
            </a:r>
          </a:p>
          <a:p>
            <a:r>
              <a:rPr lang="nl-NL" sz="1100"/>
              <a:t>Vraag huidig toekomstig (over 5 jaar) </a:t>
            </a:r>
          </a:p>
          <a:p>
            <a:r>
              <a:rPr lang="nl-NL" sz="1100"/>
              <a:t>Wat is de doelgroep? </a:t>
            </a:r>
          </a:p>
          <a:p>
            <a:pPr lvl="1"/>
            <a:r>
              <a:rPr lang="nl-NL" sz="1100"/>
              <a:t>Zijn er subgroepen binnen deze groep (bijv. groepen die buiten scope vallen/ een ander proces doorlopen/ een ander startpunt hebben). </a:t>
            </a:r>
          </a:p>
          <a:p>
            <a:pPr lvl="1"/>
            <a:r>
              <a:rPr lang="nl-NL" sz="1100"/>
              <a:t>Neem alleen aparte subgroepen op indien het zorgproces sterk afwijkt en niet met gemiddeldes is op te lossen. </a:t>
            </a:r>
            <a:r>
              <a:rPr lang="nl-NL" sz="1100" err="1"/>
              <a:t>bijv</a:t>
            </a:r>
            <a:r>
              <a:rPr lang="nl-NL" sz="1100"/>
              <a:t> andere frequentie/hoeveelheid afspraken - andere onderzoeken e.d.) 		</a:t>
            </a:r>
          </a:p>
          <a:p>
            <a:r>
              <a:rPr lang="nl-NL" sz="1100"/>
              <a:t>Aantal poli afspraken per patiënt per jaar (gemiddelde)		</a:t>
            </a:r>
          </a:p>
          <a:p>
            <a:r>
              <a:rPr lang="nl-NL" sz="1100"/>
              <a:t>Bij wie vinden de poli afspraken plaats (VS, arts, verpleegkundige, lab medewerker)	</a:t>
            </a:r>
          </a:p>
          <a:p>
            <a:r>
              <a:rPr lang="nl-NL" sz="1100"/>
              <a:t>hoe lang duren de poli afspraken? 		</a:t>
            </a:r>
          </a:p>
          <a:p>
            <a:r>
              <a:rPr lang="nl-NL" sz="1100"/>
              <a:t>Zijn er andere veranderingen waar dit impact op kan hebben (bijv. medicijngebruik, onderzoeken die wel of niet gedaan worden, apparatuur dat wordt ingezet)</a:t>
            </a:r>
          </a:p>
          <a:p>
            <a:r>
              <a:rPr lang="nl-NL" sz="1100"/>
              <a:t>Zijn er overige vormen van impact die door te rekenen zijn in tijd of kosten? 		</a:t>
            </a:r>
          </a:p>
          <a:p>
            <a:r>
              <a:rPr lang="nl-NL" sz="1100"/>
              <a:t>Hoeveel patiënten verwacht je dat deze verandering betreft? (hoog over inschatting- percentage van de totale populatie bijv.)</a:t>
            </a:r>
            <a:endParaRPr/>
          </a:p>
        </p:txBody>
      </p:sp>
      <p:sp>
        <p:nvSpPr>
          <p:cNvPr id="210" name="Google Shape;210;g34d1ad0e28e_0_1022:notes">
            <a:extLst>
              <a:ext uri="{FF2B5EF4-FFF2-40B4-BE49-F238E27FC236}">
                <a16:creationId xmlns:a16="http://schemas.microsoft.com/office/drawing/2014/main" id="{69B476DA-8CCA-8499-E0A6-59FC48E37398}"/>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4300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722FB7A2-30C8-5CC5-F8DB-CD9C4336FDB1}"/>
            </a:ext>
          </a:extLst>
        </p:cNvPr>
        <p:cNvGrpSpPr/>
        <p:nvPr/>
      </p:nvGrpSpPr>
      <p:grpSpPr>
        <a:xfrm>
          <a:off x="0" y="0"/>
          <a:ext cx="0" cy="0"/>
          <a:chOff x="0" y="0"/>
          <a:chExt cx="0" cy="0"/>
        </a:xfrm>
      </p:grpSpPr>
      <p:sp>
        <p:nvSpPr>
          <p:cNvPr id="208" name="Google Shape;208;g34d1ad0e28e_0_1022:notes">
            <a:extLst>
              <a:ext uri="{FF2B5EF4-FFF2-40B4-BE49-F238E27FC236}">
                <a16:creationId xmlns:a16="http://schemas.microsoft.com/office/drawing/2014/main" id="{C4E1DC5F-E2C9-D32F-8F7B-91A6DF4220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4d1ad0e28e_0_1022:notes">
            <a:extLst>
              <a:ext uri="{FF2B5EF4-FFF2-40B4-BE49-F238E27FC236}">
                <a16:creationId xmlns:a16="http://schemas.microsoft.com/office/drawing/2014/main" id="{AF715DD3-4AEE-DB0E-A620-6EEBA914599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39700" indent="0">
              <a:buNone/>
            </a:pPr>
            <a:r>
              <a:rPr lang="nl-NL"/>
              <a:t>Vul in welke effecten zijn op de </a:t>
            </a:r>
            <a:r>
              <a:rPr lang="nl-NL" err="1"/>
              <a:t>quadruple</a:t>
            </a:r>
            <a:r>
              <a:rPr lang="nl-NL"/>
              <a:t> </a:t>
            </a:r>
            <a:r>
              <a:rPr lang="nl-NL" err="1"/>
              <a:t>aim</a:t>
            </a:r>
            <a:r>
              <a:rPr lang="nl-NL"/>
              <a:t> en leg deze uit. Er zijn twee voorbeelden genoemd per </a:t>
            </a:r>
            <a:r>
              <a:rPr lang="nl-NL" err="1"/>
              <a:t>aim</a:t>
            </a:r>
            <a:r>
              <a:rPr lang="nl-NL"/>
              <a:t>. </a:t>
            </a:r>
            <a:endParaRPr/>
          </a:p>
        </p:txBody>
      </p:sp>
      <p:sp>
        <p:nvSpPr>
          <p:cNvPr id="210" name="Google Shape;210;g34d1ad0e28e_0_1022:notes">
            <a:extLst>
              <a:ext uri="{FF2B5EF4-FFF2-40B4-BE49-F238E27FC236}">
                <a16:creationId xmlns:a16="http://schemas.microsoft.com/office/drawing/2014/main" id="{6DC9320F-F697-6ED8-DC30-69E2984597D5}"/>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1302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4d1ad0e28e_0_1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4d1ad0e28e_0_10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800">
                <a:effectLst/>
                <a:latin typeface="Segoe UI" panose="020B0502040204020203" pitchFamily="34" charset="0"/>
              </a:rPr>
              <a:t>- De uitkomsten die zijn doorgerekend kunnen met getallen worden onderbouwd (icoontje x+-)</a:t>
            </a:r>
            <a:br>
              <a:rPr lang="nl-NL" sz="1800">
                <a:effectLst/>
                <a:latin typeface="Segoe UI" panose="020B0502040204020203" pitchFamily="34" charset="0"/>
              </a:rPr>
            </a:br>
            <a:r>
              <a:rPr lang="nl-NL" sz="1800">
                <a:effectLst/>
                <a:latin typeface="Segoe UI" panose="020B0502040204020203" pitchFamily="34" charset="0"/>
              </a:rPr>
              <a:t>- De beschrijvende uitkomsten kunnen aangevuld worden op basis van bijvoorbeeld quotes uit interviews met de betreffende stakeholders (icoontje vertelwolkjes)</a:t>
            </a:r>
            <a:endParaRPr lang="nl-NL" sz="1800">
              <a:effectLst/>
              <a:latin typeface="Arial" panose="020B0604020202020204" pitchFamily="34" charset="0"/>
            </a:endParaRPr>
          </a:p>
        </p:txBody>
      </p:sp>
      <p:sp>
        <p:nvSpPr>
          <p:cNvPr id="210" name="Google Shape;210;g34d1ad0e28e_0_10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9F54E76D-B01C-163F-5922-E5E78CC16932}"/>
            </a:ext>
          </a:extLst>
        </p:cNvPr>
        <p:cNvGrpSpPr/>
        <p:nvPr/>
      </p:nvGrpSpPr>
      <p:grpSpPr>
        <a:xfrm>
          <a:off x="0" y="0"/>
          <a:ext cx="0" cy="0"/>
          <a:chOff x="0" y="0"/>
          <a:chExt cx="0" cy="0"/>
        </a:xfrm>
      </p:grpSpPr>
      <p:sp>
        <p:nvSpPr>
          <p:cNvPr id="161" name="Google Shape;161;g355a92df983_1_152:notes">
            <a:extLst>
              <a:ext uri="{FF2B5EF4-FFF2-40B4-BE49-F238E27FC236}">
                <a16:creationId xmlns:a16="http://schemas.microsoft.com/office/drawing/2014/main" id="{7ED5EC66-2B9F-8497-09F4-9E6DD435E9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5a92df983_1_152:notes">
            <a:extLst>
              <a:ext uri="{FF2B5EF4-FFF2-40B4-BE49-F238E27FC236}">
                <a16:creationId xmlns:a16="http://schemas.microsoft.com/office/drawing/2014/main" id="{6432B70E-07B6-544D-3A69-B1E5488AA4A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355a92df983_1_152:notes">
            <a:extLst>
              <a:ext uri="{FF2B5EF4-FFF2-40B4-BE49-F238E27FC236}">
                <a16:creationId xmlns:a16="http://schemas.microsoft.com/office/drawing/2014/main" id="{B483B86F-7D8F-AC3C-8196-2F7711EBDE1B}"/>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537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8bf125fa9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8bf125fa9_0_8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358bf125fa9_0_8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EC288-4A58-4917-8345-1D83661A328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03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EC288-4A58-4917-8345-1D83661A328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0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4d1ad0e28e_0_1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4d1ad0e28e_0_10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68300" indent="-228600">
              <a:buAutoNum type="arabicPeriod"/>
            </a:pPr>
            <a:endParaRPr>
              <a:latin typeface="+mj-lt"/>
            </a:endParaRPr>
          </a:p>
        </p:txBody>
      </p:sp>
      <p:sp>
        <p:nvSpPr>
          <p:cNvPr id="210" name="Google Shape;210;g34d1ad0e28e_0_10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9553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EC288-4A58-4917-8345-1D83661A328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158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EC288-4A58-4917-8345-1D83661A328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07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EC288-4A58-4917-8345-1D83661A328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283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EC288-4A58-4917-8345-1D83661A328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95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3A74-916E-4212-B0F5-802241F5946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306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966CF168-B4D4-0C3D-B49A-74E7F082C3A4}"/>
            </a:ext>
          </a:extLst>
        </p:cNvPr>
        <p:cNvGrpSpPr/>
        <p:nvPr/>
      </p:nvGrpSpPr>
      <p:grpSpPr>
        <a:xfrm>
          <a:off x="0" y="0"/>
          <a:ext cx="0" cy="0"/>
          <a:chOff x="0" y="0"/>
          <a:chExt cx="0" cy="0"/>
        </a:xfrm>
      </p:grpSpPr>
      <p:sp>
        <p:nvSpPr>
          <p:cNvPr id="153" name="Google Shape;153;g355a92df983_1_146:notes">
            <a:extLst>
              <a:ext uri="{FF2B5EF4-FFF2-40B4-BE49-F238E27FC236}">
                <a16:creationId xmlns:a16="http://schemas.microsoft.com/office/drawing/2014/main" id="{5B9D7A14-91DF-D958-65FA-00339ED251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5a92df983_1_146:notes">
            <a:extLst>
              <a:ext uri="{FF2B5EF4-FFF2-40B4-BE49-F238E27FC236}">
                <a16:creationId xmlns:a16="http://schemas.microsoft.com/office/drawing/2014/main" id="{4A598917-9013-E964-CCB2-15DEA5E2D1B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355a92df983_1_146:notes">
            <a:extLst>
              <a:ext uri="{FF2B5EF4-FFF2-40B4-BE49-F238E27FC236}">
                <a16:creationId xmlns:a16="http://schemas.microsoft.com/office/drawing/2014/main" id="{01E2B819-F52B-F336-05E6-D7CF1C5FC4DA}"/>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1854753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4d1ad0e28e_0_1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4d1ad0e28e_0_10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Laat de berekeningen altijd door een collega-data-analist verifiëren en stem goed af met de medisch inhoudelijke experts. </a:t>
            </a:r>
          </a:p>
          <a:p>
            <a:pPr marL="0" lvl="0" indent="0" algn="l" rtl="0">
              <a:spcBef>
                <a:spcPts val="0"/>
              </a:spcBef>
              <a:spcAft>
                <a:spcPts val="0"/>
              </a:spcAft>
              <a:buNone/>
            </a:pPr>
            <a:endParaRPr lang="nl-NL"/>
          </a:p>
        </p:txBody>
      </p:sp>
      <p:sp>
        <p:nvSpPr>
          <p:cNvPr id="210" name="Google Shape;210;g34d1ad0e28e_0_10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7e5005dc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7e5005dc7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357e5005dc7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586C88CA-9DBD-0B6E-1CA0-DC0054EEF4D0}"/>
            </a:ext>
          </a:extLst>
        </p:cNvPr>
        <p:cNvGrpSpPr/>
        <p:nvPr/>
      </p:nvGrpSpPr>
      <p:grpSpPr>
        <a:xfrm>
          <a:off x="0" y="0"/>
          <a:ext cx="0" cy="0"/>
          <a:chOff x="0" y="0"/>
          <a:chExt cx="0" cy="0"/>
        </a:xfrm>
      </p:grpSpPr>
      <p:sp>
        <p:nvSpPr>
          <p:cNvPr id="208" name="Google Shape;208;g34d1ad0e28e_0_1022:notes">
            <a:extLst>
              <a:ext uri="{FF2B5EF4-FFF2-40B4-BE49-F238E27FC236}">
                <a16:creationId xmlns:a16="http://schemas.microsoft.com/office/drawing/2014/main" id="{89E63BDD-1A98-BC85-87AF-DBDF3A9D75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4d1ad0e28e_0_1022:notes">
            <a:extLst>
              <a:ext uri="{FF2B5EF4-FFF2-40B4-BE49-F238E27FC236}">
                <a16:creationId xmlns:a16="http://schemas.microsoft.com/office/drawing/2014/main" id="{EF9F7CBC-9913-CF26-4A0F-196C868B46F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Laat de berekeningen altijd door een collega-data-analist </a:t>
            </a:r>
            <a:r>
              <a:rPr lang="nl-NL" err="1"/>
              <a:t>verifieren</a:t>
            </a:r>
            <a:r>
              <a:rPr lang="nl-NL"/>
              <a:t> en stem goed af met de medisch inhoudelijke experts. </a:t>
            </a:r>
            <a:endParaRPr/>
          </a:p>
        </p:txBody>
      </p:sp>
      <p:sp>
        <p:nvSpPr>
          <p:cNvPr id="210" name="Google Shape;210;g34d1ad0e28e_0_1022:notes">
            <a:extLst>
              <a:ext uri="{FF2B5EF4-FFF2-40B4-BE49-F238E27FC236}">
                <a16:creationId xmlns:a16="http://schemas.microsoft.com/office/drawing/2014/main" id="{5ACC5438-0DE7-3F09-4CD1-2ACA701EC2CA}"/>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40248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0866A692-C2F7-FE4A-EFE2-5D30F51493DA}"/>
            </a:ext>
          </a:extLst>
        </p:cNvPr>
        <p:cNvGrpSpPr/>
        <p:nvPr/>
      </p:nvGrpSpPr>
      <p:grpSpPr>
        <a:xfrm>
          <a:off x="0" y="0"/>
          <a:ext cx="0" cy="0"/>
          <a:chOff x="0" y="0"/>
          <a:chExt cx="0" cy="0"/>
        </a:xfrm>
      </p:grpSpPr>
      <p:sp>
        <p:nvSpPr>
          <p:cNvPr id="208" name="Google Shape;208;g34d1ad0e28e_0_1022:notes">
            <a:extLst>
              <a:ext uri="{FF2B5EF4-FFF2-40B4-BE49-F238E27FC236}">
                <a16:creationId xmlns:a16="http://schemas.microsoft.com/office/drawing/2014/main" id="{5DE14730-8184-3253-AB72-39283DF9A6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4d1ad0e28e_0_1022:notes">
            <a:extLst>
              <a:ext uri="{FF2B5EF4-FFF2-40B4-BE49-F238E27FC236}">
                <a16:creationId xmlns:a16="http://schemas.microsoft.com/office/drawing/2014/main" id="{1A929876-DCCA-C2AF-0628-D6DEFB7981C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latin typeface="+mj-lt"/>
              </a:rPr>
              <a:t>Laat de berekeningen altijd door een collega-data-analist </a:t>
            </a:r>
            <a:r>
              <a:rPr lang="nl-NL" err="1">
                <a:latin typeface="+mj-lt"/>
              </a:rPr>
              <a:t>verifieren</a:t>
            </a:r>
            <a:r>
              <a:rPr lang="nl-NL">
                <a:latin typeface="+mj-lt"/>
              </a:rPr>
              <a:t> en stem goed af met de medisch inhoudelijke experts. </a:t>
            </a:r>
          </a:p>
        </p:txBody>
      </p:sp>
      <p:sp>
        <p:nvSpPr>
          <p:cNvPr id="210" name="Google Shape;210;g34d1ad0e28e_0_1022:notes">
            <a:extLst>
              <a:ext uri="{FF2B5EF4-FFF2-40B4-BE49-F238E27FC236}">
                <a16:creationId xmlns:a16="http://schemas.microsoft.com/office/drawing/2014/main" id="{2CD6EE40-5C0F-F0D1-3555-F886259BACE1}"/>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54678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BF248A14-F175-2437-933A-71785E22736D}"/>
            </a:ext>
          </a:extLst>
        </p:cNvPr>
        <p:cNvGrpSpPr/>
        <p:nvPr/>
      </p:nvGrpSpPr>
      <p:grpSpPr>
        <a:xfrm>
          <a:off x="0" y="0"/>
          <a:ext cx="0" cy="0"/>
          <a:chOff x="0" y="0"/>
          <a:chExt cx="0" cy="0"/>
        </a:xfrm>
      </p:grpSpPr>
      <p:sp>
        <p:nvSpPr>
          <p:cNvPr id="208" name="Google Shape;208;g34d1ad0e28e_0_1022:notes">
            <a:extLst>
              <a:ext uri="{FF2B5EF4-FFF2-40B4-BE49-F238E27FC236}">
                <a16:creationId xmlns:a16="http://schemas.microsoft.com/office/drawing/2014/main" id="{9316C168-8FBA-CF6B-FFC1-B102F3C429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4d1ad0e28e_0_1022:notes">
            <a:extLst>
              <a:ext uri="{FF2B5EF4-FFF2-40B4-BE49-F238E27FC236}">
                <a16:creationId xmlns:a16="http://schemas.microsoft.com/office/drawing/2014/main" id="{7A01963D-9050-8224-44B8-82FDC8BDB18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latin typeface="+mj-lt"/>
              </a:rPr>
              <a:t>Laat de berekeningen altijd door een collega-data-analist </a:t>
            </a:r>
            <a:r>
              <a:rPr lang="nl-NL" err="1">
                <a:latin typeface="+mj-lt"/>
              </a:rPr>
              <a:t>verifieren</a:t>
            </a:r>
            <a:r>
              <a:rPr lang="nl-NL">
                <a:latin typeface="+mj-lt"/>
              </a:rPr>
              <a:t> en stem goed af met de medisch inhoudelijke experts. </a:t>
            </a:r>
            <a:endParaRPr>
              <a:latin typeface="+mj-lt"/>
            </a:endParaRPr>
          </a:p>
        </p:txBody>
      </p:sp>
      <p:sp>
        <p:nvSpPr>
          <p:cNvPr id="210" name="Google Shape;210;g34d1ad0e28e_0_1022:notes">
            <a:extLst>
              <a:ext uri="{FF2B5EF4-FFF2-40B4-BE49-F238E27FC236}">
                <a16:creationId xmlns:a16="http://schemas.microsoft.com/office/drawing/2014/main" id="{F8E415F1-B0BF-DB52-D769-4C0380C7FD0D}"/>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99638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B389F0E5-B47A-336D-8A56-149964B1C944}"/>
            </a:ext>
          </a:extLst>
        </p:cNvPr>
        <p:cNvGrpSpPr/>
        <p:nvPr/>
      </p:nvGrpSpPr>
      <p:grpSpPr>
        <a:xfrm>
          <a:off x="0" y="0"/>
          <a:ext cx="0" cy="0"/>
          <a:chOff x="0" y="0"/>
          <a:chExt cx="0" cy="0"/>
        </a:xfrm>
      </p:grpSpPr>
      <p:sp>
        <p:nvSpPr>
          <p:cNvPr id="153" name="Google Shape;153;g355a92df983_1_146:notes">
            <a:extLst>
              <a:ext uri="{FF2B5EF4-FFF2-40B4-BE49-F238E27FC236}">
                <a16:creationId xmlns:a16="http://schemas.microsoft.com/office/drawing/2014/main" id="{5CA72C04-034B-69A4-B75A-AACA950D18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5a92df983_1_146:notes">
            <a:extLst>
              <a:ext uri="{FF2B5EF4-FFF2-40B4-BE49-F238E27FC236}">
                <a16:creationId xmlns:a16="http://schemas.microsoft.com/office/drawing/2014/main" id="{316A8658-0941-88D3-AD66-4DE7A6D57B3C}"/>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355a92df983_1_146:notes">
            <a:extLst>
              <a:ext uri="{FF2B5EF4-FFF2-40B4-BE49-F238E27FC236}">
                <a16:creationId xmlns:a16="http://schemas.microsoft.com/office/drawing/2014/main" id="{DD3016AE-FA1D-FDBC-B70E-2BD659C57B69}"/>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48987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D6B26-61CB-E3BB-19FA-35BE343CF5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1BF2533-746E-A4C2-D953-5BE167829E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9F12F60-AF78-BB4C-1823-F17507FDD7F2}"/>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B3D7A6A9-0E5D-A3CA-4A8B-9BE4B85E04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433-BE6E-40D3-B8BD-2FBAAB4E652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676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DCB681BC-0457-4520-CFEE-B4DDED0A1A4D}"/>
            </a:ext>
          </a:extLst>
        </p:cNvPr>
        <p:cNvGrpSpPr/>
        <p:nvPr/>
      </p:nvGrpSpPr>
      <p:grpSpPr>
        <a:xfrm>
          <a:off x="0" y="0"/>
          <a:ext cx="0" cy="0"/>
          <a:chOff x="0" y="0"/>
          <a:chExt cx="0" cy="0"/>
        </a:xfrm>
      </p:grpSpPr>
      <p:sp>
        <p:nvSpPr>
          <p:cNvPr id="153" name="Google Shape;153;g355a92df983_1_146:notes">
            <a:extLst>
              <a:ext uri="{FF2B5EF4-FFF2-40B4-BE49-F238E27FC236}">
                <a16:creationId xmlns:a16="http://schemas.microsoft.com/office/drawing/2014/main" id="{0D2F67C4-CA0C-4FDE-EC8F-DC2C14CEF5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5a92df983_1_146:notes">
            <a:extLst>
              <a:ext uri="{FF2B5EF4-FFF2-40B4-BE49-F238E27FC236}">
                <a16:creationId xmlns:a16="http://schemas.microsoft.com/office/drawing/2014/main" id="{17DF00A0-E659-0CBD-0DA1-69395EBDECA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355a92df983_1_146:notes">
            <a:extLst>
              <a:ext uri="{FF2B5EF4-FFF2-40B4-BE49-F238E27FC236}">
                <a16:creationId xmlns:a16="http://schemas.microsoft.com/office/drawing/2014/main" id="{F20109F1-052D-C071-DB47-1883714D2E62}"/>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5307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Huidige situatie:</a:t>
            </a:r>
            <a:br>
              <a:rPr lang="nl-NL"/>
            </a:br>
            <a:r>
              <a:rPr lang="nl-NL"/>
              <a:t>Reguliere zorg =  2x(30+30+30+15) + 2x(30+30+15+15) = 390 minuten</a:t>
            </a:r>
          </a:p>
          <a:p>
            <a:endParaRPr lang="nl-NL"/>
          </a:p>
          <a:p>
            <a:r>
              <a:rPr lang="nl-NL"/>
              <a:t>Bij invoering thuismonitoring: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Reguliere zorg = ( 2x(30+30+30+15) + 2x(30+30+15+15) ) * 40% = 156 minuten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Hybride zorg = </a:t>
            </a:r>
            <a:br>
              <a:rPr lang="nl-NL"/>
            </a:br>
            <a:r>
              <a:rPr lang="nl-NL"/>
              <a:t>Complex = 4 * 60% * 40% * (40 + 30 + 15 + 3*7) =  101,76</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Laag-Complex = 4 * 60% * 40% * (40 + 2*15 + 2*7) = 80,64</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Niet-Complex = 4 * 60% * 20% * (40 + 2*7) = 25,92</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Totaal = 390 – 156 – 101,76 – 80,64 – 25,92 = 25,68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433-BE6E-40D3-B8BD-2FBAAB4E652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646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BC787-8CA6-CD1B-42BC-18102F2AFE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832475-9022-371D-FB6D-1F029F66F3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EA477A-59E6-BD4D-BAEA-E96727A3F31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67AF7742-6418-9181-AA36-20C15222B5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433-BE6E-40D3-B8BD-2FBAAB4E652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03189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5EAB49AB-D81C-997D-5681-8BB117E2C88E}"/>
            </a:ext>
          </a:extLst>
        </p:cNvPr>
        <p:cNvGrpSpPr/>
        <p:nvPr/>
      </p:nvGrpSpPr>
      <p:grpSpPr>
        <a:xfrm>
          <a:off x="0" y="0"/>
          <a:ext cx="0" cy="0"/>
          <a:chOff x="0" y="0"/>
          <a:chExt cx="0" cy="0"/>
        </a:xfrm>
      </p:grpSpPr>
      <p:sp>
        <p:nvSpPr>
          <p:cNvPr id="208" name="Google Shape;208;g34d1ad0e28e_0_1022:notes">
            <a:extLst>
              <a:ext uri="{FF2B5EF4-FFF2-40B4-BE49-F238E27FC236}">
                <a16:creationId xmlns:a16="http://schemas.microsoft.com/office/drawing/2014/main" id="{C4DAC425-5F96-170F-0745-071C327FE2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4d1ad0e28e_0_1022:notes">
            <a:extLst>
              <a:ext uri="{FF2B5EF4-FFF2-40B4-BE49-F238E27FC236}">
                <a16:creationId xmlns:a16="http://schemas.microsoft.com/office/drawing/2014/main" id="{1CD033CB-C466-D0A9-5B70-24C2091382C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34d1ad0e28e_0_1022:notes">
            <a:extLst>
              <a:ext uri="{FF2B5EF4-FFF2-40B4-BE49-F238E27FC236}">
                <a16:creationId xmlns:a16="http://schemas.microsoft.com/office/drawing/2014/main" id="{D649635E-7059-0083-CEE6-41F0E1256D45}"/>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41710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33B74E0F-2F6E-5EE3-97F5-E4EBDFE0F192}"/>
            </a:ext>
          </a:extLst>
        </p:cNvPr>
        <p:cNvGrpSpPr/>
        <p:nvPr/>
      </p:nvGrpSpPr>
      <p:grpSpPr>
        <a:xfrm>
          <a:off x="0" y="0"/>
          <a:ext cx="0" cy="0"/>
          <a:chOff x="0" y="0"/>
          <a:chExt cx="0" cy="0"/>
        </a:xfrm>
      </p:grpSpPr>
      <p:sp>
        <p:nvSpPr>
          <p:cNvPr id="153" name="Google Shape;153;g355a92df983_1_146:notes">
            <a:extLst>
              <a:ext uri="{FF2B5EF4-FFF2-40B4-BE49-F238E27FC236}">
                <a16:creationId xmlns:a16="http://schemas.microsoft.com/office/drawing/2014/main" id="{5DAA4AF6-EE17-7284-C6A8-7B7C624841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5a92df983_1_146:notes">
            <a:extLst>
              <a:ext uri="{FF2B5EF4-FFF2-40B4-BE49-F238E27FC236}">
                <a16:creationId xmlns:a16="http://schemas.microsoft.com/office/drawing/2014/main" id="{9BADEE69-58F5-83C2-C4FC-B2CE1917425F}"/>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355a92df983_1_146:notes">
            <a:extLst>
              <a:ext uri="{FF2B5EF4-FFF2-40B4-BE49-F238E27FC236}">
                <a16:creationId xmlns:a16="http://schemas.microsoft.com/office/drawing/2014/main" id="{CCF44418-6153-7AA2-0242-B26ED6B610A5}"/>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5499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55a92df983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55a92df983_1_1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sz="1800">
                <a:effectLst/>
                <a:latin typeface="Segoe UI" panose="020B0502040204020203" pitchFamily="34" charset="0"/>
              </a:rPr>
              <a:t>Deze slides zijn bedoeld om per mail rond te sturen naar betrokkenen (</a:t>
            </a:r>
            <a:r>
              <a:rPr lang="nl-NL" sz="1800" err="1">
                <a:effectLst/>
                <a:latin typeface="Segoe UI" panose="020B0502040204020203" pitchFamily="34" charset="0"/>
              </a:rPr>
              <a:t>diaslide</a:t>
            </a:r>
            <a:r>
              <a:rPr lang="nl-NL" sz="1800">
                <a:effectLst/>
                <a:latin typeface="Segoe UI" panose="020B0502040204020203" pitchFamily="34" charset="0"/>
              </a:rPr>
              <a:t> 3 t/m 6)</a:t>
            </a:r>
            <a:endParaRPr/>
          </a:p>
        </p:txBody>
      </p:sp>
      <p:sp>
        <p:nvSpPr>
          <p:cNvPr id="179" name="Google Shape;179;g355a92df983_1_1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F73E54C6-96BA-AB4F-AF92-FB7514C0D9DA}"/>
            </a:ext>
          </a:extLst>
        </p:cNvPr>
        <p:cNvGrpSpPr/>
        <p:nvPr/>
      </p:nvGrpSpPr>
      <p:grpSpPr>
        <a:xfrm>
          <a:off x="0" y="0"/>
          <a:ext cx="0" cy="0"/>
          <a:chOff x="0" y="0"/>
          <a:chExt cx="0" cy="0"/>
        </a:xfrm>
      </p:grpSpPr>
      <p:sp>
        <p:nvSpPr>
          <p:cNvPr id="153" name="Google Shape;153;g355a92df983_1_146:notes">
            <a:extLst>
              <a:ext uri="{FF2B5EF4-FFF2-40B4-BE49-F238E27FC236}">
                <a16:creationId xmlns:a16="http://schemas.microsoft.com/office/drawing/2014/main" id="{7A9F2A3D-AA22-0C22-58FC-E2FD4E00DD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5a92df983_1_146:notes">
            <a:extLst>
              <a:ext uri="{FF2B5EF4-FFF2-40B4-BE49-F238E27FC236}">
                <a16:creationId xmlns:a16="http://schemas.microsoft.com/office/drawing/2014/main" id="{046CCC72-0AEA-2216-23CD-7D8282E8E2EA}"/>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355a92df983_1_146:notes">
            <a:extLst>
              <a:ext uri="{FF2B5EF4-FFF2-40B4-BE49-F238E27FC236}">
                <a16:creationId xmlns:a16="http://schemas.microsoft.com/office/drawing/2014/main" id="{5C06E9EE-43F4-9710-7899-26B68FD6A433}"/>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6925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5a92df983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5a92df983_1_1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355a92df983_1_1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4d1ad0e28e_0_1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34d1ad0e28e_0_10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34d1ad0e28e_0_10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4d1ad0e28e_0_1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4d1ad0e28e_0_10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34d1ad0e28e_0_10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E3AA2C4A-ADD9-7097-9798-8CED40817A7A}"/>
            </a:ext>
          </a:extLst>
        </p:cNvPr>
        <p:cNvGrpSpPr/>
        <p:nvPr/>
      </p:nvGrpSpPr>
      <p:grpSpPr>
        <a:xfrm>
          <a:off x="0" y="0"/>
          <a:ext cx="0" cy="0"/>
          <a:chOff x="0" y="0"/>
          <a:chExt cx="0" cy="0"/>
        </a:xfrm>
      </p:grpSpPr>
      <p:sp>
        <p:nvSpPr>
          <p:cNvPr id="161" name="Google Shape;161;g355a92df983_1_152:notes">
            <a:extLst>
              <a:ext uri="{FF2B5EF4-FFF2-40B4-BE49-F238E27FC236}">
                <a16:creationId xmlns:a16="http://schemas.microsoft.com/office/drawing/2014/main" id="{E0A693C2-D6DA-073B-23D2-F198D9271B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5a92df983_1_152:notes">
            <a:extLst>
              <a:ext uri="{FF2B5EF4-FFF2-40B4-BE49-F238E27FC236}">
                <a16:creationId xmlns:a16="http://schemas.microsoft.com/office/drawing/2014/main" id="{FA447203-73BE-8F53-06B1-7D425C0E6DE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355a92df983_1_152:notes">
            <a:extLst>
              <a:ext uri="{FF2B5EF4-FFF2-40B4-BE49-F238E27FC236}">
                <a16:creationId xmlns:a16="http://schemas.microsoft.com/office/drawing/2014/main" id="{58973A51-F412-0229-E08E-BE539753DE75}"/>
              </a:ext>
            </a:extLst>
          </p:cNvPr>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extLst>
      <p:ext uri="{BB962C8B-B14F-4D97-AF65-F5344CB8AC3E}">
        <p14:creationId xmlns:p14="http://schemas.microsoft.com/office/powerpoint/2010/main" val="321772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B3D4D3AD-19A1-2285-8300-C0D27672C199}"/>
            </a:ext>
          </a:extLst>
        </p:cNvPr>
        <p:cNvGrpSpPr/>
        <p:nvPr/>
      </p:nvGrpSpPr>
      <p:grpSpPr>
        <a:xfrm>
          <a:off x="0" y="0"/>
          <a:ext cx="0" cy="0"/>
          <a:chOff x="0" y="0"/>
          <a:chExt cx="0" cy="0"/>
        </a:xfrm>
      </p:grpSpPr>
      <p:sp>
        <p:nvSpPr>
          <p:cNvPr id="192" name="Google Shape;192;g34d1ad0e28e_0_1008:notes">
            <a:extLst>
              <a:ext uri="{FF2B5EF4-FFF2-40B4-BE49-F238E27FC236}">
                <a16:creationId xmlns:a16="http://schemas.microsoft.com/office/drawing/2014/main" id="{BC508C90-39E0-74A0-F3E5-3D65B4FBD5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34d1ad0e28e_0_1008:notes">
            <a:extLst>
              <a:ext uri="{FF2B5EF4-FFF2-40B4-BE49-F238E27FC236}">
                <a16:creationId xmlns:a16="http://schemas.microsoft.com/office/drawing/2014/main" id="{59268D49-4724-B9EE-AAAF-EC550447766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94" name="Google Shape;194;g34d1ad0e28e_0_1008:notes">
            <a:extLst>
              <a:ext uri="{FF2B5EF4-FFF2-40B4-BE49-F238E27FC236}">
                <a16:creationId xmlns:a16="http://schemas.microsoft.com/office/drawing/2014/main" id="{9445EA35-DB59-9DA6-2E83-BAE7D8E43DB3}"/>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1505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4d1ad0e28e_0_1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34d1ad0e28e_0_10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34d1ad0e28e_0_10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32CA5D3E-33F3-0EC0-29CD-0D6D32CDF6CC}"/>
            </a:ext>
          </a:extLst>
        </p:cNvPr>
        <p:cNvGrpSpPr/>
        <p:nvPr/>
      </p:nvGrpSpPr>
      <p:grpSpPr>
        <a:xfrm>
          <a:off x="0" y="0"/>
          <a:ext cx="0" cy="0"/>
          <a:chOff x="0" y="0"/>
          <a:chExt cx="0" cy="0"/>
        </a:xfrm>
      </p:grpSpPr>
      <p:sp>
        <p:nvSpPr>
          <p:cNvPr id="192" name="Google Shape;192;g34d1ad0e28e_0_1008:notes">
            <a:extLst>
              <a:ext uri="{FF2B5EF4-FFF2-40B4-BE49-F238E27FC236}">
                <a16:creationId xmlns:a16="http://schemas.microsoft.com/office/drawing/2014/main" id="{7FCF3376-B6CB-5BE1-3770-4C05B2624C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34d1ad0e28e_0_1008:notes">
            <a:extLst>
              <a:ext uri="{FF2B5EF4-FFF2-40B4-BE49-F238E27FC236}">
                <a16:creationId xmlns:a16="http://schemas.microsoft.com/office/drawing/2014/main" id="{B9D52F61-A24A-B382-F5B9-117EBF9E432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34d1ad0e28e_0_1008:notes">
            <a:extLst>
              <a:ext uri="{FF2B5EF4-FFF2-40B4-BE49-F238E27FC236}">
                <a16:creationId xmlns:a16="http://schemas.microsoft.com/office/drawing/2014/main" id="{57EB3403-B680-E95B-C9B2-06AB6DD0C9FA}"/>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2554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5a92df983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5a92df983_1_1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355a92df983_1_1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4d1ad0e28e_0_1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34d1ad0e28e_0_10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34d1ad0e28e_0_10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5.xml"/><Relationship Id="rId1" Type="http://schemas.openxmlformats.org/officeDocument/2006/relationships/tags" Target="../tags/tag35.xml"/><Relationship Id="rId4"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5.xml"/><Relationship Id="rId1" Type="http://schemas.openxmlformats.org/officeDocument/2006/relationships/tags" Target="../tags/tag36.xml"/><Relationship Id="rId4" Type="http://schemas.openxmlformats.org/officeDocument/2006/relationships/image" Target="../media/image1.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5.xml"/><Relationship Id="rId1" Type="http://schemas.openxmlformats.org/officeDocument/2006/relationships/tags" Target="../tags/tag37.xml"/><Relationship Id="rId4" Type="http://schemas.openxmlformats.org/officeDocument/2006/relationships/image" Target="../media/image1.e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5.xml"/><Relationship Id="rId1" Type="http://schemas.openxmlformats.org/officeDocument/2006/relationships/tags" Target="../tags/tag38.xml"/><Relationship Id="rId4" Type="http://schemas.openxmlformats.org/officeDocument/2006/relationships/image" Target="../media/image1.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5.xml"/><Relationship Id="rId1" Type="http://schemas.openxmlformats.org/officeDocument/2006/relationships/tags" Target="../tags/tag39.xml"/><Relationship Id="rId4" Type="http://schemas.openxmlformats.org/officeDocument/2006/relationships/image" Target="../media/image1.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5.xml"/><Relationship Id="rId1" Type="http://schemas.openxmlformats.org/officeDocument/2006/relationships/tags" Target="../tags/tag40.xml"/><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5.xml"/><Relationship Id="rId1" Type="http://schemas.openxmlformats.org/officeDocument/2006/relationships/tags" Target="../tags/tag41.xml"/><Relationship Id="rId4" Type="http://schemas.openxmlformats.org/officeDocument/2006/relationships/image" Target="../media/image1.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5.xml"/><Relationship Id="rId1" Type="http://schemas.openxmlformats.org/officeDocument/2006/relationships/tags" Target="../tags/tag42.xml"/><Relationship Id="rId4" Type="http://schemas.openxmlformats.org/officeDocument/2006/relationships/image" Target="../media/image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5.xml"/><Relationship Id="rId1" Type="http://schemas.openxmlformats.org/officeDocument/2006/relationships/tags" Target="../tags/tag43.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5.xml"/><Relationship Id="rId1" Type="http://schemas.openxmlformats.org/officeDocument/2006/relationships/tags" Target="../tags/tag44.xml"/><Relationship Id="rId4" Type="http://schemas.openxmlformats.org/officeDocument/2006/relationships/image" Target="../media/image1.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5.xml"/><Relationship Id="rId1" Type="http://schemas.openxmlformats.org/officeDocument/2006/relationships/tags" Target="../tags/tag45.xml"/><Relationship Id="rId4" Type="http://schemas.openxmlformats.org/officeDocument/2006/relationships/image" Target="../media/image1.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5.xml"/><Relationship Id="rId1" Type="http://schemas.openxmlformats.org/officeDocument/2006/relationships/tags" Target="../tags/tag46.xml"/><Relationship Id="rId4" Type="http://schemas.openxmlformats.org/officeDocument/2006/relationships/image" Target="../media/image1.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5.xml"/><Relationship Id="rId1" Type="http://schemas.openxmlformats.org/officeDocument/2006/relationships/tags" Target="../tags/tag47.xml"/><Relationship Id="rId4" Type="http://schemas.openxmlformats.org/officeDocument/2006/relationships/image" Target="../media/image1.emf"/></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2.emf"/><Relationship Id="rId4" Type="http://schemas.openxmlformats.org/officeDocument/2006/relationships/oleObject" Target="../embeddings/oleObject36.bin"/></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2.emf"/><Relationship Id="rId4" Type="http://schemas.openxmlformats.org/officeDocument/2006/relationships/oleObject" Target="../embeddings/oleObject17.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6.emf"/><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1.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1.emf"/></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9.xml"/><Relationship Id="rId5" Type="http://schemas.openxmlformats.org/officeDocument/2006/relationships/image" Target="../media/image6.emf"/><Relationship Id="rId4"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1.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5.xml"/><Relationship Id="rId1" Type="http://schemas.openxmlformats.org/officeDocument/2006/relationships/tags" Target="../tags/tag31.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5.xml"/><Relationship Id="rId1" Type="http://schemas.openxmlformats.org/officeDocument/2006/relationships/tags" Target="../tags/tag32.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5.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5.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4"/>
        <p:cNvGrpSpPr/>
        <p:nvPr/>
      </p:nvGrpSpPr>
      <p:grpSpPr>
        <a:xfrm>
          <a:off x="0" y="0"/>
          <a:ext cx="0" cy="0"/>
          <a:chOff x="0" y="0"/>
          <a:chExt cx="0" cy="0"/>
        </a:xfrm>
      </p:grpSpPr>
      <p:sp>
        <p:nvSpPr>
          <p:cNvPr id="15" name="Google Shape;15;p2"/>
          <p:cNvSpPr txBox="1">
            <a:spLocks noGrp="1"/>
          </p:cNvSpPr>
          <p:nvPr>
            <p:ph type="ftr" idx="11"/>
          </p:nvPr>
        </p:nvSpPr>
        <p:spPr>
          <a:xfrm>
            <a:off x="4081827" y="4689304"/>
            <a:ext cx="4644900" cy="177000"/>
          </a:xfrm>
          <a:prstGeom prst="rect">
            <a:avLst/>
          </a:prstGeom>
          <a:noFill/>
          <a:ln>
            <a:noFill/>
          </a:ln>
        </p:spPr>
        <p:txBody>
          <a:bodyPr spcFirstLastPara="1" wrap="square" lIns="91425" tIns="45700" rIns="91425" bIns="45700" anchor="ctr" anchorCtr="0">
            <a:spAutoFit/>
          </a:bodyPr>
          <a:lstStyle>
            <a:lvl1pPr lvl="0" algn="r">
              <a:spcBef>
                <a:spcPts val="0"/>
              </a:spcBef>
              <a:spcAft>
                <a:spcPts val="0"/>
              </a:spcAft>
              <a:buSzPts val="17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6" name="Google Shape;16;p2"/>
          <p:cNvSpPr txBox="1">
            <a:spLocks noGrp="1"/>
          </p:cNvSpPr>
          <p:nvPr>
            <p:ph type="sldNum" idx="12"/>
          </p:nvPr>
        </p:nvSpPr>
        <p:spPr>
          <a:xfrm>
            <a:off x="8726727" y="4744566"/>
            <a:ext cx="354000" cy="207900"/>
          </a:xfrm>
          <a:prstGeom prst="rect">
            <a:avLst/>
          </a:prstGeom>
          <a:noFill/>
          <a:ln>
            <a:noFill/>
          </a:ln>
        </p:spPr>
        <p:txBody>
          <a:bodyPr spcFirstLastPara="1" wrap="square" lIns="91425" tIns="45700" rIns="91425" bIns="457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‹nr.›</a:t>
            </a:fld>
            <a:endParaRPr/>
          </a:p>
        </p:txBody>
      </p:sp>
      <p:sp>
        <p:nvSpPr>
          <p:cNvPr id="17" name="Google Shape;17;p2"/>
          <p:cNvSpPr txBox="1">
            <a:spLocks noGrp="1"/>
          </p:cNvSpPr>
          <p:nvPr>
            <p:ph type="body" idx="1"/>
          </p:nvPr>
        </p:nvSpPr>
        <p:spPr>
          <a:xfrm>
            <a:off x="656067" y="1485044"/>
            <a:ext cx="3729600" cy="2944800"/>
          </a:xfrm>
          <a:prstGeom prst="rect">
            <a:avLst/>
          </a:prstGeom>
          <a:noFill/>
          <a:ln>
            <a:noFill/>
          </a:ln>
        </p:spPr>
        <p:txBody>
          <a:bodyPr spcFirstLastPara="1" wrap="square" lIns="91425" tIns="45700" rIns="91425" bIns="45700" anchor="t" anchorCtr="0">
            <a:noAutofit/>
          </a:bodyPr>
          <a:lstStyle>
            <a:lvl1pPr marL="457200" lvl="0" indent="-317500" algn="l">
              <a:lnSpc>
                <a:spcPct val="180000"/>
              </a:lnSpc>
              <a:spcBef>
                <a:spcPts val="0"/>
              </a:spcBef>
              <a:spcAft>
                <a:spcPts val="0"/>
              </a:spcAft>
              <a:buSzPts val="1400"/>
              <a:buChar char="•"/>
              <a:defRPr sz="1400"/>
            </a:lvl1pPr>
            <a:lvl2pPr marL="914400" lvl="1" indent="-317500" algn="l">
              <a:lnSpc>
                <a:spcPct val="180000"/>
              </a:lnSpc>
              <a:spcBef>
                <a:spcPts val="0"/>
              </a:spcBef>
              <a:spcAft>
                <a:spcPts val="0"/>
              </a:spcAft>
              <a:buSzPts val="1400"/>
              <a:buChar char="–"/>
              <a:defRPr sz="1400"/>
            </a:lvl2pPr>
            <a:lvl3pPr marL="1371600" lvl="2" indent="-317500" algn="l">
              <a:lnSpc>
                <a:spcPct val="180000"/>
              </a:lnSpc>
              <a:spcBef>
                <a:spcPts val="0"/>
              </a:spcBef>
              <a:spcAft>
                <a:spcPts val="0"/>
              </a:spcAft>
              <a:buSzPts val="1400"/>
              <a:buChar char="•"/>
              <a:defRPr sz="1400"/>
            </a:lvl3pPr>
            <a:lvl4pPr marL="1828800" lvl="3" indent="-317500" algn="l">
              <a:lnSpc>
                <a:spcPct val="180000"/>
              </a:lnSpc>
              <a:spcBef>
                <a:spcPts val="0"/>
              </a:spcBef>
              <a:spcAft>
                <a:spcPts val="0"/>
              </a:spcAft>
              <a:buSzPts val="1400"/>
              <a:buChar char="–"/>
              <a:defRPr sz="1400"/>
            </a:lvl4pPr>
            <a:lvl5pPr marL="2286000" lvl="4" indent="-317500" algn="l">
              <a:lnSpc>
                <a:spcPct val="180000"/>
              </a:lnSpc>
              <a:spcBef>
                <a:spcPts val="0"/>
              </a:spcBef>
              <a:spcAft>
                <a:spcPts val="0"/>
              </a:spcAft>
              <a:buSzPts val="1400"/>
              <a:buChar char="»"/>
              <a:defRPr sz="14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18" name="Google Shape;18;p2"/>
          <p:cNvSpPr txBox="1">
            <a:spLocks noGrp="1"/>
          </p:cNvSpPr>
          <p:nvPr>
            <p:ph type="body" idx="2"/>
          </p:nvPr>
        </p:nvSpPr>
        <p:spPr>
          <a:xfrm>
            <a:off x="4761938" y="1485044"/>
            <a:ext cx="3729600" cy="2944800"/>
          </a:xfrm>
          <a:prstGeom prst="rect">
            <a:avLst/>
          </a:prstGeom>
          <a:noFill/>
          <a:ln>
            <a:noFill/>
          </a:ln>
        </p:spPr>
        <p:txBody>
          <a:bodyPr spcFirstLastPara="1" wrap="square" lIns="91425" tIns="45700" rIns="91425" bIns="45700" anchor="t" anchorCtr="0">
            <a:noAutofit/>
          </a:bodyPr>
          <a:lstStyle>
            <a:lvl1pPr marL="457200" lvl="0" indent="-317500" algn="l">
              <a:lnSpc>
                <a:spcPct val="180000"/>
              </a:lnSpc>
              <a:spcBef>
                <a:spcPts val="0"/>
              </a:spcBef>
              <a:spcAft>
                <a:spcPts val="0"/>
              </a:spcAft>
              <a:buSzPts val="1400"/>
              <a:buChar char="•"/>
              <a:defRPr sz="1400"/>
            </a:lvl1pPr>
            <a:lvl2pPr marL="914400" lvl="1" indent="-317500" algn="l">
              <a:lnSpc>
                <a:spcPct val="180000"/>
              </a:lnSpc>
              <a:spcBef>
                <a:spcPts val="0"/>
              </a:spcBef>
              <a:spcAft>
                <a:spcPts val="0"/>
              </a:spcAft>
              <a:buSzPts val="1400"/>
              <a:buChar char="–"/>
              <a:defRPr sz="1400"/>
            </a:lvl2pPr>
            <a:lvl3pPr marL="1371600" lvl="2" indent="-317500" algn="l">
              <a:lnSpc>
                <a:spcPct val="180000"/>
              </a:lnSpc>
              <a:spcBef>
                <a:spcPts val="0"/>
              </a:spcBef>
              <a:spcAft>
                <a:spcPts val="0"/>
              </a:spcAft>
              <a:buSzPts val="1400"/>
              <a:buChar char="•"/>
              <a:defRPr sz="1400"/>
            </a:lvl3pPr>
            <a:lvl4pPr marL="1828800" lvl="3" indent="-317500" algn="l">
              <a:lnSpc>
                <a:spcPct val="180000"/>
              </a:lnSpc>
              <a:spcBef>
                <a:spcPts val="0"/>
              </a:spcBef>
              <a:spcAft>
                <a:spcPts val="0"/>
              </a:spcAft>
              <a:buSzPts val="1400"/>
              <a:buChar char="–"/>
              <a:defRPr sz="1400"/>
            </a:lvl4pPr>
            <a:lvl5pPr marL="2286000" lvl="4" indent="-317500" algn="l">
              <a:lnSpc>
                <a:spcPct val="180000"/>
              </a:lnSpc>
              <a:spcBef>
                <a:spcPts val="0"/>
              </a:spcBef>
              <a:spcAft>
                <a:spcPts val="0"/>
              </a:spcAft>
              <a:buSzPts val="1400"/>
              <a:buChar char="»"/>
              <a:defRPr sz="14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19" name="Google Shape;19;p2"/>
          <p:cNvSpPr txBox="1">
            <a:spLocks noGrp="1"/>
          </p:cNvSpPr>
          <p:nvPr>
            <p:ph type="title"/>
          </p:nvPr>
        </p:nvSpPr>
        <p:spPr>
          <a:xfrm>
            <a:off x="635441" y="590979"/>
            <a:ext cx="7856097" cy="857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2800"/>
              <a:buFont typeface="Arial"/>
              <a:buNone/>
              <a:defRPr sz="2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 patroon 5">
    <p:bg bwMode="gray">
      <p:bgPr>
        <a:solidFill>
          <a:schemeClr val="accent4"/>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06309DE-18C5-DDBF-F567-B540C873BC52}"/>
              </a:ext>
            </a:extLst>
          </p:cNvPr>
          <p:cNvGraphicFramePr>
            <a:graphicFrameLocks noChangeAspect="1"/>
          </p:cNvGraphicFramePr>
          <p:nvPr>
            <p:custDataLst>
              <p:tags r:id="rId1"/>
            </p:custDataLst>
            <p:extLst>
              <p:ext uri="{D42A27DB-BD31-4B8C-83A1-F6EECF244321}">
                <p14:modId xmlns:p14="http://schemas.microsoft.com/office/powerpoint/2010/main" val="114022294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606309DE-18C5-DDBF-F567-B540C873BC52}"/>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F5FA298-018E-F3D7-FB99-91A30156003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2" name="Copyright">
            <a:extLst>
              <a:ext uri="{FF2B5EF4-FFF2-40B4-BE49-F238E27FC236}">
                <a16:creationId xmlns:a16="http://schemas.microsoft.com/office/drawing/2014/main" id="{79C41872-56D2-968D-049F-946C4D787B00}"/>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chemeClr val="bg1"/>
                </a:solidFill>
                <a:effectLst/>
                <a:latin typeface="Google Sans"/>
              </a:rPr>
              <a:t>|  © Zorg bij jou</a:t>
            </a:r>
            <a:endParaRPr lang="nl-NL" sz="600" noProof="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CBD6597-9230-AF4C-6066-84BB83799148}"/>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bg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930289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Divider - foto">
    <p:bg bwMode="gray">
      <p:bgPr>
        <a:solidFill>
          <a:schemeClr val="bg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FCBD8BA-D108-4356-1023-D4268DD999AF}"/>
              </a:ext>
            </a:extLst>
          </p:cNvPr>
          <p:cNvGraphicFramePr>
            <a:graphicFrameLocks noChangeAspect="1"/>
          </p:cNvGraphicFramePr>
          <p:nvPr userDrawn="1">
            <p:custDataLst>
              <p:tags r:id="rId1"/>
            </p:custDataLst>
            <p:extLst>
              <p:ext uri="{D42A27DB-BD31-4B8C-83A1-F6EECF244321}">
                <p14:modId xmlns:p14="http://schemas.microsoft.com/office/powerpoint/2010/main" val="418162980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AFCBD8BA-D108-4356-1023-D4268DD999AF}"/>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Picture Placeholder 8">
            <a:extLst>
              <a:ext uri="{FF2B5EF4-FFF2-40B4-BE49-F238E27FC236}">
                <a16:creationId xmlns:a16="http://schemas.microsoft.com/office/drawing/2014/main" id="{7C5E69CB-04B1-0F34-C106-4CBEA20E3BB6}"/>
              </a:ext>
            </a:extLst>
          </p:cNvPr>
          <p:cNvSpPr>
            <a:spLocks noGrp="1"/>
          </p:cNvSpPr>
          <p:nvPr>
            <p:ph type="pic" sz="quarter" idx="11" hasCustomPrompt="1"/>
          </p:nvPr>
        </p:nvSpPr>
        <p:spPr>
          <a:xfrm>
            <a:off x="0" y="0"/>
            <a:ext cx="9144000" cy="5143500"/>
          </a:xfrm>
          <a:prstGeom prst="rect">
            <a:avLst/>
          </a:prstGeom>
        </p:spPr>
        <p:txBody>
          <a:bodyPr lIns="180000" tIns="2951999" rIns="180000" bIns="180000" anchor="t">
            <a:normAutofit/>
          </a:bodyPr>
          <a:lstStyle>
            <a:lvl1pPr algn="ctr" rtl="0">
              <a:defRPr sz="900">
                <a:solidFill>
                  <a:schemeClr val="bg1"/>
                </a:solidFill>
              </a:defRPr>
            </a:lvl1pPr>
          </a:lstStyle>
          <a:p>
            <a:r>
              <a:rPr lang="nl-NL" noProof="0"/>
              <a:t>Voeg een foto toe</a:t>
            </a:r>
          </a:p>
        </p:txBody>
      </p:sp>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3" name="Copyright">
            <a:extLst>
              <a:ext uri="{FF2B5EF4-FFF2-40B4-BE49-F238E27FC236}">
                <a16:creationId xmlns:a16="http://schemas.microsoft.com/office/drawing/2014/main" id="{2FA37416-5777-6456-5DD3-13EB4B14AB3B}"/>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chemeClr val="bg1"/>
                </a:solidFill>
                <a:effectLst/>
                <a:latin typeface="Google Sans"/>
              </a:rPr>
              <a:t>|  © Zorg bij jou</a:t>
            </a:r>
            <a:endParaRPr lang="nl-NL" sz="600" noProof="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D111345-E8C1-69FF-C08B-A20E3F50D8D0}"/>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bg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63173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el, subtitel ">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AD0E36C-3071-11CA-DFBC-4448F3526A87}"/>
              </a:ext>
            </a:extLst>
          </p:cNvPr>
          <p:cNvGraphicFramePr>
            <a:graphicFrameLocks noChangeAspect="1"/>
          </p:cNvGraphicFramePr>
          <p:nvPr userDrawn="1">
            <p:custDataLst>
              <p:tags r:id="rId1"/>
            </p:custDataLst>
            <p:extLst>
              <p:ext uri="{D42A27DB-BD31-4B8C-83A1-F6EECF244321}">
                <p14:modId xmlns:p14="http://schemas.microsoft.com/office/powerpoint/2010/main" val="404474186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1AD0E36C-3071-11CA-DFBC-4448F3526A87}"/>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301754757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el">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0AF61F1-FE2B-E2C5-14A2-C9E408790F14}"/>
              </a:ext>
            </a:extLst>
          </p:cNvPr>
          <p:cNvGraphicFramePr>
            <a:graphicFrameLocks noChangeAspect="1"/>
          </p:cNvGraphicFramePr>
          <p:nvPr userDrawn="1">
            <p:custDataLst>
              <p:tags r:id="rId1"/>
            </p:custDataLst>
            <p:extLst>
              <p:ext uri="{D42A27DB-BD31-4B8C-83A1-F6EECF244321}">
                <p14:modId xmlns:p14="http://schemas.microsoft.com/office/powerpoint/2010/main" val="212272357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E0AF61F1-FE2B-E2C5-14A2-C9E408790F14}"/>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132569000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1791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el &amp; 1 column teks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5F83438-9A4D-B657-6105-F080E6252D22}"/>
              </a:ext>
            </a:extLst>
          </p:cNvPr>
          <p:cNvGraphicFramePr>
            <a:graphicFrameLocks noChangeAspect="1"/>
          </p:cNvGraphicFramePr>
          <p:nvPr userDrawn="1">
            <p:custDataLst>
              <p:tags r:id="rId1"/>
            </p:custDataLst>
            <p:extLst>
              <p:ext uri="{D42A27DB-BD31-4B8C-83A1-F6EECF244321}">
                <p14:modId xmlns:p14="http://schemas.microsoft.com/office/powerpoint/2010/main" val="147150586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A5F83438-9A4D-B657-6105-F080E6252D22}"/>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4" name="Text Placeholder 18"/>
          <p:cNvSpPr>
            <a:spLocks noGrp="1"/>
          </p:cNvSpPr>
          <p:nvPr>
            <p:ph idx="1" hasCustomPrompt="1"/>
          </p:nvPr>
        </p:nvSpPr>
        <p:spPr>
          <a:xfrm>
            <a:off x="376238" y="1257300"/>
            <a:ext cx="8374062" cy="3529014"/>
          </a:xfrm>
          <a:prstGeom prst="rect">
            <a:avLst/>
          </a:prstGeom>
        </p:spPr>
        <p:txBody>
          <a:bodyPr vert="horz" lIns="0" tIns="0" rIns="0" bIns="0" rtlCol="0">
            <a:noAutofit/>
          </a:bodyPr>
          <a:lstStyle>
            <a:lvl1pPr marL="0" indent="0" algn="l" rtl="0">
              <a:buFontTx/>
              <a:buNone/>
              <a:defRPr>
                <a:latin typeface="+mn-lt"/>
              </a:defRPr>
            </a:lvl1pPr>
            <a:lvl2pPr marL="104775" indent="-104775" algn="l" rtl="0">
              <a:buClrTx/>
              <a:buSzPct val="100000"/>
              <a:buFont typeface="Arial" panose="020B0604020202020204" pitchFamily="34" charset="0"/>
              <a:buChar char="•"/>
              <a:defRPr>
                <a:latin typeface="+mj-lt"/>
              </a:defRPr>
            </a:lvl2pPr>
            <a:lvl3pPr marL="228600" indent="-104775" algn="l" rtl="0">
              <a:buClrTx/>
              <a:buSzPct val="100000"/>
              <a:buFont typeface="Arial" panose="020B0604020202020204" pitchFamily="34" charset="0"/>
              <a:buChar char="−"/>
              <a:defRPr>
                <a:latin typeface="+mn-lt"/>
              </a:defRPr>
            </a:lvl3pPr>
            <a:lvl4pPr marL="352425" indent="-104775" algn="l" rtl="0">
              <a:buClrTx/>
              <a:buSzPct val="100000"/>
              <a:buFont typeface="Arial" panose="020B0604020202020204" pitchFamily="34" charset="0"/>
              <a:buChar char="◦"/>
              <a:defRPr>
                <a:latin typeface="+mn-lt"/>
              </a:defRPr>
            </a:lvl4pPr>
            <a:lvl5pPr marL="476250" indent="-104775" algn="l" rtl="0">
              <a:buClrTx/>
              <a:buSzPct val="100000"/>
              <a:buFont typeface="Arial" panose="020B0604020202020204" pitchFamily="34" charset="0"/>
              <a:buChar char="−"/>
              <a:defRPr>
                <a:latin typeface="+mn-lt"/>
              </a:defRPr>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4" name="Title Placeholder 1">
            <a:extLst>
              <a:ext uri="{FF2B5EF4-FFF2-40B4-BE49-F238E27FC236}">
                <a16:creationId xmlns:a16="http://schemas.microsoft.com/office/drawing/2014/main" id="{A1AF4B88-9BDB-4994-AE11-3A74CC55FE51}"/>
              </a:ext>
            </a:extLst>
          </p:cNvPr>
          <p:cNvSpPr>
            <a:spLocks noGrp="1"/>
          </p:cNvSpPr>
          <p:nvPr>
            <p:ph type="title" hasCustomPrompt="1"/>
          </p:nvPr>
        </p:nvSpPr>
        <p:spPr>
          <a:xfrm>
            <a:off x="376239" y="238125"/>
            <a:ext cx="8385174" cy="523876"/>
          </a:xfrm>
          <a:prstGeom prst="rect">
            <a:avLst/>
          </a:prstGeom>
        </p:spPr>
        <p:txBody>
          <a:bodyPr vert="horz" lIns="0" tIns="0" rIns="0" bIns="0" rtlCol="0" anchor="t" anchorCtr="0">
            <a:noAutofit/>
          </a:bodyPr>
          <a:lstStyle>
            <a:lvl1pPr rtl="0">
              <a:defRPr/>
            </a:lvl1pPr>
          </a:lstStyle>
          <a:p>
            <a:r>
              <a:rPr lang="nl-NL" noProof="0"/>
              <a:t>Klik om de titel aan te passen</a:t>
            </a:r>
          </a:p>
        </p:txBody>
      </p:sp>
    </p:spTree>
    <p:extLst>
      <p:ext uri="{BB962C8B-B14F-4D97-AF65-F5344CB8AC3E}">
        <p14:creationId xmlns:p14="http://schemas.microsoft.com/office/powerpoint/2010/main" val="231328881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el, subtitel &amp; grafiek">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9961EF8-D49F-2C8F-68DA-DA0F3A12CFAC}"/>
              </a:ext>
            </a:extLst>
          </p:cNvPr>
          <p:cNvGraphicFramePr>
            <a:graphicFrameLocks noChangeAspect="1"/>
          </p:cNvGraphicFramePr>
          <p:nvPr userDrawn="1">
            <p:custDataLst>
              <p:tags r:id="rId1"/>
            </p:custDataLst>
            <p:extLst>
              <p:ext uri="{D42A27DB-BD31-4B8C-83A1-F6EECF244321}">
                <p14:modId xmlns:p14="http://schemas.microsoft.com/office/powerpoint/2010/main" val="364524065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39961EF8-D49F-2C8F-68DA-DA0F3A12CFAC}"/>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5" name="Text Placeholder 8"/>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chemeClr val="tx1"/>
                </a:solidFill>
              </a:defRPr>
            </a:lvl1pPr>
          </a:lstStyle>
          <a:p>
            <a:pPr lvl="0"/>
            <a:r>
              <a:rPr lang="nl-NL" noProof="0"/>
              <a:t>Klik om de subtitel aan te passen</a:t>
            </a:r>
          </a:p>
        </p:txBody>
      </p:sp>
      <p:sp>
        <p:nvSpPr>
          <p:cNvPr id="17" name="Chart Placeholder 3"/>
          <p:cNvSpPr>
            <a:spLocks noGrp="1"/>
          </p:cNvSpPr>
          <p:nvPr>
            <p:ph type="chart" sz="quarter" idx="15" hasCustomPrompt="1"/>
          </p:nvPr>
        </p:nvSpPr>
        <p:spPr>
          <a:xfrm>
            <a:off x="376240" y="1539000"/>
            <a:ext cx="8391524" cy="3051760"/>
          </a:xfrm>
          <a:prstGeom prst="rect">
            <a:avLst/>
          </a:prstGeom>
        </p:spPr>
        <p:txBody>
          <a:bodyPr>
            <a:noAutofit/>
          </a:bodyPr>
          <a:lstStyle>
            <a:lvl1pPr rtl="0">
              <a:defRPr>
                <a:solidFill>
                  <a:schemeClr val="tx1"/>
                </a:solidFill>
              </a:defRPr>
            </a:lvl1pPr>
          </a:lstStyle>
          <a:p>
            <a:r>
              <a:rPr lang="nl-NL" noProof="0"/>
              <a:t>Voeg een tekst, beeld of grafiek toe…</a:t>
            </a:r>
          </a:p>
        </p:txBody>
      </p:sp>
      <p:sp>
        <p:nvSpPr>
          <p:cNvPr id="18" name="Text Placeholder 8"/>
          <p:cNvSpPr>
            <a:spLocks noGrp="1"/>
          </p:cNvSpPr>
          <p:nvPr>
            <p:ph type="body" sz="quarter" idx="18" hasCustomPrompt="1"/>
          </p:nvPr>
        </p:nvSpPr>
        <p:spPr>
          <a:xfrm>
            <a:off x="376240" y="1255566"/>
            <a:ext cx="8391524" cy="267890"/>
          </a:xfrm>
        </p:spPr>
        <p:txBody>
          <a:bodyPr>
            <a:noAutofit/>
          </a:bodyPr>
          <a:lstStyle>
            <a:lvl1pPr rtl="0">
              <a:defRPr b="1">
                <a:solidFill>
                  <a:schemeClr val="tx1"/>
                </a:solidFill>
              </a:defRPr>
            </a:lvl1pPr>
          </a:lstStyle>
          <a:p>
            <a:pPr lvl="0"/>
            <a:r>
              <a:rPr lang="nl-NL" noProof="0"/>
              <a:t>Klik om de kop aan te passen</a:t>
            </a:r>
          </a:p>
        </p:txBody>
      </p:sp>
      <p:sp>
        <p:nvSpPr>
          <p:cNvPr id="7" name="Title Placeholder 1">
            <a:extLst>
              <a:ext uri="{FF2B5EF4-FFF2-40B4-BE49-F238E27FC236}">
                <a16:creationId xmlns:a16="http://schemas.microsoft.com/office/drawing/2014/main" id="{8CFE9674-04ED-4C53-9426-4EA385799FE2}"/>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solidFill>
                  <a:schemeClr val="tx1"/>
                </a:solidFill>
                <a:latin typeface="+mj-lt"/>
              </a:defRPr>
            </a:lvl1pPr>
          </a:lstStyle>
          <a:p>
            <a:r>
              <a:rPr lang="nl-NL" noProof="0"/>
              <a:t>Klik om de titel aan te passen</a:t>
            </a:r>
          </a:p>
        </p:txBody>
      </p:sp>
    </p:spTree>
    <p:extLst>
      <p:ext uri="{BB962C8B-B14F-4D97-AF65-F5344CB8AC3E}">
        <p14:creationId xmlns:p14="http://schemas.microsoft.com/office/powerpoint/2010/main" val="8615514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el, subtitel &amp; bullets">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4FA08C3-34F1-5AD2-D2FC-B51EE4C96FD8}"/>
              </a:ext>
            </a:extLst>
          </p:cNvPr>
          <p:cNvGraphicFramePr>
            <a:graphicFrameLocks noChangeAspect="1"/>
          </p:cNvGraphicFramePr>
          <p:nvPr userDrawn="1">
            <p:custDataLst>
              <p:tags r:id="rId1"/>
            </p:custDataLst>
            <p:extLst>
              <p:ext uri="{D42A27DB-BD31-4B8C-83A1-F6EECF244321}">
                <p14:modId xmlns:p14="http://schemas.microsoft.com/office/powerpoint/2010/main" val="94610667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64FA08C3-34F1-5AD2-D2FC-B51EE4C96FD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Content Placeholder 3"/>
          <p:cNvSpPr>
            <a:spLocks noGrp="1"/>
          </p:cNvSpPr>
          <p:nvPr>
            <p:ph sz="quarter" idx="10" hasCustomPrompt="1"/>
          </p:nvPr>
        </p:nvSpPr>
        <p:spPr>
          <a:xfrm>
            <a:off x="376239" y="1257300"/>
            <a:ext cx="6958012" cy="3529014"/>
          </a:xfrm>
          <a:prstGeom prst="rect">
            <a:avLst/>
          </a:prstGeom>
        </p:spPr>
        <p:txBody>
          <a:bodyPr>
            <a:noAutofit/>
          </a:bodyPr>
          <a:lstStyle>
            <a:lvl1pPr marL="0" indent="0" algn="l" rtl="0">
              <a:buFontTx/>
              <a:buNone/>
              <a:tabLst>
                <a:tab pos="5047060" algn="r"/>
              </a:tabLst>
              <a:defRPr>
                <a:latin typeface="+mn-lt"/>
              </a:defRPr>
            </a:lvl1pPr>
            <a:lvl2pPr marL="104775" indent="-104775" algn="l" rtl="0">
              <a:buClrTx/>
              <a:buSzPct val="100000"/>
              <a:buFont typeface="Arial" panose="020B0604020202020204" pitchFamily="34" charset="0"/>
              <a:buChar char="•"/>
              <a:tabLst>
                <a:tab pos="5047060" algn="r"/>
              </a:tabLst>
              <a:defRPr>
                <a:latin typeface="+mj-lt"/>
              </a:defRPr>
            </a:lvl2pPr>
            <a:lvl3pPr marL="228600" indent="-104775" algn="l" rtl="0">
              <a:buClrTx/>
              <a:buSzPct val="100000"/>
              <a:buFont typeface="Arial" panose="020B0604020202020204" pitchFamily="34" charset="0"/>
              <a:buChar char="−"/>
              <a:tabLst>
                <a:tab pos="5047060" algn="r"/>
              </a:tabLst>
              <a:defRPr>
                <a:latin typeface="+mn-lt"/>
              </a:defRPr>
            </a:lvl3pPr>
            <a:lvl4pPr marL="352425" indent="-104775" algn="l" rtl="0">
              <a:buClrTx/>
              <a:buSzPct val="100000"/>
              <a:buFont typeface="Arial" panose="020B0604020202020204" pitchFamily="34" charset="0"/>
              <a:buChar char="◦"/>
              <a:tabLst>
                <a:tab pos="5047060" algn="r"/>
              </a:tabLst>
              <a:defRPr>
                <a:latin typeface="+mn-lt"/>
              </a:defRPr>
            </a:lvl4pPr>
            <a:lvl5pPr marL="476250" indent="-104775" algn="l" rtl="0">
              <a:buClrTx/>
              <a:buSzPct val="100000"/>
              <a:buFont typeface="Arial" panose="020B0604020202020204" pitchFamily="34" charset="0"/>
              <a:buChar char="−"/>
              <a:tabLst>
                <a:tab pos="3771900" algn="r"/>
              </a:tabLst>
              <a:defRPr baseline="0">
                <a:latin typeface="+mn-lt"/>
              </a:defRPr>
            </a:lvl5pPr>
            <a:lvl6pPr>
              <a:tabLst>
                <a:tab pos="5047060" algn="r"/>
              </a:tabLst>
              <a:defRPr/>
            </a:lvl6pPr>
            <a:lvl7pPr>
              <a:tabLst>
                <a:tab pos="5047060" algn="r"/>
              </a:tabLst>
              <a:defRPr/>
            </a:lvl7pPr>
            <a:lvl8pPr>
              <a:tabLst>
                <a:tab pos="5047060" algn="r"/>
              </a:tabLst>
              <a:defRPr/>
            </a:lvl8pPr>
            <a:lvl9pPr>
              <a:tabLst>
                <a:tab pos="5047060" algn="r"/>
              </a:tabLst>
              <a:defRPr/>
            </a:lvl9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7" name="Title Placeholder 1"/>
          <p:cNvSpPr>
            <a:spLocks noGrp="1"/>
          </p:cNvSpPr>
          <p:nvPr>
            <p:ph type="title" hasCustomPrompt="1"/>
          </p:nvPr>
        </p:nvSpPr>
        <p:spPr>
          <a:xfrm>
            <a:off x="376239" y="238125"/>
            <a:ext cx="8385174" cy="523876"/>
          </a:xfrm>
          <a:prstGeom prst="rect">
            <a:avLst/>
          </a:prstGeom>
        </p:spPr>
        <p:txBody>
          <a:bodyPr vert="horz" lIns="0" tIns="0" rIns="0" bIns="0" rtlCol="0" anchor="t" anchorCtr="0">
            <a:noAutofit/>
          </a:bodyPr>
          <a:lstStyle>
            <a:lvl1pPr rtl="0">
              <a:defRPr/>
            </a:lvl1pPr>
          </a:lstStyle>
          <a:p>
            <a:r>
              <a:rPr lang="nl-NL" noProof="0"/>
              <a:t>Klik om de titel aan te passen</a:t>
            </a:r>
            <a:endParaRPr lang="nl-NL"/>
          </a:p>
        </p:txBody>
      </p:sp>
    </p:spTree>
    <p:extLst>
      <p:ext uri="{BB962C8B-B14F-4D97-AF65-F5344CB8AC3E}">
        <p14:creationId xmlns:p14="http://schemas.microsoft.com/office/powerpoint/2010/main" val="319867436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el, subtitel &amp; 2 kolommen">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9E13E59-50F9-C1AB-6D06-CD04EB60D4F5}"/>
              </a:ext>
            </a:extLst>
          </p:cNvPr>
          <p:cNvGraphicFramePr>
            <a:graphicFrameLocks noChangeAspect="1"/>
          </p:cNvGraphicFramePr>
          <p:nvPr userDrawn="1">
            <p:custDataLst>
              <p:tags r:id="rId1"/>
            </p:custDataLst>
            <p:extLst>
              <p:ext uri="{D42A27DB-BD31-4B8C-83A1-F6EECF244321}">
                <p14:modId xmlns:p14="http://schemas.microsoft.com/office/powerpoint/2010/main" val="404937369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79E13E59-50F9-C1AB-6D06-CD04EB60D4F5}"/>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3" name="Content Placeholder 3"/>
          <p:cNvSpPr>
            <a:spLocks noGrp="1"/>
          </p:cNvSpPr>
          <p:nvPr>
            <p:ph sz="quarter" idx="10" hasCustomPrompt="1"/>
          </p:nvPr>
        </p:nvSpPr>
        <p:spPr>
          <a:xfrm>
            <a:off x="376239" y="1257300"/>
            <a:ext cx="3979184" cy="3529013"/>
          </a:xfrm>
          <a:prstGeom prst="rect">
            <a:avLst/>
          </a:prstGeom>
        </p:spPr>
        <p:txBody>
          <a:bodyPr>
            <a:noAutofit/>
          </a:bodyPr>
          <a:lstStyle>
            <a:lvl1pPr marL="0" indent="0" algn="l" rtl="0">
              <a:buFontTx/>
              <a:buNone/>
              <a:tabLst>
                <a:tab pos="3771900" algn="r"/>
              </a:tabLst>
              <a:defRPr/>
            </a:lvl1pPr>
            <a:lvl2pPr marL="104775" indent="-104775" algn="l" rtl="0">
              <a:buClrTx/>
              <a:buSzPct val="100000"/>
              <a:buFont typeface="Arial" panose="020B0604020202020204" pitchFamily="34" charset="0"/>
              <a:buChar char="•"/>
              <a:tabLst>
                <a:tab pos="3771900" algn="r"/>
              </a:tabLst>
              <a:defRPr/>
            </a:lvl2pPr>
            <a:lvl3pPr marL="228600" indent="-104775" algn="l" rtl="0">
              <a:buClrTx/>
              <a:buSzPct val="100000"/>
              <a:buFont typeface="Arial" panose="020B0604020202020204" pitchFamily="34" charset="0"/>
              <a:buChar char="−"/>
              <a:tabLst>
                <a:tab pos="3771900" algn="r"/>
              </a:tabLst>
              <a:defRPr/>
            </a:lvl3pPr>
            <a:lvl4pPr marL="352425" indent="-104775" algn="l" rtl="0">
              <a:buClrTx/>
              <a:buSzPct val="100000"/>
              <a:buFont typeface="Arial" panose="020B0604020202020204" pitchFamily="34" charset="0"/>
              <a:buChar char="◦"/>
              <a:tabLst>
                <a:tab pos="3771900" algn="r"/>
              </a:tabLst>
              <a:defRPr/>
            </a:lvl4pPr>
            <a:lvl5pPr marL="476250" indent="-104775" algn="l" rtl="0">
              <a:buClrTx/>
              <a:buSzPct val="100000"/>
              <a:buFont typeface="Arial" panose="020B0604020202020204" pitchFamily="34" charset="0"/>
              <a:buChar char="−"/>
              <a:tabLst>
                <a:tab pos="3771900" algn="r"/>
              </a:tabLst>
              <a:defRPr baseline="0"/>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5" name="Content Placeholder 3"/>
          <p:cNvSpPr>
            <a:spLocks noGrp="1"/>
          </p:cNvSpPr>
          <p:nvPr>
            <p:ph sz="quarter" idx="20" hasCustomPrompt="1"/>
          </p:nvPr>
        </p:nvSpPr>
        <p:spPr>
          <a:xfrm>
            <a:off x="4786155" y="1257300"/>
            <a:ext cx="3992086" cy="3529013"/>
          </a:xfrm>
          <a:prstGeom prst="rect">
            <a:avLst/>
          </a:prstGeom>
        </p:spPr>
        <p:txBody>
          <a:bodyPr>
            <a:noAutofit/>
          </a:bodyPr>
          <a:lstStyle>
            <a:lvl1pPr marL="0" indent="0" algn="l" rtl="0">
              <a:buFontTx/>
              <a:buNone/>
              <a:tabLst>
                <a:tab pos="3771900" algn="r"/>
              </a:tabLst>
              <a:defRPr/>
            </a:lvl1pPr>
            <a:lvl2pPr marL="104775" indent="-104775" algn="l" rtl="0">
              <a:buClrTx/>
              <a:buSzPct val="100000"/>
              <a:buFont typeface="Arial" panose="020B0604020202020204" pitchFamily="34" charset="0"/>
              <a:buChar char="•"/>
              <a:tabLst>
                <a:tab pos="3771900" algn="r"/>
              </a:tabLst>
              <a:defRPr/>
            </a:lvl2pPr>
            <a:lvl3pPr marL="228600" indent="-104775" algn="l" rtl="0">
              <a:buClrTx/>
              <a:buSzPct val="100000"/>
              <a:buFont typeface="Arial" panose="020B0604020202020204" pitchFamily="34" charset="0"/>
              <a:buChar char="−"/>
              <a:tabLst>
                <a:tab pos="3771900" algn="r"/>
              </a:tabLst>
              <a:defRPr/>
            </a:lvl3pPr>
            <a:lvl4pPr marL="352425" indent="-104775" algn="l" rtl="0">
              <a:buClrTx/>
              <a:buSzPct val="100000"/>
              <a:buFont typeface="Arial" panose="020B0604020202020204" pitchFamily="34" charset="0"/>
              <a:buChar char="◦"/>
              <a:tabLst>
                <a:tab pos="3771900" algn="r"/>
              </a:tabLst>
              <a:defRPr/>
            </a:lvl4pPr>
            <a:lvl5pPr marL="476250" indent="-104775" algn="l" rtl="0">
              <a:buClrTx/>
              <a:buSzPct val="100000"/>
              <a:buFont typeface="Arial" panose="020B0604020202020204" pitchFamily="34" charset="0"/>
              <a:buChar char="−"/>
              <a:tabLst>
                <a:tab pos="3771900" algn="r"/>
              </a:tabLst>
              <a:defRPr baseline="0"/>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8" name="Text Placeholder 8">
            <a:extLst>
              <a:ext uri="{FF2B5EF4-FFF2-40B4-BE49-F238E27FC236}">
                <a16:creationId xmlns:a16="http://schemas.microsoft.com/office/drawing/2014/main" id="{D58FF0B8-12F4-41CE-AD69-DD52D41C8BBD}"/>
              </a:ext>
            </a:extLst>
          </p:cNvPr>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chemeClr val="tx2"/>
                </a:solidFill>
              </a:defRPr>
            </a:lvl1pPr>
          </a:lstStyle>
          <a:p>
            <a:pPr lvl="0"/>
            <a:r>
              <a:rPr lang="nl-NL" noProof="0"/>
              <a:t>Klik om de subtitel aan te passen</a:t>
            </a:r>
          </a:p>
        </p:txBody>
      </p:sp>
      <p:sp>
        <p:nvSpPr>
          <p:cNvPr id="9" name="Title Placeholder 1">
            <a:extLst>
              <a:ext uri="{FF2B5EF4-FFF2-40B4-BE49-F238E27FC236}">
                <a16:creationId xmlns:a16="http://schemas.microsoft.com/office/drawing/2014/main" id="{565F50C2-3A2B-43F6-97B9-A4F3EF05E45A}"/>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236691171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el, subtitel, tekst and grafiek">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676D84-3455-FD05-04FA-2E021E1E239D}"/>
              </a:ext>
            </a:extLst>
          </p:cNvPr>
          <p:cNvGraphicFramePr>
            <a:graphicFrameLocks noChangeAspect="1"/>
          </p:cNvGraphicFramePr>
          <p:nvPr userDrawn="1">
            <p:custDataLst>
              <p:tags r:id="rId1"/>
            </p:custDataLst>
            <p:extLst>
              <p:ext uri="{D42A27DB-BD31-4B8C-83A1-F6EECF244321}">
                <p14:modId xmlns:p14="http://schemas.microsoft.com/office/powerpoint/2010/main" val="27002841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4" name="think-cell data - do not delete" hidden="1">
                        <a:extLst>
                          <a:ext uri="{FF2B5EF4-FFF2-40B4-BE49-F238E27FC236}">
                            <a16:creationId xmlns:a16="http://schemas.microsoft.com/office/drawing/2014/main" id="{56676D84-3455-FD05-04FA-2E021E1E239D}"/>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0" name="Content Placeholder 3"/>
          <p:cNvSpPr>
            <a:spLocks noGrp="1"/>
          </p:cNvSpPr>
          <p:nvPr>
            <p:ph sz="quarter" idx="10" hasCustomPrompt="1"/>
          </p:nvPr>
        </p:nvSpPr>
        <p:spPr>
          <a:xfrm>
            <a:off x="376239" y="1257300"/>
            <a:ext cx="4016374" cy="3333461"/>
          </a:xfrm>
          <a:prstGeom prst="rect">
            <a:avLst/>
          </a:prstGeom>
        </p:spPr>
        <p:txBody>
          <a:bodyPr>
            <a:noAutofit/>
          </a:bodyPr>
          <a:lstStyle>
            <a:lvl1pPr marL="0" indent="0" algn="l" rtl="0">
              <a:buFontTx/>
              <a:buNone/>
              <a:tabLst>
                <a:tab pos="3771900" algn="r"/>
              </a:tabLst>
              <a:defRPr/>
            </a:lvl1pPr>
            <a:lvl2pPr marL="104775" indent="-104775" algn="l" rtl="0">
              <a:buClrTx/>
              <a:buSzPct val="100000"/>
              <a:buFont typeface="Arial" panose="020B0604020202020204" pitchFamily="34" charset="0"/>
              <a:buChar char="•"/>
              <a:tabLst>
                <a:tab pos="3771900" algn="r"/>
              </a:tabLst>
              <a:defRPr/>
            </a:lvl2pPr>
            <a:lvl3pPr marL="228600" indent="-104775" algn="l" rtl="0">
              <a:buClrTx/>
              <a:buSzPct val="100000"/>
              <a:buFont typeface="Arial" panose="020B0604020202020204" pitchFamily="34" charset="0"/>
              <a:buChar char="−"/>
              <a:tabLst>
                <a:tab pos="3771900" algn="r"/>
              </a:tabLst>
              <a:defRPr/>
            </a:lvl3pPr>
            <a:lvl4pPr marL="352425" indent="-104775" algn="l" rtl="0">
              <a:buClrTx/>
              <a:buSzPct val="100000"/>
              <a:buFont typeface="Arial" panose="020B0604020202020204" pitchFamily="34" charset="0"/>
              <a:buChar char="◦"/>
              <a:tabLst>
                <a:tab pos="3771900" algn="r"/>
              </a:tabLst>
              <a:defRPr/>
            </a:lvl4pPr>
            <a:lvl5pPr marL="476250" indent="-104775" algn="l" rtl="0">
              <a:buClrTx/>
              <a:buSzPct val="100000"/>
              <a:buFont typeface="Arial" panose="020B0604020202020204" pitchFamily="34" charset="0"/>
              <a:buChar char="−"/>
              <a:tabLst>
                <a:tab pos="3771900" algn="r"/>
              </a:tabLst>
              <a:defRPr baseline="0"/>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3" name="Chart Placeholder 2"/>
          <p:cNvSpPr>
            <a:spLocks noGrp="1"/>
          </p:cNvSpPr>
          <p:nvPr>
            <p:ph type="chart" sz="quarter" idx="21" hasCustomPrompt="1"/>
          </p:nvPr>
        </p:nvSpPr>
        <p:spPr>
          <a:xfrm>
            <a:off x="4755917" y="1593760"/>
            <a:ext cx="4011846" cy="2997000"/>
          </a:xfrm>
        </p:spPr>
        <p:txBody>
          <a:bodyPr>
            <a:noAutofit/>
          </a:bodyPr>
          <a:lstStyle>
            <a:lvl1pPr rtl="0">
              <a:defRPr/>
            </a:lvl1pPr>
          </a:lstStyle>
          <a:p>
            <a:r>
              <a:rPr lang="nl-NL" noProof="0"/>
              <a:t>Voeg een grafiek toe</a:t>
            </a:r>
          </a:p>
        </p:txBody>
      </p:sp>
      <p:sp>
        <p:nvSpPr>
          <p:cNvPr id="6" name="Text Placeholder 5"/>
          <p:cNvSpPr>
            <a:spLocks noGrp="1"/>
          </p:cNvSpPr>
          <p:nvPr>
            <p:ph type="body" sz="quarter" idx="22" hasCustomPrompt="1"/>
          </p:nvPr>
        </p:nvSpPr>
        <p:spPr>
          <a:xfrm>
            <a:off x="4755917" y="1257301"/>
            <a:ext cx="4011846" cy="307181"/>
          </a:xfrm>
        </p:spPr>
        <p:txBody>
          <a:bodyPr>
            <a:noAutofit/>
          </a:bodyPr>
          <a:lstStyle>
            <a:lvl1pPr rtl="0">
              <a:defRPr/>
            </a:lvl1pPr>
          </a:lstStyle>
          <a:p>
            <a:pPr lvl="0"/>
            <a:r>
              <a:rPr lang="nl-NL" noProof="0"/>
              <a:t>Klik om de tekst aan te passen</a:t>
            </a:r>
          </a:p>
        </p:txBody>
      </p:sp>
      <p:sp>
        <p:nvSpPr>
          <p:cNvPr id="15" name="Text Placeholder 7"/>
          <p:cNvSpPr>
            <a:spLocks noGrp="1"/>
          </p:cNvSpPr>
          <p:nvPr>
            <p:ph type="body" sz="quarter" idx="23" hasCustomPrompt="1"/>
          </p:nvPr>
        </p:nvSpPr>
        <p:spPr>
          <a:xfrm>
            <a:off x="376238" y="4590761"/>
            <a:ext cx="8391525" cy="195553"/>
          </a:xfrm>
        </p:spPr>
        <p:txBody>
          <a:bodyPr>
            <a:noAutofit/>
          </a:bodyPr>
          <a:lstStyle>
            <a:lvl1pPr rtl="0">
              <a:spcAft>
                <a:spcPts val="0"/>
              </a:spcAft>
              <a:defRPr sz="750"/>
            </a:lvl1pPr>
          </a:lstStyle>
          <a:p>
            <a:pPr lvl="0"/>
            <a:r>
              <a:rPr lang="nl-NL" noProof="0"/>
              <a:t>Klik om de tekst aan te passen</a:t>
            </a:r>
          </a:p>
        </p:txBody>
      </p:sp>
      <p:sp>
        <p:nvSpPr>
          <p:cNvPr id="8" name="Text Placeholder 8">
            <a:extLst>
              <a:ext uri="{FF2B5EF4-FFF2-40B4-BE49-F238E27FC236}">
                <a16:creationId xmlns:a16="http://schemas.microsoft.com/office/drawing/2014/main" id="{E911C489-B226-49BC-B069-119CF8BC96EF}"/>
              </a:ext>
            </a:extLst>
          </p:cNvPr>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9" name="Title Placeholder 1">
            <a:extLst>
              <a:ext uri="{FF2B5EF4-FFF2-40B4-BE49-F238E27FC236}">
                <a16:creationId xmlns:a16="http://schemas.microsoft.com/office/drawing/2014/main" id="{F47218A4-44FE-4E96-A903-7AD44AF4E8DB}"/>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349037620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el, subtitel &amp; 3 grafieken">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3076E67-E87F-0931-66FD-6E0BFDBCC453}"/>
              </a:ext>
            </a:extLst>
          </p:cNvPr>
          <p:cNvGraphicFramePr>
            <a:graphicFrameLocks noChangeAspect="1"/>
          </p:cNvGraphicFramePr>
          <p:nvPr userDrawn="1">
            <p:custDataLst>
              <p:tags r:id="rId1"/>
            </p:custDataLst>
            <p:extLst>
              <p:ext uri="{D42A27DB-BD31-4B8C-83A1-F6EECF244321}">
                <p14:modId xmlns:p14="http://schemas.microsoft.com/office/powerpoint/2010/main" val="180624307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53076E67-E87F-0931-66FD-6E0BFDBCC453}"/>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7" name="Chart Placeholder 3"/>
          <p:cNvSpPr>
            <a:spLocks noGrp="1"/>
          </p:cNvSpPr>
          <p:nvPr>
            <p:ph type="chart" sz="quarter" idx="15" hasCustomPrompt="1"/>
          </p:nvPr>
        </p:nvSpPr>
        <p:spPr>
          <a:xfrm>
            <a:off x="380255" y="1562647"/>
            <a:ext cx="2193138" cy="2948093"/>
          </a:xfrm>
          <a:prstGeom prst="rect">
            <a:avLst/>
          </a:prstGeom>
        </p:spPr>
        <p:txBody>
          <a:bodyPr/>
          <a:lstStyle>
            <a:lvl1pPr rtl="0">
              <a:defRPr/>
            </a:lvl1pPr>
          </a:lstStyle>
          <a:p>
            <a:r>
              <a:rPr lang="nl-NL" noProof="0"/>
              <a:t>Voeg een grafiek toe</a:t>
            </a:r>
          </a:p>
        </p:txBody>
      </p:sp>
      <p:sp>
        <p:nvSpPr>
          <p:cNvPr id="18" name="Text Placeholder 8"/>
          <p:cNvSpPr>
            <a:spLocks noGrp="1"/>
          </p:cNvSpPr>
          <p:nvPr>
            <p:ph type="body" sz="quarter" idx="18" hasCustomPrompt="1"/>
          </p:nvPr>
        </p:nvSpPr>
        <p:spPr>
          <a:xfrm>
            <a:off x="380255" y="1268007"/>
            <a:ext cx="2193138" cy="280352"/>
          </a:xfrm>
        </p:spPr>
        <p:txBody>
          <a:bodyPr/>
          <a:lstStyle>
            <a:lvl1pPr rtl="0">
              <a:defRPr/>
            </a:lvl1pPr>
          </a:lstStyle>
          <a:p>
            <a:pPr lvl="0"/>
            <a:r>
              <a:rPr lang="nl-NL" noProof="0"/>
              <a:t>Klik om de tekst aan te passen</a:t>
            </a:r>
          </a:p>
        </p:txBody>
      </p:sp>
      <p:sp>
        <p:nvSpPr>
          <p:cNvPr id="7" name="Chart Placeholder 3"/>
          <p:cNvSpPr>
            <a:spLocks noGrp="1"/>
          </p:cNvSpPr>
          <p:nvPr>
            <p:ph type="chart" sz="quarter" idx="19" hasCustomPrompt="1"/>
          </p:nvPr>
        </p:nvSpPr>
        <p:spPr>
          <a:xfrm>
            <a:off x="2727506" y="1562647"/>
            <a:ext cx="2189776" cy="2948093"/>
          </a:xfrm>
          <a:prstGeom prst="rect">
            <a:avLst/>
          </a:prstGeom>
        </p:spPr>
        <p:txBody>
          <a:bodyPr/>
          <a:lstStyle>
            <a:lvl1pPr rtl="0">
              <a:defRPr/>
            </a:lvl1pPr>
          </a:lstStyle>
          <a:p>
            <a:r>
              <a:rPr lang="nl-NL" noProof="0"/>
              <a:t>Voeg een grafiek toe</a:t>
            </a:r>
          </a:p>
        </p:txBody>
      </p:sp>
      <p:sp>
        <p:nvSpPr>
          <p:cNvPr id="8" name="Text Placeholder 8"/>
          <p:cNvSpPr>
            <a:spLocks noGrp="1"/>
          </p:cNvSpPr>
          <p:nvPr>
            <p:ph type="body" sz="quarter" idx="20" hasCustomPrompt="1"/>
          </p:nvPr>
        </p:nvSpPr>
        <p:spPr>
          <a:xfrm>
            <a:off x="2727506" y="1268007"/>
            <a:ext cx="2189776" cy="280352"/>
          </a:xfrm>
        </p:spPr>
        <p:txBody>
          <a:bodyPr/>
          <a:lstStyle>
            <a:lvl1pPr rtl="0">
              <a:defRPr/>
            </a:lvl1pPr>
          </a:lstStyle>
          <a:p>
            <a:pPr lvl="0"/>
            <a:r>
              <a:rPr lang="nl-NL" noProof="0"/>
              <a:t>Klik om de tekst aan te passen</a:t>
            </a:r>
          </a:p>
        </p:txBody>
      </p:sp>
      <p:sp>
        <p:nvSpPr>
          <p:cNvPr id="9" name="Chart Placeholder 3"/>
          <p:cNvSpPr>
            <a:spLocks noGrp="1"/>
          </p:cNvSpPr>
          <p:nvPr>
            <p:ph type="chart" sz="quarter" idx="21" hasCustomPrompt="1"/>
          </p:nvPr>
        </p:nvSpPr>
        <p:spPr>
          <a:xfrm>
            <a:off x="5066002" y="1562647"/>
            <a:ext cx="2187287" cy="2948093"/>
          </a:xfrm>
          <a:prstGeom prst="rect">
            <a:avLst/>
          </a:prstGeom>
        </p:spPr>
        <p:txBody>
          <a:bodyPr/>
          <a:lstStyle>
            <a:lvl1pPr rtl="0">
              <a:defRPr/>
            </a:lvl1pPr>
          </a:lstStyle>
          <a:p>
            <a:r>
              <a:rPr lang="nl-NL" noProof="0"/>
              <a:t>Voeg een grafiek toe</a:t>
            </a:r>
          </a:p>
        </p:txBody>
      </p:sp>
      <p:sp>
        <p:nvSpPr>
          <p:cNvPr id="10" name="Text Placeholder 8"/>
          <p:cNvSpPr>
            <a:spLocks noGrp="1"/>
          </p:cNvSpPr>
          <p:nvPr>
            <p:ph type="body" sz="quarter" idx="22" hasCustomPrompt="1"/>
          </p:nvPr>
        </p:nvSpPr>
        <p:spPr>
          <a:xfrm>
            <a:off x="5066002" y="1268006"/>
            <a:ext cx="2187287" cy="284745"/>
          </a:xfrm>
        </p:spPr>
        <p:txBody>
          <a:bodyPr/>
          <a:lstStyle>
            <a:lvl1pPr rtl="0">
              <a:defRPr/>
            </a:lvl1pPr>
          </a:lstStyle>
          <a:p>
            <a:pPr lvl="0"/>
            <a:r>
              <a:rPr lang="nl-NL" noProof="0"/>
              <a:t>Klik om de tekst aan te passen</a:t>
            </a:r>
          </a:p>
        </p:txBody>
      </p:sp>
      <p:sp>
        <p:nvSpPr>
          <p:cNvPr id="11" name="Text Placeholder 7"/>
          <p:cNvSpPr>
            <a:spLocks noGrp="1"/>
          </p:cNvSpPr>
          <p:nvPr>
            <p:ph type="body" sz="quarter" idx="23" hasCustomPrompt="1"/>
          </p:nvPr>
        </p:nvSpPr>
        <p:spPr>
          <a:xfrm>
            <a:off x="377190" y="4542272"/>
            <a:ext cx="6873713" cy="237308"/>
          </a:xfrm>
        </p:spPr>
        <p:txBody>
          <a:bodyPr>
            <a:noAutofit/>
          </a:bodyPr>
          <a:lstStyle>
            <a:lvl1pPr rtl="0">
              <a:spcAft>
                <a:spcPts val="0"/>
              </a:spcAft>
              <a:defRPr sz="750"/>
            </a:lvl1pPr>
          </a:lstStyle>
          <a:p>
            <a:pPr lvl="0"/>
            <a:r>
              <a:rPr lang="nl-NL" noProof="0"/>
              <a:t>Klik om de tekst aan te passen</a:t>
            </a:r>
          </a:p>
        </p:txBody>
      </p:sp>
      <p:sp>
        <p:nvSpPr>
          <p:cNvPr id="13" name="Text Placeholder 8">
            <a:extLst>
              <a:ext uri="{FF2B5EF4-FFF2-40B4-BE49-F238E27FC236}">
                <a16:creationId xmlns:a16="http://schemas.microsoft.com/office/drawing/2014/main" id="{B8D61533-1469-4AF4-8FF7-C7742D00F912}"/>
              </a:ext>
            </a:extLst>
          </p:cNvPr>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14" name="Title Placeholder 1">
            <a:extLst>
              <a:ext uri="{FF2B5EF4-FFF2-40B4-BE49-F238E27FC236}">
                <a16:creationId xmlns:a16="http://schemas.microsoft.com/office/drawing/2014/main" id="{0A92555C-0F4F-4CCE-BC5E-1127CF9949F4}"/>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85929524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 foto">
    <p:bg bwMode="gray">
      <p:bgPr>
        <a:solidFill>
          <a:schemeClr val="bg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FCBD8BA-D108-4356-1023-D4268DD999AF}"/>
              </a:ext>
            </a:extLst>
          </p:cNvPr>
          <p:cNvGraphicFramePr>
            <a:graphicFrameLocks noChangeAspect="1"/>
          </p:cNvGraphicFramePr>
          <p:nvPr>
            <p:custDataLst>
              <p:tags r:id="rId1"/>
            </p:custDataLst>
            <p:extLst>
              <p:ext uri="{D42A27DB-BD31-4B8C-83A1-F6EECF244321}">
                <p14:modId xmlns:p14="http://schemas.microsoft.com/office/powerpoint/2010/main" val="418162980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AFCBD8BA-D108-4356-1023-D4268DD999AF}"/>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Picture Placeholder 8">
            <a:extLst>
              <a:ext uri="{FF2B5EF4-FFF2-40B4-BE49-F238E27FC236}">
                <a16:creationId xmlns:a16="http://schemas.microsoft.com/office/drawing/2014/main" id="{7C5E69CB-04B1-0F34-C106-4CBEA20E3BB6}"/>
              </a:ext>
            </a:extLst>
          </p:cNvPr>
          <p:cNvSpPr>
            <a:spLocks noGrp="1"/>
          </p:cNvSpPr>
          <p:nvPr>
            <p:ph type="pic" sz="quarter" idx="11" hasCustomPrompt="1"/>
          </p:nvPr>
        </p:nvSpPr>
        <p:spPr>
          <a:xfrm>
            <a:off x="0" y="0"/>
            <a:ext cx="9144000" cy="5143500"/>
          </a:xfrm>
          <a:prstGeom prst="rect">
            <a:avLst/>
          </a:prstGeom>
        </p:spPr>
        <p:txBody>
          <a:bodyPr lIns="180000" tIns="2951999" rIns="180000" bIns="180000" anchor="t">
            <a:normAutofit/>
          </a:bodyPr>
          <a:lstStyle>
            <a:lvl1pPr algn="ctr" rtl="0">
              <a:defRPr sz="900">
                <a:solidFill>
                  <a:schemeClr val="bg1"/>
                </a:solidFill>
              </a:defRPr>
            </a:lvl1pPr>
          </a:lstStyle>
          <a:p>
            <a:r>
              <a:rPr lang="nl-NL" noProof="0"/>
              <a:t>Voeg een foto toe</a:t>
            </a:r>
          </a:p>
        </p:txBody>
      </p:sp>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3" name="Copyright">
            <a:extLst>
              <a:ext uri="{FF2B5EF4-FFF2-40B4-BE49-F238E27FC236}">
                <a16:creationId xmlns:a16="http://schemas.microsoft.com/office/drawing/2014/main" id="{2FA37416-5777-6456-5DD3-13EB4B14AB3B}"/>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chemeClr val="bg1"/>
                </a:solidFill>
                <a:effectLst/>
                <a:latin typeface="Google Sans"/>
              </a:rPr>
              <a:t>|  © Zorg bij jou</a:t>
            </a:r>
            <a:endParaRPr lang="nl-NL" sz="600" noProof="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D111345-E8C1-69FF-C08B-A20E3F50D8D0}"/>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bg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876759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el, subtitel &amp; 4 iconen ">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9588D3A-FE18-E4D4-2B26-091A0A817B06}"/>
              </a:ext>
            </a:extLst>
          </p:cNvPr>
          <p:cNvGraphicFramePr>
            <a:graphicFrameLocks noChangeAspect="1"/>
          </p:cNvGraphicFramePr>
          <p:nvPr userDrawn="1">
            <p:custDataLst>
              <p:tags r:id="rId1"/>
            </p:custDataLst>
            <p:extLst>
              <p:ext uri="{D42A27DB-BD31-4B8C-83A1-F6EECF244321}">
                <p14:modId xmlns:p14="http://schemas.microsoft.com/office/powerpoint/2010/main" val="5276298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59588D3A-FE18-E4D4-2B26-091A0A817B06}"/>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Picture Placeholder 6"/>
          <p:cNvSpPr>
            <a:spLocks noGrp="1"/>
          </p:cNvSpPr>
          <p:nvPr>
            <p:ph type="pic" sz="quarter" idx="13" hasCustomPrompt="1"/>
          </p:nvPr>
        </p:nvSpPr>
        <p:spPr>
          <a:xfrm>
            <a:off x="376237" y="1270473"/>
            <a:ext cx="2034000" cy="945000"/>
          </a:xfrm>
        </p:spPr>
        <p:txBody>
          <a:bodyPr lIns="0" tIns="0" rIns="0" bIns="0">
            <a:noAutofit/>
          </a:bodyPr>
          <a:lstStyle>
            <a:lvl1pPr rtl="0">
              <a:defRPr/>
            </a:lvl1pPr>
          </a:lstStyle>
          <a:p>
            <a:r>
              <a:rPr lang="nl-NL" noProof="0"/>
              <a:t>Voeg een icon toe</a:t>
            </a:r>
          </a:p>
        </p:txBody>
      </p:sp>
      <p:sp>
        <p:nvSpPr>
          <p:cNvPr id="5" name="Picture Placeholder 6"/>
          <p:cNvSpPr>
            <a:spLocks noGrp="1"/>
          </p:cNvSpPr>
          <p:nvPr>
            <p:ph type="pic" sz="quarter" idx="14" hasCustomPrompt="1"/>
          </p:nvPr>
        </p:nvSpPr>
        <p:spPr>
          <a:xfrm>
            <a:off x="2495412" y="1270473"/>
            <a:ext cx="2034000" cy="945000"/>
          </a:xfrm>
        </p:spPr>
        <p:txBody>
          <a:bodyPr lIns="0" tIns="0" rIns="0" bIns="0">
            <a:noAutofit/>
          </a:bodyPr>
          <a:lstStyle>
            <a:lvl1pPr rtl="0">
              <a:defRPr/>
            </a:lvl1pPr>
          </a:lstStyle>
          <a:p>
            <a:r>
              <a:rPr lang="nl-NL" noProof="0"/>
              <a:t>Voeg een icon toe</a:t>
            </a:r>
          </a:p>
        </p:txBody>
      </p:sp>
      <p:sp>
        <p:nvSpPr>
          <p:cNvPr id="6" name="Picture Placeholder 6"/>
          <p:cNvSpPr>
            <a:spLocks noGrp="1"/>
          </p:cNvSpPr>
          <p:nvPr>
            <p:ph type="pic" sz="quarter" idx="15" hasCustomPrompt="1"/>
          </p:nvPr>
        </p:nvSpPr>
        <p:spPr>
          <a:xfrm>
            <a:off x="4614587" y="1270473"/>
            <a:ext cx="2034000" cy="945000"/>
          </a:xfrm>
        </p:spPr>
        <p:txBody>
          <a:bodyPr lIns="0" tIns="0" rIns="0" bIns="0">
            <a:noAutofit/>
          </a:bodyPr>
          <a:lstStyle>
            <a:lvl1pPr rtl="0">
              <a:defRPr/>
            </a:lvl1pPr>
          </a:lstStyle>
          <a:p>
            <a:r>
              <a:rPr lang="nl-NL" noProof="0"/>
              <a:t>Voeg een icon toe</a:t>
            </a:r>
          </a:p>
        </p:txBody>
      </p:sp>
      <p:sp>
        <p:nvSpPr>
          <p:cNvPr id="7" name="Picture Placeholder 6"/>
          <p:cNvSpPr>
            <a:spLocks noGrp="1"/>
          </p:cNvSpPr>
          <p:nvPr>
            <p:ph type="pic" sz="quarter" idx="16" hasCustomPrompt="1"/>
          </p:nvPr>
        </p:nvSpPr>
        <p:spPr>
          <a:xfrm>
            <a:off x="6733763" y="1270473"/>
            <a:ext cx="2034000" cy="945000"/>
          </a:xfrm>
        </p:spPr>
        <p:txBody>
          <a:bodyPr lIns="0" tIns="0" rIns="0" bIns="0">
            <a:noAutofit/>
          </a:bodyPr>
          <a:lstStyle>
            <a:lvl1pPr rtl="0">
              <a:defRPr/>
            </a:lvl1pPr>
          </a:lstStyle>
          <a:p>
            <a:r>
              <a:rPr lang="nl-NL" noProof="0"/>
              <a:t>Voeg een icon toe</a:t>
            </a:r>
          </a:p>
        </p:txBody>
      </p:sp>
      <p:sp>
        <p:nvSpPr>
          <p:cNvPr id="9" name="Text Placeholder 8"/>
          <p:cNvSpPr>
            <a:spLocks noGrp="1"/>
          </p:cNvSpPr>
          <p:nvPr>
            <p:ph type="body" sz="quarter" idx="17" hasCustomPrompt="1"/>
          </p:nvPr>
        </p:nvSpPr>
        <p:spPr>
          <a:xfrm>
            <a:off x="376238" y="2343150"/>
            <a:ext cx="2040351" cy="2443161"/>
          </a:xfrm>
        </p:spPr>
        <p:txBody>
          <a:bodyPr>
            <a:noAutofit/>
          </a:bodyPr>
          <a:lstStyle>
            <a:lvl1pPr marL="0" indent="0" algn="l" rtl="0">
              <a:buFontTx/>
              <a:buNone/>
              <a:defRPr b="1">
                <a:solidFill>
                  <a:schemeClr val="accent1"/>
                </a:solidFill>
              </a:defRPr>
            </a:lvl1pPr>
            <a:lvl2pPr marL="104775" indent="-104775" algn="l" rtl="0">
              <a:spcAft>
                <a:spcPts val="0"/>
              </a:spcAft>
              <a:buClrTx/>
              <a:buSzPct val="100000"/>
              <a:buFont typeface="Arial" panose="020B0604020202020204" pitchFamily="34" charset="0"/>
              <a:buChar char="•"/>
              <a:defRPr/>
            </a:lvl2pPr>
            <a:lvl3pPr marL="228600" indent="-104775" algn="l" rtl="0">
              <a:spcAft>
                <a:spcPts val="0"/>
              </a:spcAft>
              <a:buClrTx/>
              <a:buSzPct val="100000"/>
              <a:buFont typeface="Arial" panose="020B0604020202020204" pitchFamily="34" charset="0"/>
              <a:buChar char="−"/>
              <a:defRPr/>
            </a:lvl3pPr>
            <a:lvl4pPr marL="352425" indent="-104775" algn="l" rtl="0">
              <a:spcAft>
                <a:spcPts val="0"/>
              </a:spcAft>
              <a:buClrTx/>
              <a:buSzPct val="100000"/>
              <a:buFont typeface="Arial" panose="020B0604020202020204" pitchFamily="34" charset="0"/>
              <a:buChar char="◦"/>
              <a:defRPr/>
            </a:lvl4pPr>
            <a:lvl5pPr marL="476250" indent="-104775" algn="l" rtl="0">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nl-NL" noProof="0"/>
              <a:t>Klik op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0" name="Text Placeholder 8"/>
          <p:cNvSpPr>
            <a:spLocks noGrp="1"/>
          </p:cNvSpPr>
          <p:nvPr>
            <p:ph type="body" sz="quarter" idx="18" hasCustomPrompt="1"/>
          </p:nvPr>
        </p:nvSpPr>
        <p:spPr>
          <a:xfrm>
            <a:off x="4612472" y="2340414"/>
            <a:ext cx="2034000" cy="2445899"/>
          </a:xfrm>
        </p:spPr>
        <p:txBody>
          <a:bodyPr>
            <a:noAutofit/>
          </a:bodyPr>
          <a:lstStyle>
            <a:lvl1pPr marL="0" indent="0" algn="l" rtl="0">
              <a:buFontTx/>
              <a:buNone/>
              <a:defRPr b="1">
                <a:solidFill>
                  <a:schemeClr val="accent1"/>
                </a:solidFill>
              </a:defRPr>
            </a:lvl1pPr>
            <a:lvl2pPr marL="104775" indent="-104775" algn="l" rtl="0">
              <a:spcAft>
                <a:spcPts val="0"/>
              </a:spcAft>
              <a:buClrTx/>
              <a:buSzPct val="100000"/>
              <a:buFont typeface="Arial" panose="020B0604020202020204" pitchFamily="34" charset="0"/>
              <a:buChar char="•"/>
              <a:defRPr/>
            </a:lvl2pPr>
            <a:lvl3pPr marL="228600" indent="-104775" algn="l" rtl="0">
              <a:spcAft>
                <a:spcPts val="0"/>
              </a:spcAft>
              <a:buClrTx/>
              <a:buSzPct val="100000"/>
              <a:buFont typeface="Arial" panose="020B0604020202020204" pitchFamily="34" charset="0"/>
              <a:buChar char="−"/>
              <a:defRPr/>
            </a:lvl3pPr>
            <a:lvl4pPr marL="352425" indent="-104775" algn="l" rtl="0">
              <a:spcAft>
                <a:spcPts val="0"/>
              </a:spcAft>
              <a:buClrTx/>
              <a:buSzPct val="100000"/>
              <a:buFont typeface="Arial" panose="020B0604020202020204" pitchFamily="34" charset="0"/>
              <a:buChar char="◦"/>
              <a:defRPr/>
            </a:lvl4pPr>
            <a:lvl5pPr marL="476250" indent="-104775" algn="l" rtl="0">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nl-NL" noProof="0"/>
              <a:t>Klik op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1" name="Text Placeholder 8"/>
          <p:cNvSpPr>
            <a:spLocks noGrp="1"/>
          </p:cNvSpPr>
          <p:nvPr>
            <p:ph type="body" sz="quarter" idx="19" hasCustomPrompt="1"/>
          </p:nvPr>
        </p:nvSpPr>
        <p:spPr>
          <a:xfrm>
            <a:off x="2497530" y="2343150"/>
            <a:ext cx="2034000" cy="2443162"/>
          </a:xfrm>
        </p:spPr>
        <p:txBody>
          <a:bodyPr>
            <a:noAutofit/>
          </a:bodyPr>
          <a:lstStyle>
            <a:lvl1pPr marL="0" indent="0" algn="l" rtl="0">
              <a:buFontTx/>
              <a:buNone/>
              <a:defRPr b="1">
                <a:solidFill>
                  <a:schemeClr val="accent1"/>
                </a:solidFill>
              </a:defRPr>
            </a:lvl1pPr>
            <a:lvl2pPr marL="104775" indent="-104775" algn="l" rtl="0">
              <a:spcAft>
                <a:spcPts val="0"/>
              </a:spcAft>
              <a:buClrTx/>
              <a:buSzPct val="100000"/>
              <a:buFont typeface="Arial" panose="020B0604020202020204" pitchFamily="34" charset="0"/>
              <a:buChar char="•"/>
              <a:defRPr/>
            </a:lvl2pPr>
            <a:lvl3pPr marL="228600" indent="-104775" algn="l" rtl="0">
              <a:spcAft>
                <a:spcPts val="0"/>
              </a:spcAft>
              <a:buClrTx/>
              <a:buSzPct val="100000"/>
              <a:buFont typeface="Arial" panose="020B0604020202020204" pitchFamily="34" charset="0"/>
              <a:buChar char="−"/>
              <a:defRPr/>
            </a:lvl3pPr>
            <a:lvl4pPr marL="352425" indent="-104775" algn="l" rtl="0">
              <a:spcAft>
                <a:spcPts val="0"/>
              </a:spcAft>
              <a:buClrTx/>
              <a:buSzPct val="100000"/>
              <a:buFont typeface="Arial" panose="020B0604020202020204" pitchFamily="34" charset="0"/>
              <a:buChar char="◦"/>
              <a:defRPr/>
            </a:lvl4pPr>
            <a:lvl5pPr marL="476250" indent="-104775" algn="l" rtl="0">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nl-NL" noProof="0"/>
              <a:t>Klik op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2" name="Text Placeholder 8"/>
          <p:cNvSpPr>
            <a:spLocks noGrp="1"/>
          </p:cNvSpPr>
          <p:nvPr>
            <p:ph type="body" sz="quarter" idx="20" hasCustomPrompt="1"/>
          </p:nvPr>
        </p:nvSpPr>
        <p:spPr>
          <a:xfrm>
            <a:off x="6744877" y="2331381"/>
            <a:ext cx="2022887" cy="2454930"/>
          </a:xfrm>
        </p:spPr>
        <p:txBody>
          <a:bodyPr>
            <a:noAutofit/>
          </a:bodyPr>
          <a:lstStyle>
            <a:lvl1pPr marL="0" indent="0" algn="l" rtl="0">
              <a:buFontTx/>
              <a:buNone/>
              <a:defRPr b="1">
                <a:solidFill>
                  <a:schemeClr val="accent1"/>
                </a:solidFill>
              </a:defRPr>
            </a:lvl1pPr>
            <a:lvl2pPr marL="104775" indent="-104775" algn="l" rtl="0">
              <a:spcAft>
                <a:spcPts val="0"/>
              </a:spcAft>
              <a:buClrTx/>
              <a:buSzPct val="100000"/>
              <a:buFont typeface="Arial" panose="020B0604020202020204" pitchFamily="34" charset="0"/>
              <a:buChar char="•"/>
              <a:defRPr/>
            </a:lvl2pPr>
            <a:lvl3pPr marL="228600" indent="-104775" algn="l" rtl="0">
              <a:spcAft>
                <a:spcPts val="0"/>
              </a:spcAft>
              <a:buClrTx/>
              <a:buSzPct val="100000"/>
              <a:buFont typeface="Arial" panose="020B0604020202020204" pitchFamily="34" charset="0"/>
              <a:buChar char="−"/>
              <a:defRPr/>
            </a:lvl3pPr>
            <a:lvl4pPr marL="352425" indent="-104775" algn="l" rtl="0">
              <a:spcAft>
                <a:spcPts val="0"/>
              </a:spcAft>
              <a:buClrTx/>
              <a:buSzPct val="100000"/>
              <a:buFont typeface="Arial" panose="020B0604020202020204" pitchFamily="34" charset="0"/>
              <a:buChar char="◦"/>
              <a:defRPr/>
            </a:lvl4pPr>
            <a:lvl5pPr marL="476250" indent="-104775" algn="l" rtl="0">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nl-NL" noProof="0"/>
              <a:t>Klik op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6" name="Text Placeholder 8">
            <a:extLst>
              <a:ext uri="{FF2B5EF4-FFF2-40B4-BE49-F238E27FC236}">
                <a16:creationId xmlns:a16="http://schemas.microsoft.com/office/drawing/2014/main" id="{CB36819A-C0CE-4CC8-96BE-D57C8135F44C}"/>
              </a:ext>
            </a:extLst>
          </p:cNvPr>
          <p:cNvSpPr>
            <a:spLocks noGrp="1"/>
          </p:cNvSpPr>
          <p:nvPr>
            <p:ph type="body" sz="quarter" idx="21"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17" name="Title Placeholder 1">
            <a:extLst>
              <a:ext uri="{FF2B5EF4-FFF2-40B4-BE49-F238E27FC236}">
                <a16:creationId xmlns:a16="http://schemas.microsoft.com/office/drawing/2014/main" id="{A14F8B0D-4D62-4988-B307-1BB6BBEEC11C}"/>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88934173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el, subtitel &amp; 3 beelden">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2BC3B0F-CADB-BAB2-2EA0-D71EBFFB1618}"/>
              </a:ext>
            </a:extLst>
          </p:cNvPr>
          <p:cNvGraphicFramePr>
            <a:graphicFrameLocks noChangeAspect="1"/>
          </p:cNvGraphicFramePr>
          <p:nvPr userDrawn="1">
            <p:custDataLst>
              <p:tags r:id="rId1"/>
            </p:custDataLst>
            <p:extLst>
              <p:ext uri="{D42A27DB-BD31-4B8C-83A1-F6EECF244321}">
                <p14:modId xmlns:p14="http://schemas.microsoft.com/office/powerpoint/2010/main" val="48652141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32BC3B0F-CADB-BAB2-2EA0-D71EBFFB161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Picture Placeholder 7"/>
          <p:cNvSpPr>
            <a:spLocks noGrp="1"/>
          </p:cNvSpPr>
          <p:nvPr>
            <p:ph type="pic" sz="quarter" idx="13" hasCustomPrompt="1"/>
          </p:nvPr>
        </p:nvSpPr>
        <p:spPr>
          <a:xfrm>
            <a:off x="376238" y="1257300"/>
            <a:ext cx="2709862" cy="1477022"/>
          </a:xfrm>
        </p:spPr>
        <p:txBody>
          <a:bodyPr/>
          <a:lstStyle>
            <a:lvl1pPr rtl="0">
              <a:defRPr/>
            </a:lvl1pPr>
          </a:lstStyle>
          <a:p>
            <a:r>
              <a:rPr lang="nl-NL" noProof="0"/>
              <a:t>Voeg een icon of beeld toe</a:t>
            </a:r>
          </a:p>
        </p:txBody>
      </p:sp>
      <p:sp>
        <p:nvSpPr>
          <p:cNvPr id="5" name="Picture Placeholder 7"/>
          <p:cNvSpPr>
            <a:spLocks noGrp="1"/>
          </p:cNvSpPr>
          <p:nvPr>
            <p:ph type="pic" sz="quarter" idx="14" hasCustomPrompt="1"/>
          </p:nvPr>
        </p:nvSpPr>
        <p:spPr>
          <a:xfrm>
            <a:off x="6094250" y="1270474"/>
            <a:ext cx="2673512" cy="1478756"/>
          </a:xfrm>
        </p:spPr>
        <p:txBody>
          <a:bodyPr/>
          <a:lstStyle>
            <a:lvl1pPr rtl="0">
              <a:defRPr/>
            </a:lvl1pPr>
          </a:lstStyle>
          <a:p>
            <a:r>
              <a:rPr lang="nl-NL" noProof="0"/>
              <a:t>Voeg een icon of beeld toe</a:t>
            </a:r>
          </a:p>
        </p:txBody>
      </p:sp>
      <p:sp>
        <p:nvSpPr>
          <p:cNvPr id="6" name="Picture Placeholder 7"/>
          <p:cNvSpPr>
            <a:spLocks noGrp="1"/>
          </p:cNvSpPr>
          <p:nvPr>
            <p:ph type="pic" sz="quarter" idx="15" hasCustomPrompt="1"/>
          </p:nvPr>
        </p:nvSpPr>
        <p:spPr>
          <a:xfrm>
            <a:off x="3234624" y="1255566"/>
            <a:ext cx="2680402" cy="1478756"/>
          </a:xfrm>
        </p:spPr>
        <p:txBody>
          <a:bodyPr/>
          <a:lstStyle>
            <a:lvl1pPr rtl="0">
              <a:defRPr/>
            </a:lvl1pPr>
          </a:lstStyle>
          <a:p>
            <a:r>
              <a:rPr lang="nl-NL" noProof="0"/>
              <a:t>Voeg een icon of beeld toe</a:t>
            </a:r>
          </a:p>
        </p:txBody>
      </p:sp>
      <p:sp>
        <p:nvSpPr>
          <p:cNvPr id="9" name="Text Placeholder 18"/>
          <p:cNvSpPr>
            <a:spLocks noGrp="1"/>
          </p:cNvSpPr>
          <p:nvPr>
            <p:ph idx="1" hasCustomPrompt="1"/>
          </p:nvPr>
        </p:nvSpPr>
        <p:spPr>
          <a:xfrm>
            <a:off x="376238" y="2874169"/>
            <a:ext cx="2709862" cy="1571400"/>
          </a:xfrm>
          <a:prstGeom prst="rect">
            <a:avLst/>
          </a:prstGeom>
        </p:spPr>
        <p:txBody>
          <a:bodyPr vert="horz" lIns="0" tIns="0" rIns="0" bIns="0" rtlCol="0">
            <a:noAutofit/>
          </a:bodyPr>
          <a:lstStyle>
            <a:lvl1pPr marL="0" indent="0" algn="l" rtl="0">
              <a:buFontTx/>
              <a:buNone/>
              <a:defRPr/>
            </a:lvl1pPr>
            <a:lvl2pPr marL="104775" indent="-104775" algn="l" rtl="0">
              <a:buClrTx/>
              <a:buSzPct val="100000"/>
              <a:buFont typeface="Arial" panose="020B0604020202020204" pitchFamily="34" charset="0"/>
              <a:buChar char="•"/>
              <a:defRPr/>
            </a:lvl2pPr>
            <a:lvl3pPr marL="228600" indent="-104775" algn="l" rtl="0">
              <a:buClrTx/>
              <a:buSzPct val="100000"/>
              <a:buFont typeface="Arial" panose="020B0604020202020204" pitchFamily="34" charset="0"/>
              <a:buChar char="−"/>
              <a:defRPr/>
            </a:lvl3pPr>
            <a:lvl4pPr marL="352425" indent="-104775" algn="l" rtl="0">
              <a:buClrTx/>
              <a:buSzPct val="100000"/>
              <a:buFont typeface="Arial" panose="020B0604020202020204" pitchFamily="34" charset="0"/>
              <a:buChar char="◦"/>
              <a:defRPr/>
            </a:lvl4pPr>
            <a:lvl5pPr marL="476250" indent="-104775" algn="l" rtl="0">
              <a:buClrTx/>
              <a:buSzPct val="100000"/>
              <a:buFont typeface="Arial" panose="020B0604020202020204" pitchFamily="34" charset="0"/>
              <a:buChar char="−"/>
              <a:defRPr/>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3" name="Text Placeholder 18"/>
          <p:cNvSpPr>
            <a:spLocks noGrp="1"/>
          </p:cNvSpPr>
          <p:nvPr>
            <p:ph idx="16" hasCustomPrompt="1"/>
          </p:nvPr>
        </p:nvSpPr>
        <p:spPr>
          <a:xfrm>
            <a:off x="3230217" y="2874169"/>
            <a:ext cx="2684808" cy="1571400"/>
          </a:xfrm>
          <a:prstGeom prst="rect">
            <a:avLst/>
          </a:prstGeom>
        </p:spPr>
        <p:txBody>
          <a:bodyPr vert="horz" lIns="0" tIns="0" rIns="0" bIns="0" rtlCol="0">
            <a:noAutofit/>
          </a:bodyPr>
          <a:lstStyle>
            <a:lvl1pPr marL="0" indent="0" algn="l" rtl="0">
              <a:buFontTx/>
              <a:buNone/>
              <a:defRPr/>
            </a:lvl1pPr>
            <a:lvl2pPr marL="104775" indent="-104775" algn="l" rtl="0">
              <a:buClrTx/>
              <a:buSzPct val="100000"/>
              <a:buFont typeface="Arial" panose="020B0604020202020204" pitchFamily="34" charset="0"/>
              <a:buChar char="•"/>
              <a:defRPr/>
            </a:lvl2pPr>
            <a:lvl3pPr marL="228600" indent="-104775" algn="l" rtl="0">
              <a:buClrTx/>
              <a:buSzPct val="100000"/>
              <a:buFont typeface="Arial" panose="020B0604020202020204" pitchFamily="34" charset="0"/>
              <a:buChar char="−"/>
              <a:defRPr/>
            </a:lvl3pPr>
            <a:lvl4pPr marL="352425" indent="-104775" algn="l" rtl="0">
              <a:buClrTx/>
              <a:buSzPct val="100000"/>
              <a:buFont typeface="Arial" panose="020B0604020202020204" pitchFamily="34" charset="0"/>
              <a:buChar char="◦"/>
              <a:defRPr/>
            </a:lvl4pPr>
            <a:lvl5pPr marL="476250" indent="-104775" algn="l" rtl="0">
              <a:buClrTx/>
              <a:buSzPct val="100000"/>
              <a:buFont typeface="Arial" panose="020B0604020202020204" pitchFamily="34" charset="0"/>
              <a:buChar char="−"/>
              <a:defRPr/>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4" name="Text Placeholder 18"/>
          <p:cNvSpPr>
            <a:spLocks noGrp="1"/>
          </p:cNvSpPr>
          <p:nvPr>
            <p:ph idx="17" hasCustomPrompt="1"/>
          </p:nvPr>
        </p:nvSpPr>
        <p:spPr>
          <a:xfrm>
            <a:off x="6094250" y="2874169"/>
            <a:ext cx="2673512" cy="1571400"/>
          </a:xfrm>
          <a:prstGeom prst="rect">
            <a:avLst/>
          </a:prstGeom>
        </p:spPr>
        <p:txBody>
          <a:bodyPr vert="horz" lIns="0" tIns="0" rIns="0" bIns="0" rtlCol="0">
            <a:noAutofit/>
          </a:bodyPr>
          <a:lstStyle>
            <a:lvl1pPr marL="0" indent="0" algn="l" rtl="0">
              <a:buFontTx/>
              <a:buNone/>
              <a:defRPr/>
            </a:lvl1pPr>
            <a:lvl2pPr marL="104775" indent="-104775" algn="l" rtl="0">
              <a:buClrTx/>
              <a:buSzPct val="100000"/>
              <a:buFont typeface="Arial" panose="020B0604020202020204" pitchFamily="34" charset="0"/>
              <a:buChar char="•"/>
              <a:defRPr/>
            </a:lvl2pPr>
            <a:lvl3pPr marL="228600" indent="-104775" algn="l" rtl="0">
              <a:buClrTx/>
              <a:buSzPct val="100000"/>
              <a:buFont typeface="Arial" panose="020B0604020202020204" pitchFamily="34" charset="0"/>
              <a:buChar char="−"/>
              <a:defRPr/>
            </a:lvl3pPr>
            <a:lvl4pPr marL="352425" indent="-104775" algn="l" rtl="0">
              <a:buClrTx/>
              <a:buSzPct val="100000"/>
              <a:buFont typeface="Arial" panose="020B0604020202020204" pitchFamily="34" charset="0"/>
              <a:buChar char="◦"/>
              <a:defRPr/>
            </a:lvl4pPr>
            <a:lvl5pPr marL="476250" indent="-104775" algn="l" rtl="0">
              <a:buClrTx/>
              <a:buSzPct val="100000"/>
              <a:buFont typeface="Arial" panose="020B0604020202020204" pitchFamily="34" charset="0"/>
              <a:buChar char="−"/>
              <a:defRPr/>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1" name="Text Placeholder 8">
            <a:extLst>
              <a:ext uri="{FF2B5EF4-FFF2-40B4-BE49-F238E27FC236}">
                <a16:creationId xmlns:a16="http://schemas.microsoft.com/office/drawing/2014/main" id="{9F15AF63-D425-4D3F-B484-4B7A0F329F9A}"/>
              </a:ext>
            </a:extLst>
          </p:cNvPr>
          <p:cNvSpPr>
            <a:spLocks noGrp="1"/>
          </p:cNvSpPr>
          <p:nvPr>
            <p:ph type="body" sz="quarter" idx="18"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12" name="Title Placeholder 1">
            <a:extLst>
              <a:ext uri="{FF2B5EF4-FFF2-40B4-BE49-F238E27FC236}">
                <a16:creationId xmlns:a16="http://schemas.microsoft.com/office/drawing/2014/main" id="{F7002A92-1CF7-42F5-B761-7DB3C2CF11E2}"/>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30623761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0B58449-B4F2-C785-7510-EB716E878E8B}"/>
              </a:ext>
            </a:extLst>
          </p:cNvPr>
          <p:cNvGraphicFramePr>
            <a:graphicFrameLocks noChangeAspect="1"/>
          </p:cNvGraphicFramePr>
          <p:nvPr userDrawn="1">
            <p:custDataLst>
              <p:tags r:id="rId1"/>
            </p:custDataLst>
            <p:extLst>
              <p:ext uri="{D42A27DB-BD31-4B8C-83A1-F6EECF244321}">
                <p14:modId xmlns:p14="http://schemas.microsoft.com/office/powerpoint/2010/main" val="82893861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8" name="think-cell data - do not delete" hidden="1">
                        <a:extLst>
                          <a:ext uri="{FF2B5EF4-FFF2-40B4-BE49-F238E27FC236}">
                            <a16:creationId xmlns:a16="http://schemas.microsoft.com/office/drawing/2014/main" id="{60B58449-B4F2-C785-7510-EB716E878E8B}"/>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Title 1"/>
          <p:cNvSpPr>
            <a:spLocks noGrp="1"/>
          </p:cNvSpPr>
          <p:nvPr>
            <p:ph type="ctrTitle"/>
          </p:nvPr>
        </p:nvSpPr>
        <p:spPr>
          <a:xfrm>
            <a:off x="1143000" y="841772"/>
            <a:ext cx="6858000" cy="1790700"/>
          </a:xfrm>
        </p:spPr>
        <p:txBody>
          <a:bodyPr vert="horz" anchor="b"/>
          <a:lstStyle>
            <a:lvl1pPr algn="ctr" rtl="0">
              <a:defRPr sz="4500"/>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nl-NL"/>
          </a:p>
        </p:txBody>
      </p:sp>
      <p:sp>
        <p:nvSpPr>
          <p:cNvPr id="3" name="Subtitle 2"/>
          <p:cNvSpPr>
            <a:spLocks noGrp="1"/>
          </p:cNvSpPr>
          <p:nvPr>
            <p:ph type="subTitle" idx="1"/>
          </p:nvPr>
        </p:nvSpPr>
        <p:spPr>
          <a:xfrm>
            <a:off x="1143000" y="2701528"/>
            <a:ext cx="6858000" cy="1241822"/>
          </a:xfrm>
        </p:spPr>
        <p:txBody>
          <a:bodyPr/>
          <a:lstStyle>
            <a:lvl1pPr marL="0" indent="0" algn="ctr" rtl="0">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Click </a:t>
            </a:r>
            <a:r>
              <a:rPr lang="nl-NL" err="1"/>
              <a:t>to</a:t>
            </a:r>
            <a:r>
              <a:rPr lang="nl-NL"/>
              <a:t> </a:t>
            </a:r>
            <a:r>
              <a:rPr lang="nl-NL" err="1"/>
              <a:t>edit</a:t>
            </a:r>
            <a:r>
              <a:rPr lang="nl-NL"/>
              <a:t> Master </a:t>
            </a:r>
            <a:r>
              <a:rPr lang="nl-NL" err="1"/>
              <a:t>subtitle</a:t>
            </a:r>
            <a:r>
              <a:rPr lang="nl-NL"/>
              <a:t> </a:t>
            </a:r>
            <a:r>
              <a:rPr lang="nl-NL" err="1"/>
              <a:t>style</a:t>
            </a:r>
            <a:endParaRPr lang="nl-NL"/>
          </a:p>
        </p:txBody>
      </p:sp>
      <p:sp>
        <p:nvSpPr>
          <p:cNvPr id="4" name="Date Placeholder 3"/>
          <p:cNvSpPr>
            <a:spLocks noGrp="1"/>
          </p:cNvSpPr>
          <p:nvPr>
            <p:ph type="dt" sz="half" idx="10"/>
          </p:nvPr>
        </p:nvSpPr>
        <p:spPr/>
        <p:txBody>
          <a:bodyPr/>
          <a:lstStyle>
            <a:lvl1pPr rtl="0">
              <a:defRPr/>
            </a:lvl1pPr>
          </a:lstStyle>
          <a:p>
            <a:fld id="{846CE7D5-CF57-46EF-B807-FDD0502418D4}" type="datetimeFigureOut">
              <a:rPr lang="nl-NL" smtClean="0"/>
              <a:pPr/>
              <a:t>26-6-2026</a:t>
            </a:fld>
            <a:endParaRPr lang="nl-NL"/>
          </a:p>
        </p:txBody>
      </p:sp>
      <p:sp>
        <p:nvSpPr>
          <p:cNvPr id="5" name="Footer Placeholder 4"/>
          <p:cNvSpPr>
            <a:spLocks noGrp="1"/>
          </p:cNvSpPr>
          <p:nvPr>
            <p:ph type="ftr" sz="quarter" idx="11"/>
          </p:nvPr>
        </p:nvSpPr>
        <p:spPr/>
        <p:txBody>
          <a:bodyPr/>
          <a:lstStyle>
            <a:lvl1pPr rtl="0">
              <a:defRPr/>
            </a:lvl1pPr>
          </a:lstStyle>
          <a:p>
            <a:endParaRPr lang="nl-NL"/>
          </a:p>
        </p:txBody>
      </p:sp>
      <p:sp>
        <p:nvSpPr>
          <p:cNvPr id="6" name="Slide Number Placeholder 5"/>
          <p:cNvSpPr>
            <a:spLocks noGrp="1"/>
          </p:cNvSpPr>
          <p:nvPr>
            <p:ph type="sldNum" sz="quarter" idx="12"/>
          </p:nvPr>
        </p:nvSpPr>
        <p:spPr/>
        <p:txBody>
          <a:bodyPr/>
          <a:lstStyle>
            <a:lvl1pPr rtl="0">
              <a:defRPr/>
            </a:lvl1pPr>
          </a:lstStyle>
          <a:p>
            <a:fld id="{330EA680-D336-4FF7-8B7A-9848BB0A1C32}" type="slidenum">
              <a:rPr lang="nl-NL" smtClean="0"/>
              <a:pPr/>
              <a:t>‹nr.›</a:t>
            </a:fld>
            <a:endParaRPr lang="nl-NL"/>
          </a:p>
        </p:txBody>
      </p:sp>
    </p:spTree>
    <p:extLst>
      <p:ext uri="{BB962C8B-B14F-4D97-AF65-F5344CB8AC3E}">
        <p14:creationId xmlns:p14="http://schemas.microsoft.com/office/powerpoint/2010/main" val="16395868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el, subtitel ">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8392D45-D8B6-01D4-C671-50C97602219F}"/>
              </a:ext>
            </a:extLst>
          </p:cNvPr>
          <p:cNvGraphicFramePr>
            <a:graphicFrameLocks noChangeAspect="1"/>
          </p:cNvGraphicFramePr>
          <p:nvPr userDrawn="1">
            <p:custDataLst>
              <p:tags r:id="rId1"/>
            </p:custDataLst>
            <p:extLst>
              <p:ext uri="{D42A27DB-BD31-4B8C-83A1-F6EECF244321}">
                <p14:modId xmlns:p14="http://schemas.microsoft.com/office/powerpoint/2010/main" val="1458036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28392D45-D8B6-01D4-C671-50C97602219F}"/>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376238" y="773945"/>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br>
              <a:rPr lang="nl-NL" noProof="0"/>
            </a:br>
            <a:endParaRPr lang="nl-NL"/>
          </a:p>
        </p:txBody>
      </p:sp>
      <p:sp>
        <p:nvSpPr>
          <p:cNvPr id="9" name="Footnotes">
            <a:extLst>
              <a:ext uri="{FF2B5EF4-FFF2-40B4-BE49-F238E27FC236}">
                <a16:creationId xmlns:a16="http://schemas.microsoft.com/office/drawing/2014/main" id="{7CF38257-26CC-1D0E-ABA8-6D3230DF21D8}"/>
              </a:ext>
            </a:extLst>
          </p:cNvPr>
          <p:cNvSpPr>
            <a:spLocks noGrp="1"/>
          </p:cNvSpPr>
          <p:nvPr>
            <p:ph type="body" sz="quarter" idx="17" hasCustomPrompt="1"/>
          </p:nvPr>
        </p:nvSpPr>
        <p:spPr>
          <a:xfrm>
            <a:off x="1824228" y="4766308"/>
            <a:ext cx="5486400" cy="205742"/>
          </a:xfrm>
        </p:spPr>
        <p:txBody>
          <a:bodyPr anchor="b" anchorCtr="0">
            <a:noAutofit/>
          </a:bodyPr>
          <a:lstStyle>
            <a:lvl1pPr marL="0" indent="0" rtl="0">
              <a:spcAft>
                <a:spcPts val="0"/>
              </a:spcAft>
              <a:buFontTx/>
              <a:buNone/>
              <a:defRPr sz="563"/>
            </a:lvl1pPr>
            <a:lvl2pPr marL="0" indent="0">
              <a:spcAft>
                <a:spcPts val="0"/>
              </a:spcAft>
              <a:buFontTx/>
              <a:buNone/>
              <a:defRPr sz="563"/>
            </a:lvl2pPr>
            <a:lvl3pPr marL="0" indent="0">
              <a:spcAft>
                <a:spcPts val="0"/>
              </a:spcAft>
              <a:buFontTx/>
              <a:buNone/>
              <a:defRPr sz="563"/>
            </a:lvl3pPr>
            <a:lvl4pPr marL="0" indent="0">
              <a:spcAft>
                <a:spcPts val="0"/>
              </a:spcAft>
              <a:buFontTx/>
              <a:buNone/>
              <a:defRPr sz="563"/>
            </a:lvl4pPr>
            <a:lvl5pPr marL="0" indent="0">
              <a:spcAft>
                <a:spcPts val="0"/>
              </a:spcAft>
              <a:buFontTx/>
              <a:buNone/>
              <a:defRPr sz="563"/>
            </a:lvl5pPr>
            <a:lvl6pPr marL="0" indent="0">
              <a:spcAft>
                <a:spcPts val="0"/>
              </a:spcAft>
              <a:buFontTx/>
              <a:buNone/>
              <a:defRPr sz="563"/>
            </a:lvl6pPr>
            <a:lvl7pPr marL="0" indent="0">
              <a:spcAft>
                <a:spcPts val="0"/>
              </a:spcAft>
              <a:buFontTx/>
              <a:buNone/>
              <a:defRPr sz="563"/>
            </a:lvl7pPr>
            <a:lvl8pPr marL="0" indent="0">
              <a:spcAft>
                <a:spcPts val="0"/>
              </a:spcAft>
              <a:buFontTx/>
              <a:buNone/>
              <a:defRPr sz="563"/>
            </a:lvl8pPr>
            <a:lvl9pPr marL="0" indent="0">
              <a:spcAft>
                <a:spcPts val="0"/>
              </a:spcAft>
              <a:buFontTx/>
              <a:buNone/>
              <a:defRPr sz="563"/>
            </a:lvl9pPr>
          </a:lstStyle>
          <a:p>
            <a:pPr lvl="0"/>
            <a:r>
              <a:rPr lang="nl-NL"/>
              <a:t>[</a:t>
            </a:r>
            <a:r>
              <a:rPr lang="nl-NL" err="1"/>
              <a:t>Optional</a:t>
            </a:r>
            <a:r>
              <a:rPr lang="nl-NL"/>
              <a:t> </a:t>
            </a:r>
            <a:r>
              <a:rPr lang="nl-NL" err="1"/>
              <a:t>footnotes</a:t>
            </a:r>
            <a:r>
              <a:rPr lang="nl-NL"/>
              <a:t>/</a:t>
            </a:r>
            <a:r>
              <a:rPr lang="nl-NL" err="1"/>
              <a:t>references</a:t>
            </a:r>
            <a:r>
              <a:rPr lang="nl-NL"/>
              <a:t>]</a:t>
            </a:r>
          </a:p>
        </p:txBody>
      </p:sp>
    </p:spTree>
    <p:extLst>
      <p:ext uri="{BB962C8B-B14F-4D97-AF65-F5344CB8AC3E}">
        <p14:creationId xmlns:p14="http://schemas.microsoft.com/office/powerpoint/2010/main" val="3965388457"/>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412AA55-E2AE-478C-8B40-141B7234E7E2}"/>
              </a:ext>
            </a:extLst>
          </p:cNvPr>
          <p:cNvGraphicFramePr>
            <a:graphicFrameLocks noChangeAspect="1"/>
          </p:cNvGraphicFramePr>
          <p:nvPr userDrawn="1">
            <p:custDataLst>
              <p:tags r:id="rId1"/>
            </p:custDataLst>
            <p:extLst>
              <p:ext uri="{D42A27DB-BD31-4B8C-83A1-F6EECF244321}">
                <p14:modId xmlns:p14="http://schemas.microsoft.com/office/powerpoint/2010/main" val="214539500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8" name="Object 7" hidden="1">
                        <a:extLst>
                          <a:ext uri="{FF2B5EF4-FFF2-40B4-BE49-F238E27FC236}">
                            <a16:creationId xmlns:a16="http://schemas.microsoft.com/office/drawing/2014/main" id="{2412AA55-E2AE-478C-8B40-141B7234E7E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802DA3EE-4F40-4D8C-B159-6EACE3B79048}"/>
              </a:ext>
            </a:extLst>
          </p:cNvPr>
          <p:cNvSpPr/>
          <p:nvPr userDrawn="1">
            <p:custDataLst>
              <p:tags r:id="rId2"/>
            </p:custDataLst>
          </p:nvPr>
        </p:nvSpPr>
        <p:spPr>
          <a:xfrm>
            <a:off x="1" y="1"/>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nl-NL" sz="1600" b="1" i="0" baseline="0">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586567" y="114300"/>
            <a:ext cx="7897416" cy="700088"/>
          </a:xfrm>
        </p:spPr>
        <p:txBody>
          <a:bodyPr vert="horz"/>
          <a:lstStyle>
            <a:lvl1pPr rtl="0">
              <a:defRPr lang="nl-NL" sz="1500" b="1" kern="1200" dirty="0">
                <a:solidFill>
                  <a:schemeClr val="tx2"/>
                </a:solidFill>
                <a:latin typeface="+mj-lt"/>
                <a:ea typeface="+mj-ea"/>
                <a:cs typeface="+mj-cs"/>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nl-NL"/>
          </a:p>
        </p:txBody>
      </p:sp>
      <p:sp>
        <p:nvSpPr>
          <p:cNvPr id="3" name="Content Placeholder 2"/>
          <p:cNvSpPr>
            <a:spLocks noGrp="1"/>
          </p:cNvSpPr>
          <p:nvPr>
            <p:ph idx="1"/>
          </p:nvPr>
        </p:nvSpPr>
        <p:spPr>
          <a:xfrm>
            <a:off x="656067" y="1250157"/>
            <a:ext cx="7826400" cy="3326605"/>
          </a:xfrm>
        </p:spPr>
        <p:txBody>
          <a:bodyPr/>
          <a:lstStyle>
            <a:lvl1pPr rtl="0">
              <a:defRPr/>
            </a:lvl1pPr>
            <a:lvl2pPr rtl="0">
              <a:defRPr/>
            </a:lvl2pPr>
            <a:lvl3pPr rtl="0">
              <a:defRPr/>
            </a:lvl3pPr>
            <a:lvl4pPr rtl="0">
              <a:defRPr/>
            </a:lvl4pPr>
            <a:lvl5pPr rtl="0">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6" name="Slide Number Placeholder 5"/>
          <p:cNvSpPr>
            <a:spLocks noGrp="1"/>
          </p:cNvSpPr>
          <p:nvPr>
            <p:ph type="sldNum" sz="quarter" idx="12"/>
          </p:nvPr>
        </p:nvSpPr>
        <p:spPr/>
        <p:txBody>
          <a:bodyPr/>
          <a:lstStyle>
            <a:lvl1pPr rtl="0">
              <a:defRPr/>
            </a:lvl1pPr>
          </a:lstStyle>
          <a:p>
            <a:endParaRPr lang="nl-NL"/>
          </a:p>
        </p:txBody>
      </p:sp>
      <p:sp>
        <p:nvSpPr>
          <p:cNvPr id="12" name="Text Placeholder 11">
            <a:extLst>
              <a:ext uri="{FF2B5EF4-FFF2-40B4-BE49-F238E27FC236}">
                <a16:creationId xmlns:a16="http://schemas.microsoft.com/office/drawing/2014/main" id="{6FE6979F-42FF-41E0-9B08-F547BD28DC7A}"/>
              </a:ext>
            </a:extLst>
          </p:cNvPr>
          <p:cNvSpPr>
            <a:spLocks noGrp="1"/>
          </p:cNvSpPr>
          <p:nvPr>
            <p:ph type="body" sz="quarter" idx="13" hasCustomPrompt="1"/>
          </p:nvPr>
        </p:nvSpPr>
        <p:spPr>
          <a:xfrm>
            <a:off x="590551" y="951310"/>
            <a:ext cx="7897416" cy="161925"/>
          </a:xfrm>
        </p:spPr>
        <p:txBody>
          <a:bodyPr anchor="ctr"/>
          <a:lstStyle>
            <a:lvl1pPr marL="0" indent="0" rtl="0">
              <a:buNone/>
              <a:defRPr b="1"/>
            </a:lvl1pPr>
          </a:lstStyle>
          <a:p>
            <a:pPr lvl="0"/>
            <a:r>
              <a:rPr lang="nl-NL" err="1"/>
              <a:t>Subtitle</a:t>
            </a:r>
            <a:endParaRPr lang="nl-NL"/>
          </a:p>
        </p:txBody>
      </p:sp>
      <p:sp>
        <p:nvSpPr>
          <p:cNvPr id="16" name="Text Placeholder 15">
            <a:extLst>
              <a:ext uri="{FF2B5EF4-FFF2-40B4-BE49-F238E27FC236}">
                <a16:creationId xmlns:a16="http://schemas.microsoft.com/office/drawing/2014/main" id="{D3AED5F4-7CD1-42A6-9D94-0E87F2E59B65}"/>
              </a:ext>
            </a:extLst>
          </p:cNvPr>
          <p:cNvSpPr>
            <a:spLocks noGrp="1"/>
          </p:cNvSpPr>
          <p:nvPr>
            <p:ph type="body" sz="quarter" idx="14" hasCustomPrompt="1"/>
          </p:nvPr>
        </p:nvSpPr>
        <p:spPr>
          <a:xfrm>
            <a:off x="1642890" y="4743068"/>
            <a:ext cx="6845078" cy="161925"/>
          </a:xfrm>
        </p:spPr>
        <p:txBody>
          <a:bodyPr anchor="ctr"/>
          <a:lstStyle>
            <a:lvl1pPr marL="0" indent="0" rtl="0">
              <a:buNone/>
              <a:defRPr sz="450"/>
            </a:lvl1pPr>
          </a:lstStyle>
          <a:p>
            <a:pPr lvl="0"/>
            <a:r>
              <a:rPr lang="nl-NL" err="1"/>
              <a:t>footer</a:t>
            </a:r>
            <a:endParaRPr lang="nl-NL"/>
          </a:p>
        </p:txBody>
      </p:sp>
    </p:spTree>
    <p:extLst>
      <p:ext uri="{BB962C8B-B14F-4D97-AF65-F5344CB8AC3E}">
        <p14:creationId xmlns:p14="http://schemas.microsoft.com/office/powerpoint/2010/main" val="22686684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411C-499F-C5D1-E15A-9702DB54DB9A}"/>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FAAAD1CF-1907-C277-4D1C-6AB61D02D1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1751394898"/>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4"/>
        <p:cNvGrpSpPr/>
        <p:nvPr/>
      </p:nvGrpSpPr>
      <p:grpSpPr>
        <a:xfrm>
          <a:off x="0" y="0"/>
          <a:ext cx="0" cy="0"/>
          <a:chOff x="0" y="0"/>
          <a:chExt cx="0" cy="0"/>
        </a:xfrm>
      </p:grpSpPr>
      <p:sp>
        <p:nvSpPr>
          <p:cNvPr id="15" name="Google Shape;15;p2"/>
          <p:cNvSpPr txBox="1">
            <a:spLocks noGrp="1"/>
          </p:cNvSpPr>
          <p:nvPr>
            <p:ph type="ftr" idx="11"/>
          </p:nvPr>
        </p:nvSpPr>
        <p:spPr>
          <a:xfrm>
            <a:off x="4081827" y="4689304"/>
            <a:ext cx="4644900" cy="177000"/>
          </a:xfrm>
          <a:prstGeom prst="rect">
            <a:avLst/>
          </a:prstGeom>
          <a:noFill/>
          <a:ln>
            <a:noFill/>
          </a:ln>
        </p:spPr>
        <p:txBody>
          <a:bodyPr spcFirstLastPara="1" wrap="square" lIns="91425" tIns="45700" rIns="91425" bIns="45700" anchor="ctr" anchorCtr="0">
            <a:spAutoFit/>
          </a:bodyPr>
          <a:lstStyle>
            <a:lvl1pPr lvl="0" algn="r">
              <a:spcBef>
                <a:spcPts val="0"/>
              </a:spcBef>
              <a:spcAft>
                <a:spcPts val="0"/>
              </a:spcAft>
              <a:buSzPts val="17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6" name="Google Shape;16;p2"/>
          <p:cNvSpPr txBox="1">
            <a:spLocks noGrp="1"/>
          </p:cNvSpPr>
          <p:nvPr>
            <p:ph type="sldNum" idx="12"/>
          </p:nvPr>
        </p:nvSpPr>
        <p:spPr>
          <a:xfrm>
            <a:off x="8726727" y="4744566"/>
            <a:ext cx="354000" cy="207900"/>
          </a:xfrm>
          <a:prstGeom prst="rect">
            <a:avLst/>
          </a:prstGeom>
          <a:noFill/>
          <a:ln>
            <a:noFill/>
          </a:ln>
        </p:spPr>
        <p:txBody>
          <a:bodyPr spcFirstLastPara="1" wrap="square" lIns="91425" tIns="45700" rIns="91425" bIns="457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‹nr.›</a:t>
            </a:fld>
            <a:endParaRPr/>
          </a:p>
        </p:txBody>
      </p:sp>
      <p:sp>
        <p:nvSpPr>
          <p:cNvPr id="17" name="Google Shape;17;p2"/>
          <p:cNvSpPr txBox="1">
            <a:spLocks noGrp="1"/>
          </p:cNvSpPr>
          <p:nvPr>
            <p:ph type="body" idx="1"/>
          </p:nvPr>
        </p:nvSpPr>
        <p:spPr>
          <a:xfrm>
            <a:off x="656067" y="1485044"/>
            <a:ext cx="3729600" cy="2944800"/>
          </a:xfrm>
          <a:prstGeom prst="rect">
            <a:avLst/>
          </a:prstGeom>
          <a:noFill/>
          <a:ln>
            <a:noFill/>
          </a:ln>
        </p:spPr>
        <p:txBody>
          <a:bodyPr spcFirstLastPara="1" wrap="square" lIns="91425" tIns="45700" rIns="91425" bIns="45700" anchor="t" anchorCtr="0">
            <a:noAutofit/>
          </a:bodyPr>
          <a:lstStyle>
            <a:lvl1pPr marL="457200" lvl="0" indent="-317500" algn="l">
              <a:lnSpc>
                <a:spcPct val="180000"/>
              </a:lnSpc>
              <a:spcBef>
                <a:spcPts val="0"/>
              </a:spcBef>
              <a:spcAft>
                <a:spcPts val="0"/>
              </a:spcAft>
              <a:buSzPts val="1400"/>
              <a:buChar char="•"/>
              <a:defRPr sz="1400"/>
            </a:lvl1pPr>
            <a:lvl2pPr marL="914400" lvl="1" indent="-317500" algn="l">
              <a:lnSpc>
                <a:spcPct val="180000"/>
              </a:lnSpc>
              <a:spcBef>
                <a:spcPts val="0"/>
              </a:spcBef>
              <a:spcAft>
                <a:spcPts val="0"/>
              </a:spcAft>
              <a:buSzPts val="1400"/>
              <a:buChar char="–"/>
              <a:defRPr sz="1400"/>
            </a:lvl2pPr>
            <a:lvl3pPr marL="1371600" lvl="2" indent="-317500" algn="l">
              <a:lnSpc>
                <a:spcPct val="180000"/>
              </a:lnSpc>
              <a:spcBef>
                <a:spcPts val="0"/>
              </a:spcBef>
              <a:spcAft>
                <a:spcPts val="0"/>
              </a:spcAft>
              <a:buSzPts val="1400"/>
              <a:buChar char="•"/>
              <a:defRPr sz="1400"/>
            </a:lvl3pPr>
            <a:lvl4pPr marL="1828800" lvl="3" indent="-317500" algn="l">
              <a:lnSpc>
                <a:spcPct val="180000"/>
              </a:lnSpc>
              <a:spcBef>
                <a:spcPts val="0"/>
              </a:spcBef>
              <a:spcAft>
                <a:spcPts val="0"/>
              </a:spcAft>
              <a:buSzPts val="1400"/>
              <a:buChar char="–"/>
              <a:defRPr sz="1400"/>
            </a:lvl4pPr>
            <a:lvl5pPr marL="2286000" lvl="4" indent="-317500" algn="l">
              <a:lnSpc>
                <a:spcPct val="180000"/>
              </a:lnSpc>
              <a:spcBef>
                <a:spcPts val="0"/>
              </a:spcBef>
              <a:spcAft>
                <a:spcPts val="0"/>
              </a:spcAft>
              <a:buSzPts val="1400"/>
              <a:buChar char="»"/>
              <a:defRPr sz="14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18" name="Google Shape;18;p2"/>
          <p:cNvSpPr txBox="1">
            <a:spLocks noGrp="1"/>
          </p:cNvSpPr>
          <p:nvPr>
            <p:ph type="body" idx="2"/>
          </p:nvPr>
        </p:nvSpPr>
        <p:spPr>
          <a:xfrm>
            <a:off x="4761938" y="1485044"/>
            <a:ext cx="3729600" cy="2944800"/>
          </a:xfrm>
          <a:prstGeom prst="rect">
            <a:avLst/>
          </a:prstGeom>
          <a:noFill/>
          <a:ln>
            <a:noFill/>
          </a:ln>
        </p:spPr>
        <p:txBody>
          <a:bodyPr spcFirstLastPara="1" wrap="square" lIns="91425" tIns="45700" rIns="91425" bIns="45700" anchor="t" anchorCtr="0">
            <a:noAutofit/>
          </a:bodyPr>
          <a:lstStyle>
            <a:lvl1pPr marL="457200" lvl="0" indent="-317500" algn="l">
              <a:lnSpc>
                <a:spcPct val="180000"/>
              </a:lnSpc>
              <a:spcBef>
                <a:spcPts val="0"/>
              </a:spcBef>
              <a:spcAft>
                <a:spcPts val="0"/>
              </a:spcAft>
              <a:buSzPts val="1400"/>
              <a:buChar char="•"/>
              <a:defRPr sz="1400"/>
            </a:lvl1pPr>
            <a:lvl2pPr marL="914400" lvl="1" indent="-317500" algn="l">
              <a:lnSpc>
                <a:spcPct val="180000"/>
              </a:lnSpc>
              <a:spcBef>
                <a:spcPts val="0"/>
              </a:spcBef>
              <a:spcAft>
                <a:spcPts val="0"/>
              </a:spcAft>
              <a:buSzPts val="1400"/>
              <a:buChar char="–"/>
              <a:defRPr sz="1400"/>
            </a:lvl2pPr>
            <a:lvl3pPr marL="1371600" lvl="2" indent="-317500" algn="l">
              <a:lnSpc>
                <a:spcPct val="180000"/>
              </a:lnSpc>
              <a:spcBef>
                <a:spcPts val="0"/>
              </a:spcBef>
              <a:spcAft>
                <a:spcPts val="0"/>
              </a:spcAft>
              <a:buSzPts val="1400"/>
              <a:buChar char="•"/>
              <a:defRPr sz="1400"/>
            </a:lvl3pPr>
            <a:lvl4pPr marL="1828800" lvl="3" indent="-317500" algn="l">
              <a:lnSpc>
                <a:spcPct val="180000"/>
              </a:lnSpc>
              <a:spcBef>
                <a:spcPts val="0"/>
              </a:spcBef>
              <a:spcAft>
                <a:spcPts val="0"/>
              </a:spcAft>
              <a:buSzPts val="1400"/>
              <a:buChar char="–"/>
              <a:defRPr sz="1400"/>
            </a:lvl4pPr>
            <a:lvl5pPr marL="2286000" lvl="4" indent="-317500" algn="l">
              <a:lnSpc>
                <a:spcPct val="180000"/>
              </a:lnSpc>
              <a:spcBef>
                <a:spcPts val="0"/>
              </a:spcBef>
              <a:spcAft>
                <a:spcPts val="0"/>
              </a:spcAft>
              <a:buSzPts val="1400"/>
              <a:buChar char="»"/>
              <a:defRPr sz="14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19" name="Google Shape;19;p2"/>
          <p:cNvSpPr txBox="1">
            <a:spLocks noGrp="1"/>
          </p:cNvSpPr>
          <p:nvPr>
            <p:ph type="title"/>
          </p:nvPr>
        </p:nvSpPr>
        <p:spPr>
          <a:xfrm>
            <a:off x="635441" y="590979"/>
            <a:ext cx="7856097" cy="857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2800"/>
              <a:buFont typeface="Arial"/>
              <a:buNone/>
              <a:defRPr sz="2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2473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el, subtitel ">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AD0E36C-3071-11CA-DFBC-4448F3526A87}"/>
              </a:ext>
            </a:extLst>
          </p:cNvPr>
          <p:cNvGraphicFramePr>
            <a:graphicFrameLocks noChangeAspect="1"/>
          </p:cNvGraphicFramePr>
          <p:nvPr>
            <p:custDataLst>
              <p:tags r:id="rId1"/>
            </p:custDataLst>
            <p:extLst>
              <p:ext uri="{D42A27DB-BD31-4B8C-83A1-F6EECF244321}">
                <p14:modId xmlns:p14="http://schemas.microsoft.com/office/powerpoint/2010/main" val="404474186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1AD0E36C-3071-11CA-DFBC-4448F3526A87}"/>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207061539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0AF61F1-FE2B-E2C5-14A2-C9E408790F14}"/>
              </a:ext>
            </a:extLst>
          </p:cNvPr>
          <p:cNvGraphicFramePr>
            <a:graphicFrameLocks noChangeAspect="1"/>
          </p:cNvGraphicFramePr>
          <p:nvPr>
            <p:custDataLst>
              <p:tags r:id="rId1"/>
            </p:custDataLst>
            <p:extLst>
              <p:ext uri="{D42A27DB-BD31-4B8C-83A1-F6EECF244321}">
                <p14:modId xmlns:p14="http://schemas.microsoft.com/office/powerpoint/2010/main" val="212272357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E0AF61F1-FE2B-E2C5-14A2-C9E408790F14}"/>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189990130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59300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amp; 1 column teks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5F83438-9A4D-B657-6105-F080E6252D22}"/>
              </a:ext>
            </a:extLst>
          </p:cNvPr>
          <p:cNvGraphicFramePr>
            <a:graphicFrameLocks noChangeAspect="1"/>
          </p:cNvGraphicFramePr>
          <p:nvPr>
            <p:custDataLst>
              <p:tags r:id="rId1"/>
            </p:custDataLst>
            <p:extLst>
              <p:ext uri="{D42A27DB-BD31-4B8C-83A1-F6EECF244321}">
                <p14:modId xmlns:p14="http://schemas.microsoft.com/office/powerpoint/2010/main" val="147150586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A5F83438-9A4D-B657-6105-F080E6252D22}"/>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4" name="Text Placeholder 18"/>
          <p:cNvSpPr>
            <a:spLocks noGrp="1"/>
          </p:cNvSpPr>
          <p:nvPr>
            <p:ph idx="1" hasCustomPrompt="1"/>
          </p:nvPr>
        </p:nvSpPr>
        <p:spPr>
          <a:xfrm>
            <a:off x="376238" y="1257300"/>
            <a:ext cx="8374062" cy="3529014"/>
          </a:xfrm>
          <a:prstGeom prst="rect">
            <a:avLst/>
          </a:prstGeom>
        </p:spPr>
        <p:txBody>
          <a:bodyPr vert="horz" lIns="0" tIns="0" rIns="0" bIns="0" rtlCol="0">
            <a:noAutofit/>
          </a:bodyPr>
          <a:lstStyle>
            <a:lvl1pPr marL="0" indent="0" algn="l" rtl="0">
              <a:buFontTx/>
              <a:buNone/>
              <a:defRPr>
                <a:latin typeface="+mn-lt"/>
              </a:defRPr>
            </a:lvl1pPr>
            <a:lvl2pPr marL="104775" indent="-104775" algn="l" rtl="0">
              <a:buClrTx/>
              <a:buSzPct val="100000"/>
              <a:buFont typeface="Arial" panose="020B0604020202020204" pitchFamily="34" charset="0"/>
              <a:buChar char="•"/>
              <a:defRPr>
                <a:latin typeface="+mj-lt"/>
              </a:defRPr>
            </a:lvl2pPr>
            <a:lvl3pPr marL="228600" indent="-104775" algn="l" rtl="0">
              <a:buClrTx/>
              <a:buSzPct val="100000"/>
              <a:buFont typeface="Arial" panose="020B0604020202020204" pitchFamily="34" charset="0"/>
              <a:buChar char="−"/>
              <a:defRPr>
                <a:latin typeface="+mn-lt"/>
              </a:defRPr>
            </a:lvl3pPr>
            <a:lvl4pPr marL="352425" indent="-104775" algn="l" rtl="0">
              <a:buClrTx/>
              <a:buSzPct val="100000"/>
              <a:buFont typeface="Arial" panose="020B0604020202020204" pitchFamily="34" charset="0"/>
              <a:buChar char="◦"/>
              <a:defRPr>
                <a:latin typeface="+mn-lt"/>
              </a:defRPr>
            </a:lvl4pPr>
            <a:lvl5pPr marL="476250" indent="-104775" algn="l" rtl="0">
              <a:buClrTx/>
              <a:buSzPct val="100000"/>
              <a:buFont typeface="Arial" panose="020B0604020202020204" pitchFamily="34" charset="0"/>
              <a:buChar char="−"/>
              <a:defRPr>
                <a:latin typeface="+mn-lt"/>
              </a:defRPr>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4" name="Title Placeholder 1">
            <a:extLst>
              <a:ext uri="{FF2B5EF4-FFF2-40B4-BE49-F238E27FC236}">
                <a16:creationId xmlns:a16="http://schemas.microsoft.com/office/drawing/2014/main" id="{A1AF4B88-9BDB-4994-AE11-3A74CC55FE51}"/>
              </a:ext>
            </a:extLst>
          </p:cNvPr>
          <p:cNvSpPr>
            <a:spLocks noGrp="1"/>
          </p:cNvSpPr>
          <p:nvPr>
            <p:ph type="title" hasCustomPrompt="1"/>
          </p:nvPr>
        </p:nvSpPr>
        <p:spPr>
          <a:xfrm>
            <a:off x="376239" y="238125"/>
            <a:ext cx="8385174" cy="523876"/>
          </a:xfrm>
          <a:prstGeom prst="rect">
            <a:avLst/>
          </a:prstGeom>
        </p:spPr>
        <p:txBody>
          <a:bodyPr vert="horz" lIns="0" tIns="0" rIns="0" bIns="0" rtlCol="0" anchor="t" anchorCtr="0">
            <a:noAutofit/>
          </a:bodyPr>
          <a:lstStyle>
            <a:lvl1pPr rtl="0">
              <a:defRPr/>
            </a:lvl1pPr>
          </a:lstStyle>
          <a:p>
            <a:r>
              <a:rPr lang="nl-NL" noProof="0"/>
              <a:t>Klik om de titel aan te passen</a:t>
            </a:r>
          </a:p>
        </p:txBody>
      </p:sp>
    </p:spTree>
    <p:extLst>
      <p:ext uri="{BB962C8B-B14F-4D97-AF65-F5344CB8AC3E}">
        <p14:creationId xmlns:p14="http://schemas.microsoft.com/office/powerpoint/2010/main" val="25516522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subtitel &amp; grafiek">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9961EF8-D49F-2C8F-68DA-DA0F3A12CFAC}"/>
              </a:ext>
            </a:extLst>
          </p:cNvPr>
          <p:cNvGraphicFramePr>
            <a:graphicFrameLocks noChangeAspect="1"/>
          </p:cNvGraphicFramePr>
          <p:nvPr>
            <p:custDataLst>
              <p:tags r:id="rId1"/>
            </p:custDataLst>
            <p:extLst>
              <p:ext uri="{D42A27DB-BD31-4B8C-83A1-F6EECF244321}">
                <p14:modId xmlns:p14="http://schemas.microsoft.com/office/powerpoint/2010/main" val="364524065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39961EF8-D49F-2C8F-68DA-DA0F3A12CFAC}"/>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5" name="Text Placeholder 8"/>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chemeClr val="tx1"/>
                </a:solidFill>
              </a:defRPr>
            </a:lvl1pPr>
          </a:lstStyle>
          <a:p>
            <a:pPr lvl="0"/>
            <a:r>
              <a:rPr lang="nl-NL" noProof="0"/>
              <a:t>Klik om de subtitel aan te passen</a:t>
            </a:r>
          </a:p>
        </p:txBody>
      </p:sp>
      <p:sp>
        <p:nvSpPr>
          <p:cNvPr id="17" name="Chart Placeholder 3"/>
          <p:cNvSpPr>
            <a:spLocks noGrp="1"/>
          </p:cNvSpPr>
          <p:nvPr>
            <p:ph type="chart" sz="quarter" idx="15" hasCustomPrompt="1"/>
          </p:nvPr>
        </p:nvSpPr>
        <p:spPr>
          <a:xfrm>
            <a:off x="376240" y="1539000"/>
            <a:ext cx="8391524" cy="3051760"/>
          </a:xfrm>
          <a:prstGeom prst="rect">
            <a:avLst/>
          </a:prstGeom>
        </p:spPr>
        <p:txBody>
          <a:bodyPr>
            <a:noAutofit/>
          </a:bodyPr>
          <a:lstStyle>
            <a:lvl1pPr rtl="0">
              <a:defRPr>
                <a:solidFill>
                  <a:schemeClr val="tx1"/>
                </a:solidFill>
              </a:defRPr>
            </a:lvl1pPr>
          </a:lstStyle>
          <a:p>
            <a:r>
              <a:rPr lang="nl-NL" noProof="0"/>
              <a:t>Voeg een tekst, beeld of grafiek toe…</a:t>
            </a:r>
          </a:p>
        </p:txBody>
      </p:sp>
      <p:sp>
        <p:nvSpPr>
          <p:cNvPr id="18" name="Text Placeholder 8"/>
          <p:cNvSpPr>
            <a:spLocks noGrp="1"/>
          </p:cNvSpPr>
          <p:nvPr>
            <p:ph type="body" sz="quarter" idx="18" hasCustomPrompt="1"/>
          </p:nvPr>
        </p:nvSpPr>
        <p:spPr>
          <a:xfrm>
            <a:off x="376240" y="1255566"/>
            <a:ext cx="8391524" cy="267890"/>
          </a:xfrm>
        </p:spPr>
        <p:txBody>
          <a:bodyPr>
            <a:noAutofit/>
          </a:bodyPr>
          <a:lstStyle>
            <a:lvl1pPr rtl="0">
              <a:defRPr b="1">
                <a:solidFill>
                  <a:schemeClr val="tx1"/>
                </a:solidFill>
              </a:defRPr>
            </a:lvl1pPr>
          </a:lstStyle>
          <a:p>
            <a:pPr lvl="0"/>
            <a:r>
              <a:rPr lang="nl-NL" noProof="0"/>
              <a:t>Klik om de kop aan te passen</a:t>
            </a:r>
          </a:p>
        </p:txBody>
      </p:sp>
      <p:sp>
        <p:nvSpPr>
          <p:cNvPr id="7" name="Title Placeholder 1">
            <a:extLst>
              <a:ext uri="{FF2B5EF4-FFF2-40B4-BE49-F238E27FC236}">
                <a16:creationId xmlns:a16="http://schemas.microsoft.com/office/drawing/2014/main" id="{8CFE9674-04ED-4C53-9426-4EA385799FE2}"/>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solidFill>
                  <a:schemeClr val="tx1"/>
                </a:solidFill>
                <a:latin typeface="+mj-lt"/>
              </a:defRPr>
            </a:lvl1pPr>
          </a:lstStyle>
          <a:p>
            <a:r>
              <a:rPr lang="nl-NL" noProof="0"/>
              <a:t>Klik om de titel aan te passen</a:t>
            </a:r>
          </a:p>
        </p:txBody>
      </p:sp>
    </p:spTree>
    <p:extLst>
      <p:ext uri="{BB962C8B-B14F-4D97-AF65-F5344CB8AC3E}">
        <p14:creationId xmlns:p14="http://schemas.microsoft.com/office/powerpoint/2010/main" val="33324507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el, subtitel &amp; bullets">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4FA08C3-34F1-5AD2-D2FC-B51EE4C96FD8}"/>
              </a:ext>
            </a:extLst>
          </p:cNvPr>
          <p:cNvGraphicFramePr>
            <a:graphicFrameLocks noChangeAspect="1"/>
          </p:cNvGraphicFramePr>
          <p:nvPr>
            <p:custDataLst>
              <p:tags r:id="rId1"/>
            </p:custDataLst>
            <p:extLst>
              <p:ext uri="{D42A27DB-BD31-4B8C-83A1-F6EECF244321}">
                <p14:modId xmlns:p14="http://schemas.microsoft.com/office/powerpoint/2010/main" val="94610667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64FA08C3-34F1-5AD2-D2FC-B51EE4C96FD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Content Placeholder 3"/>
          <p:cNvSpPr>
            <a:spLocks noGrp="1"/>
          </p:cNvSpPr>
          <p:nvPr>
            <p:ph sz="quarter" idx="10" hasCustomPrompt="1"/>
          </p:nvPr>
        </p:nvSpPr>
        <p:spPr>
          <a:xfrm>
            <a:off x="376239" y="1257300"/>
            <a:ext cx="6958012" cy="3529014"/>
          </a:xfrm>
          <a:prstGeom prst="rect">
            <a:avLst/>
          </a:prstGeom>
        </p:spPr>
        <p:txBody>
          <a:bodyPr>
            <a:noAutofit/>
          </a:bodyPr>
          <a:lstStyle>
            <a:lvl1pPr marL="0" indent="0" algn="l" rtl="0">
              <a:buFontTx/>
              <a:buNone/>
              <a:tabLst>
                <a:tab pos="5047060" algn="r"/>
              </a:tabLst>
              <a:defRPr>
                <a:latin typeface="+mn-lt"/>
              </a:defRPr>
            </a:lvl1pPr>
            <a:lvl2pPr marL="104775" indent="-104775" algn="l" rtl="0">
              <a:buClrTx/>
              <a:buSzPct val="100000"/>
              <a:buFont typeface="Arial" panose="020B0604020202020204" pitchFamily="34" charset="0"/>
              <a:buChar char="•"/>
              <a:tabLst>
                <a:tab pos="5047060" algn="r"/>
              </a:tabLst>
              <a:defRPr>
                <a:latin typeface="+mj-lt"/>
              </a:defRPr>
            </a:lvl2pPr>
            <a:lvl3pPr marL="228600" indent="-104775" algn="l" rtl="0">
              <a:buClrTx/>
              <a:buSzPct val="100000"/>
              <a:buFont typeface="Arial" panose="020B0604020202020204" pitchFamily="34" charset="0"/>
              <a:buChar char="−"/>
              <a:tabLst>
                <a:tab pos="5047060" algn="r"/>
              </a:tabLst>
              <a:defRPr>
                <a:latin typeface="+mn-lt"/>
              </a:defRPr>
            </a:lvl3pPr>
            <a:lvl4pPr marL="352425" indent="-104775" algn="l" rtl="0">
              <a:buClrTx/>
              <a:buSzPct val="100000"/>
              <a:buFont typeface="Arial" panose="020B0604020202020204" pitchFamily="34" charset="0"/>
              <a:buChar char="◦"/>
              <a:tabLst>
                <a:tab pos="5047060" algn="r"/>
              </a:tabLst>
              <a:defRPr>
                <a:latin typeface="+mn-lt"/>
              </a:defRPr>
            </a:lvl4pPr>
            <a:lvl5pPr marL="476250" indent="-104775" algn="l" rtl="0">
              <a:buClrTx/>
              <a:buSzPct val="100000"/>
              <a:buFont typeface="Arial" panose="020B0604020202020204" pitchFamily="34" charset="0"/>
              <a:buChar char="−"/>
              <a:tabLst>
                <a:tab pos="3771900" algn="r"/>
              </a:tabLst>
              <a:defRPr baseline="0">
                <a:latin typeface="+mn-lt"/>
              </a:defRPr>
            </a:lvl5pPr>
            <a:lvl6pPr>
              <a:tabLst>
                <a:tab pos="5047060" algn="r"/>
              </a:tabLst>
              <a:defRPr/>
            </a:lvl6pPr>
            <a:lvl7pPr>
              <a:tabLst>
                <a:tab pos="5047060" algn="r"/>
              </a:tabLst>
              <a:defRPr/>
            </a:lvl7pPr>
            <a:lvl8pPr>
              <a:tabLst>
                <a:tab pos="5047060" algn="r"/>
              </a:tabLst>
              <a:defRPr/>
            </a:lvl8pPr>
            <a:lvl9pPr>
              <a:tabLst>
                <a:tab pos="5047060" algn="r"/>
              </a:tabLst>
              <a:defRPr/>
            </a:lvl9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7" name="Title Placeholder 1"/>
          <p:cNvSpPr>
            <a:spLocks noGrp="1"/>
          </p:cNvSpPr>
          <p:nvPr>
            <p:ph type="title" hasCustomPrompt="1"/>
          </p:nvPr>
        </p:nvSpPr>
        <p:spPr>
          <a:xfrm>
            <a:off x="376239" y="238125"/>
            <a:ext cx="8385174" cy="523876"/>
          </a:xfrm>
          <a:prstGeom prst="rect">
            <a:avLst/>
          </a:prstGeom>
        </p:spPr>
        <p:txBody>
          <a:bodyPr vert="horz" lIns="0" tIns="0" rIns="0" bIns="0" rtlCol="0" anchor="t" anchorCtr="0">
            <a:noAutofit/>
          </a:bodyPr>
          <a:lstStyle>
            <a:lvl1pPr rtl="0">
              <a:defRPr/>
            </a:lvl1pPr>
          </a:lstStyle>
          <a:p>
            <a:r>
              <a:rPr lang="nl-NL" noProof="0"/>
              <a:t>Klik om de titel aan te passen</a:t>
            </a:r>
            <a:endParaRPr lang="nl-NL"/>
          </a:p>
        </p:txBody>
      </p:sp>
    </p:spTree>
    <p:extLst>
      <p:ext uri="{BB962C8B-B14F-4D97-AF65-F5344CB8AC3E}">
        <p14:creationId xmlns:p14="http://schemas.microsoft.com/office/powerpoint/2010/main" val="117609848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el, subtitel &amp; 2 kolommen">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9E13E59-50F9-C1AB-6D06-CD04EB60D4F5}"/>
              </a:ext>
            </a:extLst>
          </p:cNvPr>
          <p:cNvGraphicFramePr>
            <a:graphicFrameLocks noChangeAspect="1"/>
          </p:cNvGraphicFramePr>
          <p:nvPr>
            <p:custDataLst>
              <p:tags r:id="rId1"/>
            </p:custDataLst>
            <p:extLst>
              <p:ext uri="{D42A27DB-BD31-4B8C-83A1-F6EECF244321}">
                <p14:modId xmlns:p14="http://schemas.microsoft.com/office/powerpoint/2010/main" val="404937369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79E13E59-50F9-C1AB-6D06-CD04EB60D4F5}"/>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3" name="Content Placeholder 3"/>
          <p:cNvSpPr>
            <a:spLocks noGrp="1"/>
          </p:cNvSpPr>
          <p:nvPr>
            <p:ph sz="quarter" idx="10" hasCustomPrompt="1"/>
          </p:nvPr>
        </p:nvSpPr>
        <p:spPr>
          <a:xfrm>
            <a:off x="376239" y="1257300"/>
            <a:ext cx="3979184" cy="3529013"/>
          </a:xfrm>
          <a:prstGeom prst="rect">
            <a:avLst/>
          </a:prstGeom>
        </p:spPr>
        <p:txBody>
          <a:bodyPr>
            <a:noAutofit/>
          </a:bodyPr>
          <a:lstStyle>
            <a:lvl1pPr marL="0" indent="0" algn="l" rtl="0">
              <a:buFontTx/>
              <a:buNone/>
              <a:tabLst>
                <a:tab pos="3771900" algn="r"/>
              </a:tabLst>
              <a:defRPr/>
            </a:lvl1pPr>
            <a:lvl2pPr marL="104775" indent="-104775" algn="l" rtl="0">
              <a:buClrTx/>
              <a:buSzPct val="100000"/>
              <a:buFont typeface="Arial" panose="020B0604020202020204" pitchFamily="34" charset="0"/>
              <a:buChar char="•"/>
              <a:tabLst>
                <a:tab pos="3771900" algn="r"/>
              </a:tabLst>
              <a:defRPr/>
            </a:lvl2pPr>
            <a:lvl3pPr marL="228600" indent="-104775" algn="l" rtl="0">
              <a:buClrTx/>
              <a:buSzPct val="100000"/>
              <a:buFont typeface="Arial" panose="020B0604020202020204" pitchFamily="34" charset="0"/>
              <a:buChar char="−"/>
              <a:tabLst>
                <a:tab pos="3771900" algn="r"/>
              </a:tabLst>
              <a:defRPr/>
            </a:lvl3pPr>
            <a:lvl4pPr marL="352425" indent="-104775" algn="l" rtl="0">
              <a:buClrTx/>
              <a:buSzPct val="100000"/>
              <a:buFont typeface="Arial" panose="020B0604020202020204" pitchFamily="34" charset="0"/>
              <a:buChar char="◦"/>
              <a:tabLst>
                <a:tab pos="3771900" algn="r"/>
              </a:tabLst>
              <a:defRPr/>
            </a:lvl4pPr>
            <a:lvl5pPr marL="476250" indent="-104775" algn="l" rtl="0">
              <a:buClrTx/>
              <a:buSzPct val="100000"/>
              <a:buFont typeface="Arial" panose="020B0604020202020204" pitchFamily="34" charset="0"/>
              <a:buChar char="−"/>
              <a:tabLst>
                <a:tab pos="3771900" algn="r"/>
              </a:tabLst>
              <a:defRPr baseline="0"/>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5" name="Content Placeholder 3"/>
          <p:cNvSpPr>
            <a:spLocks noGrp="1"/>
          </p:cNvSpPr>
          <p:nvPr>
            <p:ph sz="quarter" idx="20" hasCustomPrompt="1"/>
          </p:nvPr>
        </p:nvSpPr>
        <p:spPr>
          <a:xfrm>
            <a:off x="4786155" y="1257300"/>
            <a:ext cx="3992086" cy="3529013"/>
          </a:xfrm>
          <a:prstGeom prst="rect">
            <a:avLst/>
          </a:prstGeom>
        </p:spPr>
        <p:txBody>
          <a:bodyPr>
            <a:noAutofit/>
          </a:bodyPr>
          <a:lstStyle>
            <a:lvl1pPr marL="0" indent="0" algn="l" rtl="0">
              <a:buFontTx/>
              <a:buNone/>
              <a:tabLst>
                <a:tab pos="3771900" algn="r"/>
              </a:tabLst>
              <a:defRPr/>
            </a:lvl1pPr>
            <a:lvl2pPr marL="104775" indent="-104775" algn="l" rtl="0">
              <a:buClrTx/>
              <a:buSzPct val="100000"/>
              <a:buFont typeface="Arial" panose="020B0604020202020204" pitchFamily="34" charset="0"/>
              <a:buChar char="•"/>
              <a:tabLst>
                <a:tab pos="3771900" algn="r"/>
              </a:tabLst>
              <a:defRPr/>
            </a:lvl2pPr>
            <a:lvl3pPr marL="228600" indent="-104775" algn="l" rtl="0">
              <a:buClrTx/>
              <a:buSzPct val="100000"/>
              <a:buFont typeface="Arial" panose="020B0604020202020204" pitchFamily="34" charset="0"/>
              <a:buChar char="−"/>
              <a:tabLst>
                <a:tab pos="3771900" algn="r"/>
              </a:tabLst>
              <a:defRPr/>
            </a:lvl3pPr>
            <a:lvl4pPr marL="352425" indent="-104775" algn="l" rtl="0">
              <a:buClrTx/>
              <a:buSzPct val="100000"/>
              <a:buFont typeface="Arial" panose="020B0604020202020204" pitchFamily="34" charset="0"/>
              <a:buChar char="◦"/>
              <a:tabLst>
                <a:tab pos="3771900" algn="r"/>
              </a:tabLst>
              <a:defRPr/>
            </a:lvl4pPr>
            <a:lvl5pPr marL="476250" indent="-104775" algn="l" rtl="0">
              <a:buClrTx/>
              <a:buSzPct val="100000"/>
              <a:buFont typeface="Arial" panose="020B0604020202020204" pitchFamily="34" charset="0"/>
              <a:buChar char="−"/>
              <a:tabLst>
                <a:tab pos="3771900" algn="r"/>
              </a:tabLst>
              <a:defRPr baseline="0"/>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8" name="Text Placeholder 8">
            <a:extLst>
              <a:ext uri="{FF2B5EF4-FFF2-40B4-BE49-F238E27FC236}">
                <a16:creationId xmlns:a16="http://schemas.microsoft.com/office/drawing/2014/main" id="{D58FF0B8-12F4-41CE-AD69-DD52D41C8BBD}"/>
              </a:ext>
            </a:extLst>
          </p:cNvPr>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chemeClr val="tx2"/>
                </a:solidFill>
              </a:defRPr>
            </a:lvl1pPr>
          </a:lstStyle>
          <a:p>
            <a:pPr lvl="0"/>
            <a:r>
              <a:rPr lang="nl-NL" noProof="0"/>
              <a:t>Klik om de subtitel aan te passen</a:t>
            </a:r>
          </a:p>
        </p:txBody>
      </p:sp>
      <p:sp>
        <p:nvSpPr>
          <p:cNvPr id="9" name="Title Placeholder 1">
            <a:extLst>
              <a:ext uri="{FF2B5EF4-FFF2-40B4-BE49-F238E27FC236}">
                <a16:creationId xmlns:a16="http://schemas.microsoft.com/office/drawing/2014/main" id="{565F50C2-3A2B-43F6-97B9-A4F3EF05E45A}"/>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7027471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el, subtitel, tekst and grafiek">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676D84-3455-FD05-04FA-2E021E1E239D}"/>
              </a:ext>
            </a:extLst>
          </p:cNvPr>
          <p:cNvGraphicFramePr>
            <a:graphicFrameLocks noChangeAspect="1"/>
          </p:cNvGraphicFramePr>
          <p:nvPr>
            <p:custDataLst>
              <p:tags r:id="rId1"/>
            </p:custDataLst>
            <p:extLst>
              <p:ext uri="{D42A27DB-BD31-4B8C-83A1-F6EECF244321}">
                <p14:modId xmlns:p14="http://schemas.microsoft.com/office/powerpoint/2010/main" val="27002841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4" name="think-cell data - do not delete" hidden="1">
                        <a:extLst>
                          <a:ext uri="{FF2B5EF4-FFF2-40B4-BE49-F238E27FC236}">
                            <a16:creationId xmlns:a16="http://schemas.microsoft.com/office/drawing/2014/main" id="{56676D84-3455-FD05-04FA-2E021E1E239D}"/>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0" name="Content Placeholder 3"/>
          <p:cNvSpPr>
            <a:spLocks noGrp="1"/>
          </p:cNvSpPr>
          <p:nvPr>
            <p:ph sz="quarter" idx="10" hasCustomPrompt="1"/>
          </p:nvPr>
        </p:nvSpPr>
        <p:spPr>
          <a:xfrm>
            <a:off x="376239" y="1257300"/>
            <a:ext cx="4016374" cy="3333461"/>
          </a:xfrm>
          <a:prstGeom prst="rect">
            <a:avLst/>
          </a:prstGeom>
        </p:spPr>
        <p:txBody>
          <a:bodyPr>
            <a:noAutofit/>
          </a:bodyPr>
          <a:lstStyle>
            <a:lvl1pPr marL="0" indent="0" algn="l" rtl="0">
              <a:buFontTx/>
              <a:buNone/>
              <a:tabLst>
                <a:tab pos="3771900" algn="r"/>
              </a:tabLst>
              <a:defRPr/>
            </a:lvl1pPr>
            <a:lvl2pPr marL="104775" indent="-104775" algn="l" rtl="0">
              <a:buClrTx/>
              <a:buSzPct val="100000"/>
              <a:buFont typeface="Arial" panose="020B0604020202020204" pitchFamily="34" charset="0"/>
              <a:buChar char="•"/>
              <a:tabLst>
                <a:tab pos="3771900" algn="r"/>
              </a:tabLst>
              <a:defRPr/>
            </a:lvl2pPr>
            <a:lvl3pPr marL="228600" indent="-104775" algn="l" rtl="0">
              <a:buClrTx/>
              <a:buSzPct val="100000"/>
              <a:buFont typeface="Arial" panose="020B0604020202020204" pitchFamily="34" charset="0"/>
              <a:buChar char="−"/>
              <a:tabLst>
                <a:tab pos="3771900" algn="r"/>
              </a:tabLst>
              <a:defRPr/>
            </a:lvl3pPr>
            <a:lvl4pPr marL="352425" indent="-104775" algn="l" rtl="0">
              <a:buClrTx/>
              <a:buSzPct val="100000"/>
              <a:buFont typeface="Arial" panose="020B0604020202020204" pitchFamily="34" charset="0"/>
              <a:buChar char="◦"/>
              <a:tabLst>
                <a:tab pos="3771900" algn="r"/>
              </a:tabLst>
              <a:defRPr/>
            </a:lvl4pPr>
            <a:lvl5pPr marL="476250" indent="-104775" algn="l" rtl="0">
              <a:buClrTx/>
              <a:buSzPct val="100000"/>
              <a:buFont typeface="Arial" panose="020B0604020202020204" pitchFamily="34" charset="0"/>
              <a:buChar char="−"/>
              <a:tabLst>
                <a:tab pos="3771900" algn="r"/>
              </a:tabLst>
              <a:defRPr baseline="0"/>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3" name="Chart Placeholder 2"/>
          <p:cNvSpPr>
            <a:spLocks noGrp="1"/>
          </p:cNvSpPr>
          <p:nvPr>
            <p:ph type="chart" sz="quarter" idx="21" hasCustomPrompt="1"/>
          </p:nvPr>
        </p:nvSpPr>
        <p:spPr>
          <a:xfrm>
            <a:off x="4755917" y="1593760"/>
            <a:ext cx="4011846" cy="2997000"/>
          </a:xfrm>
        </p:spPr>
        <p:txBody>
          <a:bodyPr>
            <a:noAutofit/>
          </a:bodyPr>
          <a:lstStyle>
            <a:lvl1pPr rtl="0">
              <a:defRPr/>
            </a:lvl1pPr>
          </a:lstStyle>
          <a:p>
            <a:r>
              <a:rPr lang="nl-NL" noProof="0"/>
              <a:t>Voeg een grafiek toe</a:t>
            </a:r>
          </a:p>
        </p:txBody>
      </p:sp>
      <p:sp>
        <p:nvSpPr>
          <p:cNvPr id="6" name="Text Placeholder 5"/>
          <p:cNvSpPr>
            <a:spLocks noGrp="1"/>
          </p:cNvSpPr>
          <p:nvPr>
            <p:ph type="body" sz="quarter" idx="22" hasCustomPrompt="1"/>
          </p:nvPr>
        </p:nvSpPr>
        <p:spPr>
          <a:xfrm>
            <a:off x="4755917" y="1257301"/>
            <a:ext cx="4011846" cy="307181"/>
          </a:xfrm>
        </p:spPr>
        <p:txBody>
          <a:bodyPr>
            <a:noAutofit/>
          </a:bodyPr>
          <a:lstStyle>
            <a:lvl1pPr rtl="0">
              <a:defRPr/>
            </a:lvl1pPr>
          </a:lstStyle>
          <a:p>
            <a:pPr lvl="0"/>
            <a:r>
              <a:rPr lang="nl-NL" noProof="0"/>
              <a:t>Klik om de tekst aan te passen</a:t>
            </a:r>
          </a:p>
        </p:txBody>
      </p:sp>
      <p:sp>
        <p:nvSpPr>
          <p:cNvPr id="15" name="Text Placeholder 7"/>
          <p:cNvSpPr>
            <a:spLocks noGrp="1"/>
          </p:cNvSpPr>
          <p:nvPr>
            <p:ph type="body" sz="quarter" idx="23" hasCustomPrompt="1"/>
          </p:nvPr>
        </p:nvSpPr>
        <p:spPr>
          <a:xfrm>
            <a:off x="376238" y="4590761"/>
            <a:ext cx="8391525" cy="195553"/>
          </a:xfrm>
        </p:spPr>
        <p:txBody>
          <a:bodyPr>
            <a:noAutofit/>
          </a:bodyPr>
          <a:lstStyle>
            <a:lvl1pPr rtl="0">
              <a:spcAft>
                <a:spcPts val="0"/>
              </a:spcAft>
              <a:defRPr sz="750"/>
            </a:lvl1pPr>
          </a:lstStyle>
          <a:p>
            <a:pPr lvl="0"/>
            <a:r>
              <a:rPr lang="nl-NL" noProof="0"/>
              <a:t>Klik om de tekst aan te passen</a:t>
            </a:r>
          </a:p>
        </p:txBody>
      </p:sp>
      <p:sp>
        <p:nvSpPr>
          <p:cNvPr id="8" name="Text Placeholder 8">
            <a:extLst>
              <a:ext uri="{FF2B5EF4-FFF2-40B4-BE49-F238E27FC236}">
                <a16:creationId xmlns:a16="http://schemas.microsoft.com/office/drawing/2014/main" id="{E911C489-B226-49BC-B069-119CF8BC96EF}"/>
              </a:ext>
            </a:extLst>
          </p:cNvPr>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9" name="Title Placeholder 1">
            <a:extLst>
              <a:ext uri="{FF2B5EF4-FFF2-40B4-BE49-F238E27FC236}">
                <a16:creationId xmlns:a16="http://schemas.microsoft.com/office/drawing/2014/main" id="{F47218A4-44FE-4E96-A903-7AD44AF4E8DB}"/>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40416149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el, subtitel ">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AD0E36C-3071-11CA-DFBC-4448F3526A87}"/>
              </a:ext>
            </a:extLst>
          </p:cNvPr>
          <p:cNvGraphicFramePr>
            <a:graphicFrameLocks noChangeAspect="1"/>
          </p:cNvGraphicFramePr>
          <p:nvPr>
            <p:custDataLst>
              <p:tags r:id="rId1"/>
            </p:custDataLst>
            <p:extLst>
              <p:ext uri="{D42A27DB-BD31-4B8C-83A1-F6EECF244321}">
                <p14:modId xmlns:p14="http://schemas.microsoft.com/office/powerpoint/2010/main" val="404474186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1AD0E36C-3071-11CA-DFBC-4448F3526A87}"/>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386710015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l, subtitel &amp; 3 grafieken">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3076E67-E87F-0931-66FD-6E0BFDBCC453}"/>
              </a:ext>
            </a:extLst>
          </p:cNvPr>
          <p:cNvGraphicFramePr>
            <a:graphicFrameLocks noChangeAspect="1"/>
          </p:cNvGraphicFramePr>
          <p:nvPr>
            <p:custDataLst>
              <p:tags r:id="rId1"/>
            </p:custDataLst>
            <p:extLst>
              <p:ext uri="{D42A27DB-BD31-4B8C-83A1-F6EECF244321}">
                <p14:modId xmlns:p14="http://schemas.microsoft.com/office/powerpoint/2010/main" val="180624307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53076E67-E87F-0931-66FD-6E0BFDBCC453}"/>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7" name="Chart Placeholder 3"/>
          <p:cNvSpPr>
            <a:spLocks noGrp="1"/>
          </p:cNvSpPr>
          <p:nvPr>
            <p:ph type="chart" sz="quarter" idx="15" hasCustomPrompt="1"/>
          </p:nvPr>
        </p:nvSpPr>
        <p:spPr>
          <a:xfrm>
            <a:off x="380255" y="1562647"/>
            <a:ext cx="2193138" cy="2948093"/>
          </a:xfrm>
          <a:prstGeom prst="rect">
            <a:avLst/>
          </a:prstGeom>
        </p:spPr>
        <p:txBody>
          <a:bodyPr/>
          <a:lstStyle>
            <a:lvl1pPr rtl="0">
              <a:defRPr/>
            </a:lvl1pPr>
          </a:lstStyle>
          <a:p>
            <a:r>
              <a:rPr lang="nl-NL" noProof="0"/>
              <a:t>Voeg een grafiek toe</a:t>
            </a:r>
          </a:p>
        </p:txBody>
      </p:sp>
      <p:sp>
        <p:nvSpPr>
          <p:cNvPr id="18" name="Text Placeholder 8"/>
          <p:cNvSpPr>
            <a:spLocks noGrp="1"/>
          </p:cNvSpPr>
          <p:nvPr>
            <p:ph type="body" sz="quarter" idx="18" hasCustomPrompt="1"/>
          </p:nvPr>
        </p:nvSpPr>
        <p:spPr>
          <a:xfrm>
            <a:off x="380255" y="1268007"/>
            <a:ext cx="2193138" cy="280352"/>
          </a:xfrm>
        </p:spPr>
        <p:txBody>
          <a:bodyPr/>
          <a:lstStyle>
            <a:lvl1pPr rtl="0">
              <a:defRPr/>
            </a:lvl1pPr>
          </a:lstStyle>
          <a:p>
            <a:pPr lvl="0"/>
            <a:r>
              <a:rPr lang="nl-NL" noProof="0"/>
              <a:t>Klik om de tekst aan te passen</a:t>
            </a:r>
          </a:p>
        </p:txBody>
      </p:sp>
      <p:sp>
        <p:nvSpPr>
          <p:cNvPr id="7" name="Chart Placeholder 3"/>
          <p:cNvSpPr>
            <a:spLocks noGrp="1"/>
          </p:cNvSpPr>
          <p:nvPr>
            <p:ph type="chart" sz="quarter" idx="19" hasCustomPrompt="1"/>
          </p:nvPr>
        </p:nvSpPr>
        <p:spPr>
          <a:xfrm>
            <a:off x="2727506" y="1562647"/>
            <a:ext cx="2189776" cy="2948093"/>
          </a:xfrm>
          <a:prstGeom prst="rect">
            <a:avLst/>
          </a:prstGeom>
        </p:spPr>
        <p:txBody>
          <a:bodyPr/>
          <a:lstStyle>
            <a:lvl1pPr rtl="0">
              <a:defRPr/>
            </a:lvl1pPr>
          </a:lstStyle>
          <a:p>
            <a:r>
              <a:rPr lang="nl-NL" noProof="0"/>
              <a:t>Voeg een grafiek toe</a:t>
            </a:r>
          </a:p>
        </p:txBody>
      </p:sp>
      <p:sp>
        <p:nvSpPr>
          <p:cNvPr id="8" name="Text Placeholder 8"/>
          <p:cNvSpPr>
            <a:spLocks noGrp="1"/>
          </p:cNvSpPr>
          <p:nvPr>
            <p:ph type="body" sz="quarter" idx="20" hasCustomPrompt="1"/>
          </p:nvPr>
        </p:nvSpPr>
        <p:spPr>
          <a:xfrm>
            <a:off x="2727506" y="1268007"/>
            <a:ext cx="2189776" cy="280352"/>
          </a:xfrm>
        </p:spPr>
        <p:txBody>
          <a:bodyPr/>
          <a:lstStyle>
            <a:lvl1pPr rtl="0">
              <a:defRPr/>
            </a:lvl1pPr>
          </a:lstStyle>
          <a:p>
            <a:pPr lvl="0"/>
            <a:r>
              <a:rPr lang="nl-NL" noProof="0"/>
              <a:t>Klik om de tekst aan te passen</a:t>
            </a:r>
          </a:p>
        </p:txBody>
      </p:sp>
      <p:sp>
        <p:nvSpPr>
          <p:cNvPr id="9" name="Chart Placeholder 3"/>
          <p:cNvSpPr>
            <a:spLocks noGrp="1"/>
          </p:cNvSpPr>
          <p:nvPr>
            <p:ph type="chart" sz="quarter" idx="21" hasCustomPrompt="1"/>
          </p:nvPr>
        </p:nvSpPr>
        <p:spPr>
          <a:xfrm>
            <a:off x="5066002" y="1562647"/>
            <a:ext cx="2187287" cy="2948093"/>
          </a:xfrm>
          <a:prstGeom prst="rect">
            <a:avLst/>
          </a:prstGeom>
        </p:spPr>
        <p:txBody>
          <a:bodyPr/>
          <a:lstStyle>
            <a:lvl1pPr rtl="0">
              <a:defRPr/>
            </a:lvl1pPr>
          </a:lstStyle>
          <a:p>
            <a:r>
              <a:rPr lang="nl-NL" noProof="0"/>
              <a:t>Voeg een grafiek toe</a:t>
            </a:r>
          </a:p>
        </p:txBody>
      </p:sp>
      <p:sp>
        <p:nvSpPr>
          <p:cNvPr id="10" name="Text Placeholder 8"/>
          <p:cNvSpPr>
            <a:spLocks noGrp="1"/>
          </p:cNvSpPr>
          <p:nvPr>
            <p:ph type="body" sz="quarter" idx="22" hasCustomPrompt="1"/>
          </p:nvPr>
        </p:nvSpPr>
        <p:spPr>
          <a:xfrm>
            <a:off x="5066002" y="1268006"/>
            <a:ext cx="2187287" cy="284745"/>
          </a:xfrm>
        </p:spPr>
        <p:txBody>
          <a:bodyPr/>
          <a:lstStyle>
            <a:lvl1pPr rtl="0">
              <a:defRPr/>
            </a:lvl1pPr>
          </a:lstStyle>
          <a:p>
            <a:pPr lvl="0"/>
            <a:r>
              <a:rPr lang="nl-NL" noProof="0"/>
              <a:t>Klik om de tekst aan te passen</a:t>
            </a:r>
          </a:p>
        </p:txBody>
      </p:sp>
      <p:sp>
        <p:nvSpPr>
          <p:cNvPr id="11" name="Text Placeholder 7"/>
          <p:cNvSpPr>
            <a:spLocks noGrp="1"/>
          </p:cNvSpPr>
          <p:nvPr>
            <p:ph type="body" sz="quarter" idx="23" hasCustomPrompt="1"/>
          </p:nvPr>
        </p:nvSpPr>
        <p:spPr>
          <a:xfrm>
            <a:off x="377190" y="4542272"/>
            <a:ext cx="6873713" cy="237308"/>
          </a:xfrm>
        </p:spPr>
        <p:txBody>
          <a:bodyPr>
            <a:noAutofit/>
          </a:bodyPr>
          <a:lstStyle>
            <a:lvl1pPr rtl="0">
              <a:spcAft>
                <a:spcPts val="0"/>
              </a:spcAft>
              <a:defRPr sz="750"/>
            </a:lvl1pPr>
          </a:lstStyle>
          <a:p>
            <a:pPr lvl="0"/>
            <a:r>
              <a:rPr lang="nl-NL" noProof="0"/>
              <a:t>Klik om de tekst aan te passen</a:t>
            </a:r>
          </a:p>
        </p:txBody>
      </p:sp>
      <p:sp>
        <p:nvSpPr>
          <p:cNvPr id="13" name="Text Placeholder 8">
            <a:extLst>
              <a:ext uri="{FF2B5EF4-FFF2-40B4-BE49-F238E27FC236}">
                <a16:creationId xmlns:a16="http://schemas.microsoft.com/office/drawing/2014/main" id="{B8D61533-1469-4AF4-8FF7-C7742D00F912}"/>
              </a:ext>
            </a:extLst>
          </p:cNvPr>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14" name="Title Placeholder 1">
            <a:extLst>
              <a:ext uri="{FF2B5EF4-FFF2-40B4-BE49-F238E27FC236}">
                <a16:creationId xmlns:a16="http://schemas.microsoft.com/office/drawing/2014/main" id="{0A92555C-0F4F-4CCE-BC5E-1127CF9949F4}"/>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364571311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 subtitel &amp; 4 iconen ">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9588D3A-FE18-E4D4-2B26-091A0A817B06}"/>
              </a:ext>
            </a:extLst>
          </p:cNvPr>
          <p:cNvGraphicFramePr>
            <a:graphicFrameLocks noChangeAspect="1"/>
          </p:cNvGraphicFramePr>
          <p:nvPr>
            <p:custDataLst>
              <p:tags r:id="rId1"/>
            </p:custDataLst>
            <p:extLst>
              <p:ext uri="{D42A27DB-BD31-4B8C-83A1-F6EECF244321}">
                <p14:modId xmlns:p14="http://schemas.microsoft.com/office/powerpoint/2010/main" val="5276298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59588D3A-FE18-E4D4-2B26-091A0A817B06}"/>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Picture Placeholder 6"/>
          <p:cNvSpPr>
            <a:spLocks noGrp="1"/>
          </p:cNvSpPr>
          <p:nvPr>
            <p:ph type="pic" sz="quarter" idx="13" hasCustomPrompt="1"/>
          </p:nvPr>
        </p:nvSpPr>
        <p:spPr>
          <a:xfrm>
            <a:off x="376237" y="1270473"/>
            <a:ext cx="2034000" cy="945000"/>
          </a:xfrm>
        </p:spPr>
        <p:txBody>
          <a:bodyPr lIns="0" tIns="0" rIns="0" bIns="0">
            <a:noAutofit/>
          </a:bodyPr>
          <a:lstStyle>
            <a:lvl1pPr rtl="0">
              <a:defRPr/>
            </a:lvl1pPr>
          </a:lstStyle>
          <a:p>
            <a:r>
              <a:rPr lang="nl-NL" noProof="0"/>
              <a:t>Voeg een icon toe</a:t>
            </a:r>
          </a:p>
        </p:txBody>
      </p:sp>
      <p:sp>
        <p:nvSpPr>
          <p:cNvPr id="5" name="Picture Placeholder 6"/>
          <p:cNvSpPr>
            <a:spLocks noGrp="1"/>
          </p:cNvSpPr>
          <p:nvPr>
            <p:ph type="pic" sz="quarter" idx="14" hasCustomPrompt="1"/>
          </p:nvPr>
        </p:nvSpPr>
        <p:spPr>
          <a:xfrm>
            <a:off x="2495412" y="1270473"/>
            <a:ext cx="2034000" cy="945000"/>
          </a:xfrm>
        </p:spPr>
        <p:txBody>
          <a:bodyPr lIns="0" tIns="0" rIns="0" bIns="0">
            <a:noAutofit/>
          </a:bodyPr>
          <a:lstStyle>
            <a:lvl1pPr rtl="0">
              <a:defRPr/>
            </a:lvl1pPr>
          </a:lstStyle>
          <a:p>
            <a:r>
              <a:rPr lang="nl-NL" noProof="0"/>
              <a:t>Voeg een icon toe</a:t>
            </a:r>
          </a:p>
        </p:txBody>
      </p:sp>
      <p:sp>
        <p:nvSpPr>
          <p:cNvPr id="6" name="Picture Placeholder 6"/>
          <p:cNvSpPr>
            <a:spLocks noGrp="1"/>
          </p:cNvSpPr>
          <p:nvPr>
            <p:ph type="pic" sz="quarter" idx="15" hasCustomPrompt="1"/>
          </p:nvPr>
        </p:nvSpPr>
        <p:spPr>
          <a:xfrm>
            <a:off x="4614587" y="1270473"/>
            <a:ext cx="2034000" cy="945000"/>
          </a:xfrm>
        </p:spPr>
        <p:txBody>
          <a:bodyPr lIns="0" tIns="0" rIns="0" bIns="0">
            <a:noAutofit/>
          </a:bodyPr>
          <a:lstStyle>
            <a:lvl1pPr rtl="0">
              <a:defRPr/>
            </a:lvl1pPr>
          </a:lstStyle>
          <a:p>
            <a:r>
              <a:rPr lang="nl-NL" noProof="0"/>
              <a:t>Voeg een icon toe</a:t>
            </a:r>
          </a:p>
        </p:txBody>
      </p:sp>
      <p:sp>
        <p:nvSpPr>
          <p:cNvPr id="7" name="Picture Placeholder 6"/>
          <p:cNvSpPr>
            <a:spLocks noGrp="1"/>
          </p:cNvSpPr>
          <p:nvPr>
            <p:ph type="pic" sz="quarter" idx="16" hasCustomPrompt="1"/>
          </p:nvPr>
        </p:nvSpPr>
        <p:spPr>
          <a:xfrm>
            <a:off x="6733763" y="1270473"/>
            <a:ext cx="2034000" cy="945000"/>
          </a:xfrm>
        </p:spPr>
        <p:txBody>
          <a:bodyPr lIns="0" tIns="0" rIns="0" bIns="0">
            <a:noAutofit/>
          </a:bodyPr>
          <a:lstStyle>
            <a:lvl1pPr rtl="0">
              <a:defRPr/>
            </a:lvl1pPr>
          </a:lstStyle>
          <a:p>
            <a:r>
              <a:rPr lang="nl-NL" noProof="0"/>
              <a:t>Voeg een icon toe</a:t>
            </a:r>
          </a:p>
        </p:txBody>
      </p:sp>
      <p:sp>
        <p:nvSpPr>
          <p:cNvPr id="9" name="Text Placeholder 8"/>
          <p:cNvSpPr>
            <a:spLocks noGrp="1"/>
          </p:cNvSpPr>
          <p:nvPr>
            <p:ph type="body" sz="quarter" idx="17" hasCustomPrompt="1"/>
          </p:nvPr>
        </p:nvSpPr>
        <p:spPr>
          <a:xfrm>
            <a:off x="376238" y="2343150"/>
            <a:ext cx="2040351" cy="2443161"/>
          </a:xfrm>
        </p:spPr>
        <p:txBody>
          <a:bodyPr>
            <a:noAutofit/>
          </a:bodyPr>
          <a:lstStyle>
            <a:lvl1pPr marL="0" indent="0" algn="l" rtl="0">
              <a:buFontTx/>
              <a:buNone/>
              <a:defRPr b="1">
                <a:solidFill>
                  <a:schemeClr val="accent1"/>
                </a:solidFill>
              </a:defRPr>
            </a:lvl1pPr>
            <a:lvl2pPr marL="104775" indent="-104775" algn="l" rtl="0">
              <a:spcAft>
                <a:spcPts val="0"/>
              </a:spcAft>
              <a:buClrTx/>
              <a:buSzPct val="100000"/>
              <a:buFont typeface="Arial" panose="020B0604020202020204" pitchFamily="34" charset="0"/>
              <a:buChar char="•"/>
              <a:defRPr/>
            </a:lvl2pPr>
            <a:lvl3pPr marL="228600" indent="-104775" algn="l" rtl="0">
              <a:spcAft>
                <a:spcPts val="0"/>
              </a:spcAft>
              <a:buClrTx/>
              <a:buSzPct val="100000"/>
              <a:buFont typeface="Arial" panose="020B0604020202020204" pitchFamily="34" charset="0"/>
              <a:buChar char="−"/>
              <a:defRPr/>
            </a:lvl3pPr>
            <a:lvl4pPr marL="352425" indent="-104775" algn="l" rtl="0">
              <a:spcAft>
                <a:spcPts val="0"/>
              </a:spcAft>
              <a:buClrTx/>
              <a:buSzPct val="100000"/>
              <a:buFont typeface="Arial" panose="020B0604020202020204" pitchFamily="34" charset="0"/>
              <a:buChar char="◦"/>
              <a:defRPr/>
            </a:lvl4pPr>
            <a:lvl5pPr marL="476250" indent="-104775" algn="l" rtl="0">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nl-NL" noProof="0"/>
              <a:t>Klik op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0" name="Text Placeholder 8"/>
          <p:cNvSpPr>
            <a:spLocks noGrp="1"/>
          </p:cNvSpPr>
          <p:nvPr>
            <p:ph type="body" sz="quarter" idx="18" hasCustomPrompt="1"/>
          </p:nvPr>
        </p:nvSpPr>
        <p:spPr>
          <a:xfrm>
            <a:off x="4612472" y="2340414"/>
            <a:ext cx="2034000" cy="2445899"/>
          </a:xfrm>
        </p:spPr>
        <p:txBody>
          <a:bodyPr>
            <a:noAutofit/>
          </a:bodyPr>
          <a:lstStyle>
            <a:lvl1pPr marL="0" indent="0" algn="l" rtl="0">
              <a:buFontTx/>
              <a:buNone/>
              <a:defRPr b="1">
                <a:solidFill>
                  <a:schemeClr val="accent1"/>
                </a:solidFill>
              </a:defRPr>
            </a:lvl1pPr>
            <a:lvl2pPr marL="104775" indent="-104775" algn="l" rtl="0">
              <a:spcAft>
                <a:spcPts val="0"/>
              </a:spcAft>
              <a:buClrTx/>
              <a:buSzPct val="100000"/>
              <a:buFont typeface="Arial" panose="020B0604020202020204" pitchFamily="34" charset="0"/>
              <a:buChar char="•"/>
              <a:defRPr/>
            </a:lvl2pPr>
            <a:lvl3pPr marL="228600" indent="-104775" algn="l" rtl="0">
              <a:spcAft>
                <a:spcPts val="0"/>
              </a:spcAft>
              <a:buClrTx/>
              <a:buSzPct val="100000"/>
              <a:buFont typeface="Arial" panose="020B0604020202020204" pitchFamily="34" charset="0"/>
              <a:buChar char="−"/>
              <a:defRPr/>
            </a:lvl3pPr>
            <a:lvl4pPr marL="352425" indent="-104775" algn="l" rtl="0">
              <a:spcAft>
                <a:spcPts val="0"/>
              </a:spcAft>
              <a:buClrTx/>
              <a:buSzPct val="100000"/>
              <a:buFont typeface="Arial" panose="020B0604020202020204" pitchFamily="34" charset="0"/>
              <a:buChar char="◦"/>
              <a:defRPr/>
            </a:lvl4pPr>
            <a:lvl5pPr marL="476250" indent="-104775" algn="l" rtl="0">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nl-NL" noProof="0"/>
              <a:t>Klik op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1" name="Text Placeholder 8"/>
          <p:cNvSpPr>
            <a:spLocks noGrp="1"/>
          </p:cNvSpPr>
          <p:nvPr>
            <p:ph type="body" sz="quarter" idx="19" hasCustomPrompt="1"/>
          </p:nvPr>
        </p:nvSpPr>
        <p:spPr>
          <a:xfrm>
            <a:off x="2497530" y="2343150"/>
            <a:ext cx="2034000" cy="2443162"/>
          </a:xfrm>
        </p:spPr>
        <p:txBody>
          <a:bodyPr>
            <a:noAutofit/>
          </a:bodyPr>
          <a:lstStyle>
            <a:lvl1pPr marL="0" indent="0" algn="l" rtl="0">
              <a:buFontTx/>
              <a:buNone/>
              <a:defRPr b="1">
                <a:solidFill>
                  <a:schemeClr val="accent1"/>
                </a:solidFill>
              </a:defRPr>
            </a:lvl1pPr>
            <a:lvl2pPr marL="104775" indent="-104775" algn="l" rtl="0">
              <a:spcAft>
                <a:spcPts val="0"/>
              </a:spcAft>
              <a:buClrTx/>
              <a:buSzPct val="100000"/>
              <a:buFont typeface="Arial" panose="020B0604020202020204" pitchFamily="34" charset="0"/>
              <a:buChar char="•"/>
              <a:defRPr/>
            </a:lvl2pPr>
            <a:lvl3pPr marL="228600" indent="-104775" algn="l" rtl="0">
              <a:spcAft>
                <a:spcPts val="0"/>
              </a:spcAft>
              <a:buClrTx/>
              <a:buSzPct val="100000"/>
              <a:buFont typeface="Arial" panose="020B0604020202020204" pitchFamily="34" charset="0"/>
              <a:buChar char="−"/>
              <a:defRPr/>
            </a:lvl3pPr>
            <a:lvl4pPr marL="352425" indent="-104775" algn="l" rtl="0">
              <a:spcAft>
                <a:spcPts val="0"/>
              </a:spcAft>
              <a:buClrTx/>
              <a:buSzPct val="100000"/>
              <a:buFont typeface="Arial" panose="020B0604020202020204" pitchFamily="34" charset="0"/>
              <a:buChar char="◦"/>
              <a:defRPr/>
            </a:lvl4pPr>
            <a:lvl5pPr marL="476250" indent="-104775" algn="l" rtl="0">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nl-NL" noProof="0"/>
              <a:t>Klik op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2" name="Text Placeholder 8"/>
          <p:cNvSpPr>
            <a:spLocks noGrp="1"/>
          </p:cNvSpPr>
          <p:nvPr>
            <p:ph type="body" sz="quarter" idx="20" hasCustomPrompt="1"/>
          </p:nvPr>
        </p:nvSpPr>
        <p:spPr>
          <a:xfrm>
            <a:off x="6744877" y="2331381"/>
            <a:ext cx="2022887" cy="2454930"/>
          </a:xfrm>
        </p:spPr>
        <p:txBody>
          <a:bodyPr>
            <a:noAutofit/>
          </a:bodyPr>
          <a:lstStyle>
            <a:lvl1pPr marL="0" indent="0" algn="l" rtl="0">
              <a:buFontTx/>
              <a:buNone/>
              <a:defRPr b="1">
                <a:solidFill>
                  <a:schemeClr val="accent1"/>
                </a:solidFill>
              </a:defRPr>
            </a:lvl1pPr>
            <a:lvl2pPr marL="104775" indent="-104775" algn="l" rtl="0">
              <a:spcAft>
                <a:spcPts val="0"/>
              </a:spcAft>
              <a:buClrTx/>
              <a:buSzPct val="100000"/>
              <a:buFont typeface="Arial" panose="020B0604020202020204" pitchFamily="34" charset="0"/>
              <a:buChar char="•"/>
              <a:defRPr/>
            </a:lvl2pPr>
            <a:lvl3pPr marL="228600" indent="-104775" algn="l" rtl="0">
              <a:spcAft>
                <a:spcPts val="0"/>
              </a:spcAft>
              <a:buClrTx/>
              <a:buSzPct val="100000"/>
              <a:buFont typeface="Arial" panose="020B0604020202020204" pitchFamily="34" charset="0"/>
              <a:buChar char="−"/>
              <a:defRPr/>
            </a:lvl3pPr>
            <a:lvl4pPr marL="352425" indent="-104775" algn="l" rtl="0">
              <a:spcAft>
                <a:spcPts val="0"/>
              </a:spcAft>
              <a:buClrTx/>
              <a:buSzPct val="100000"/>
              <a:buFont typeface="Arial" panose="020B0604020202020204" pitchFamily="34" charset="0"/>
              <a:buChar char="◦"/>
              <a:defRPr/>
            </a:lvl4pPr>
            <a:lvl5pPr marL="476250" indent="-104775" algn="l" rtl="0">
              <a:spcAft>
                <a:spcPts val="0"/>
              </a:spcAft>
              <a:buClrTx/>
              <a:buSzPct val="100000"/>
              <a:buFont typeface="Arial" panose="020B0604020202020204" pitchFamily="34" charset="0"/>
              <a:buChar char="−"/>
              <a:defRPr baseline="0"/>
            </a:lvl5pPr>
            <a:lvl6pPr marL="267300" indent="-132300">
              <a:spcAft>
                <a:spcPts val="0"/>
              </a:spcAft>
              <a:buFont typeface="Verdana" panose="020B0604030504040204" pitchFamily="34" charset="0"/>
              <a:buChar char="−"/>
              <a:defRPr/>
            </a:lvl6pPr>
            <a:lvl7pPr marL="267300" indent="-132300">
              <a:spcAft>
                <a:spcPts val="0"/>
              </a:spcAft>
              <a:defRPr/>
            </a:lvl7pPr>
            <a:lvl8pPr marL="267300" indent="-132300">
              <a:spcAft>
                <a:spcPts val="0"/>
              </a:spcAft>
              <a:defRPr/>
            </a:lvl8pPr>
            <a:lvl9pPr marL="267300" indent="-132300">
              <a:spcAft>
                <a:spcPts val="0"/>
              </a:spcAft>
              <a:defRPr/>
            </a:lvl9pPr>
          </a:lstStyle>
          <a:p>
            <a:pPr lvl="0"/>
            <a:r>
              <a:rPr lang="nl-NL" noProof="0"/>
              <a:t>Klik op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6" name="Text Placeholder 8">
            <a:extLst>
              <a:ext uri="{FF2B5EF4-FFF2-40B4-BE49-F238E27FC236}">
                <a16:creationId xmlns:a16="http://schemas.microsoft.com/office/drawing/2014/main" id="{CB36819A-C0CE-4CC8-96BE-D57C8135F44C}"/>
              </a:ext>
            </a:extLst>
          </p:cNvPr>
          <p:cNvSpPr>
            <a:spLocks noGrp="1"/>
          </p:cNvSpPr>
          <p:nvPr>
            <p:ph type="body" sz="quarter" idx="21"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17" name="Title Placeholder 1">
            <a:extLst>
              <a:ext uri="{FF2B5EF4-FFF2-40B4-BE49-F238E27FC236}">
                <a16:creationId xmlns:a16="http://schemas.microsoft.com/office/drawing/2014/main" id="{A14F8B0D-4D62-4988-B307-1BB6BBEEC11C}"/>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95048219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subtitel &amp; 3 beelden">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2BC3B0F-CADB-BAB2-2EA0-D71EBFFB1618}"/>
              </a:ext>
            </a:extLst>
          </p:cNvPr>
          <p:cNvGraphicFramePr>
            <a:graphicFrameLocks noChangeAspect="1"/>
          </p:cNvGraphicFramePr>
          <p:nvPr>
            <p:custDataLst>
              <p:tags r:id="rId1"/>
            </p:custDataLst>
            <p:extLst>
              <p:ext uri="{D42A27DB-BD31-4B8C-83A1-F6EECF244321}">
                <p14:modId xmlns:p14="http://schemas.microsoft.com/office/powerpoint/2010/main" val="48652141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32BC3B0F-CADB-BAB2-2EA0-D71EBFFB161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Picture Placeholder 7"/>
          <p:cNvSpPr>
            <a:spLocks noGrp="1"/>
          </p:cNvSpPr>
          <p:nvPr>
            <p:ph type="pic" sz="quarter" idx="13" hasCustomPrompt="1"/>
          </p:nvPr>
        </p:nvSpPr>
        <p:spPr>
          <a:xfrm>
            <a:off x="376238" y="1257300"/>
            <a:ext cx="2709862" cy="1477022"/>
          </a:xfrm>
        </p:spPr>
        <p:txBody>
          <a:bodyPr/>
          <a:lstStyle>
            <a:lvl1pPr rtl="0">
              <a:defRPr/>
            </a:lvl1pPr>
          </a:lstStyle>
          <a:p>
            <a:r>
              <a:rPr lang="nl-NL" noProof="0"/>
              <a:t>Voeg een icon of beeld toe</a:t>
            </a:r>
          </a:p>
        </p:txBody>
      </p:sp>
      <p:sp>
        <p:nvSpPr>
          <p:cNvPr id="5" name="Picture Placeholder 7"/>
          <p:cNvSpPr>
            <a:spLocks noGrp="1"/>
          </p:cNvSpPr>
          <p:nvPr>
            <p:ph type="pic" sz="quarter" idx="14" hasCustomPrompt="1"/>
          </p:nvPr>
        </p:nvSpPr>
        <p:spPr>
          <a:xfrm>
            <a:off x="6094250" y="1270474"/>
            <a:ext cx="2673512" cy="1478756"/>
          </a:xfrm>
        </p:spPr>
        <p:txBody>
          <a:bodyPr/>
          <a:lstStyle>
            <a:lvl1pPr rtl="0">
              <a:defRPr/>
            </a:lvl1pPr>
          </a:lstStyle>
          <a:p>
            <a:r>
              <a:rPr lang="nl-NL" noProof="0"/>
              <a:t>Voeg een icon of beeld toe</a:t>
            </a:r>
          </a:p>
        </p:txBody>
      </p:sp>
      <p:sp>
        <p:nvSpPr>
          <p:cNvPr id="6" name="Picture Placeholder 7"/>
          <p:cNvSpPr>
            <a:spLocks noGrp="1"/>
          </p:cNvSpPr>
          <p:nvPr>
            <p:ph type="pic" sz="quarter" idx="15" hasCustomPrompt="1"/>
          </p:nvPr>
        </p:nvSpPr>
        <p:spPr>
          <a:xfrm>
            <a:off x="3234624" y="1255566"/>
            <a:ext cx="2680402" cy="1478756"/>
          </a:xfrm>
        </p:spPr>
        <p:txBody>
          <a:bodyPr/>
          <a:lstStyle>
            <a:lvl1pPr rtl="0">
              <a:defRPr/>
            </a:lvl1pPr>
          </a:lstStyle>
          <a:p>
            <a:r>
              <a:rPr lang="nl-NL" noProof="0"/>
              <a:t>Voeg een icon of beeld toe</a:t>
            </a:r>
          </a:p>
        </p:txBody>
      </p:sp>
      <p:sp>
        <p:nvSpPr>
          <p:cNvPr id="9" name="Text Placeholder 18"/>
          <p:cNvSpPr>
            <a:spLocks noGrp="1"/>
          </p:cNvSpPr>
          <p:nvPr>
            <p:ph idx="1" hasCustomPrompt="1"/>
          </p:nvPr>
        </p:nvSpPr>
        <p:spPr>
          <a:xfrm>
            <a:off x="376238" y="2874169"/>
            <a:ext cx="2709862" cy="1571400"/>
          </a:xfrm>
          <a:prstGeom prst="rect">
            <a:avLst/>
          </a:prstGeom>
        </p:spPr>
        <p:txBody>
          <a:bodyPr vert="horz" lIns="0" tIns="0" rIns="0" bIns="0" rtlCol="0">
            <a:noAutofit/>
          </a:bodyPr>
          <a:lstStyle>
            <a:lvl1pPr marL="0" indent="0" algn="l" rtl="0">
              <a:buFontTx/>
              <a:buNone/>
              <a:defRPr/>
            </a:lvl1pPr>
            <a:lvl2pPr marL="104775" indent="-104775" algn="l" rtl="0">
              <a:buClrTx/>
              <a:buSzPct val="100000"/>
              <a:buFont typeface="Arial" panose="020B0604020202020204" pitchFamily="34" charset="0"/>
              <a:buChar char="•"/>
              <a:defRPr/>
            </a:lvl2pPr>
            <a:lvl3pPr marL="228600" indent="-104775" algn="l" rtl="0">
              <a:buClrTx/>
              <a:buSzPct val="100000"/>
              <a:buFont typeface="Arial" panose="020B0604020202020204" pitchFamily="34" charset="0"/>
              <a:buChar char="−"/>
              <a:defRPr/>
            </a:lvl3pPr>
            <a:lvl4pPr marL="352425" indent="-104775" algn="l" rtl="0">
              <a:buClrTx/>
              <a:buSzPct val="100000"/>
              <a:buFont typeface="Arial" panose="020B0604020202020204" pitchFamily="34" charset="0"/>
              <a:buChar char="◦"/>
              <a:defRPr/>
            </a:lvl4pPr>
            <a:lvl5pPr marL="476250" indent="-104775" algn="l" rtl="0">
              <a:buClrTx/>
              <a:buSzPct val="100000"/>
              <a:buFont typeface="Arial" panose="020B0604020202020204" pitchFamily="34" charset="0"/>
              <a:buChar char="−"/>
              <a:defRPr/>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3" name="Text Placeholder 18"/>
          <p:cNvSpPr>
            <a:spLocks noGrp="1"/>
          </p:cNvSpPr>
          <p:nvPr>
            <p:ph idx="16" hasCustomPrompt="1"/>
          </p:nvPr>
        </p:nvSpPr>
        <p:spPr>
          <a:xfrm>
            <a:off x="3230217" y="2874169"/>
            <a:ext cx="2684808" cy="1571400"/>
          </a:xfrm>
          <a:prstGeom prst="rect">
            <a:avLst/>
          </a:prstGeom>
        </p:spPr>
        <p:txBody>
          <a:bodyPr vert="horz" lIns="0" tIns="0" rIns="0" bIns="0" rtlCol="0">
            <a:noAutofit/>
          </a:bodyPr>
          <a:lstStyle>
            <a:lvl1pPr marL="0" indent="0" algn="l" rtl="0">
              <a:buFontTx/>
              <a:buNone/>
              <a:defRPr/>
            </a:lvl1pPr>
            <a:lvl2pPr marL="104775" indent="-104775" algn="l" rtl="0">
              <a:buClrTx/>
              <a:buSzPct val="100000"/>
              <a:buFont typeface="Arial" panose="020B0604020202020204" pitchFamily="34" charset="0"/>
              <a:buChar char="•"/>
              <a:defRPr/>
            </a:lvl2pPr>
            <a:lvl3pPr marL="228600" indent="-104775" algn="l" rtl="0">
              <a:buClrTx/>
              <a:buSzPct val="100000"/>
              <a:buFont typeface="Arial" panose="020B0604020202020204" pitchFamily="34" charset="0"/>
              <a:buChar char="−"/>
              <a:defRPr/>
            </a:lvl3pPr>
            <a:lvl4pPr marL="352425" indent="-104775" algn="l" rtl="0">
              <a:buClrTx/>
              <a:buSzPct val="100000"/>
              <a:buFont typeface="Arial" panose="020B0604020202020204" pitchFamily="34" charset="0"/>
              <a:buChar char="◦"/>
              <a:defRPr/>
            </a:lvl4pPr>
            <a:lvl5pPr marL="476250" indent="-104775" algn="l" rtl="0">
              <a:buClrTx/>
              <a:buSzPct val="100000"/>
              <a:buFont typeface="Arial" panose="020B0604020202020204" pitchFamily="34" charset="0"/>
              <a:buChar char="−"/>
              <a:defRPr/>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4" name="Text Placeholder 18"/>
          <p:cNvSpPr>
            <a:spLocks noGrp="1"/>
          </p:cNvSpPr>
          <p:nvPr>
            <p:ph idx="17" hasCustomPrompt="1"/>
          </p:nvPr>
        </p:nvSpPr>
        <p:spPr>
          <a:xfrm>
            <a:off x="6094250" y="2874169"/>
            <a:ext cx="2673512" cy="1571400"/>
          </a:xfrm>
          <a:prstGeom prst="rect">
            <a:avLst/>
          </a:prstGeom>
        </p:spPr>
        <p:txBody>
          <a:bodyPr vert="horz" lIns="0" tIns="0" rIns="0" bIns="0" rtlCol="0">
            <a:noAutofit/>
          </a:bodyPr>
          <a:lstStyle>
            <a:lvl1pPr marL="0" indent="0" algn="l" rtl="0">
              <a:buFontTx/>
              <a:buNone/>
              <a:defRPr/>
            </a:lvl1pPr>
            <a:lvl2pPr marL="104775" indent="-104775" algn="l" rtl="0">
              <a:buClrTx/>
              <a:buSzPct val="100000"/>
              <a:buFont typeface="Arial" panose="020B0604020202020204" pitchFamily="34" charset="0"/>
              <a:buChar char="•"/>
              <a:defRPr/>
            </a:lvl2pPr>
            <a:lvl3pPr marL="228600" indent="-104775" algn="l" rtl="0">
              <a:buClrTx/>
              <a:buSzPct val="100000"/>
              <a:buFont typeface="Arial" panose="020B0604020202020204" pitchFamily="34" charset="0"/>
              <a:buChar char="−"/>
              <a:defRPr/>
            </a:lvl3pPr>
            <a:lvl4pPr marL="352425" indent="-104775" algn="l" rtl="0">
              <a:buClrTx/>
              <a:buSzPct val="100000"/>
              <a:buFont typeface="Arial" panose="020B0604020202020204" pitchFamily="34" charset="0"/>
              <a:buChar char="◦"/>
              <a:defRPr/>
            </a:lvl4pPr>
            <a:lvl5pPr marL="476250" indent="-104775" algn="l" rtl="0">
              <a:buClrTx/>
              <a:buSzPct val="100000"/>
              <a:buFont typeface="Arial" panose="020B0604020202020204" pitchFamily="34" charset="0"/>
              <a:buChar char="−"/>
              <a:defRPr/>
            </a:lvl5pPr>
          </a:lstStyle>
          <a:p>
            <a:pPr lvl="0"/>
            <a:r>
              <a:rPr lang="nl-NL" noProof="0"/>
              <a:t>Klik om de tekst aan te passen</a:t>
            </a:r>
          </a:p>
          <a:p>
            <a:pPr lvl="1"/>
            <a:r>
              <a:rPr lang="nl-NL" noProof="0"/>
              <a:t>Eerste level</a:t>
            </a:r>
          </a:p>
          <a:p>
            <a:pPr lvl="2"/>
            <a:r>
              <a:rPr lang="nl-NL" noProof="0"/>
              <a:t>Tweede level</a:t>
            </a:r>
          </a:p>
          <a:p>
            <a:pPr lvl="3"/>
            <a:r>
              <a:rPr lang="nl-NL" noProof="0"/>
              <a:t>Derde level</a:t>
            </a:r>
          </a:p>
          <a:p>
            <a:pPr lvl="4"/>
            <a:r>
              <a:rPr lang="nl-NL" noProof="0"/>
              <a:t>Vierde level</a:t>
            </a:r>
          </a:p>
        </p:txBody>
      </p:sp>
      <p:sp>
        <p:nvSpPr>
          <p:cNvPr id="11" name="Text Placeholder 8">
            <a:extLst>
              <a:ext uri="{FF2B5EF4-FFF2-40B4-BE49-F238E27FC236}">
                <a16:creationId xmlns:a16="http://schemas.microsoft.com/office/drawing/2014/main" id="{9F15AF63-D425-4D3F-B484-4B7A0F329F9A}"/>
              </a:ext>
            </a:extLst>
          </p:cNvPr>
          <p:cNvSpPr>
            <a:spLocks noGrp="1"/>
          </p:cNvSpPr>
          <p:nvPr>
            <p:ph type="body" sz="quarter" idx="18"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12" name="Title Placeholder 1">
            <a:extLst>
              <a:ext uri="{FF2B5EF4-FFF2-40B4-BE49-F238E27FC236}">
                <a16:creationId xmlns:a16="http://schemas.microsoft.com/office/drawing/2014/main" id="{F7002A92-1CF7-42F5-B761-7DB3C2CF11E2}"/>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221253541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0B58449-B4F2-C785-7510-EB716E878E8B}"/>
              </a:ext>
            </a:extLst>
          </p:cNvPr>
          <p:cNvGraphicFramePr>
            <a:graphicFrameLocks noChangeAspect="1"/>
          </p:cNvGraphicFramePr>
          <p:nvPr>
            <p:custDataLst>
              <p:tags r:id="rId1"/>
            </p:custDataLst>
            <p:extLst>
              <p:ext uri="{D42A27DB-BD31-4B8C-83A1-F6EECF244321}">
                <p14:modId xmlns:p14="http://schemas.microsoft.com/office/powerpoint/2010/main" val="82893861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8" name="think-cell data - do not delete" hidden="1">
                        <a:extLst>
                          <a:ext uri="{FF2B5EF4-FFF2-40B4-BE49-F238E27FC236}">
                            <a16:creationId xmlns:a16="http://schemas.microsoft.com/office/drawing/2014/main" id="{60B58449-B4F2-C785-7510-EB716E878E8B}"/>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Title 1"/>
          <p:cNvSpPr>
            <a:spLocks noGrp="1"/>
          </p:cNvSpPr>
          <p:nvPr>
            <p:ph type="ctrTitle"/>
          </p:nvPr>
        </p:nvSpPr>
        <p:spPr>
          <a:xfrm>
            <a:off x="1143000" y="841772"/>
            <a:ext cx="6858000" cy="1790700"/>
          </a:xfrm>
        </p:spPr>
        <p:txBody>
          <a:bodyPr vert="horz" anchor="b"/>
          <a:lstStyle>
            <a:lvl1pPr algn="ctr" rtl="0">
              <a:defRPr sz="4500"/>
            </a:lvl1pPr>
          </a:lstStyle>
          <a:p>
            <a:r>
              <a:rPr lang="nl-NL"/>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rtl="0">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Click to edit Master subtitle style</a:t>
            </a:r>
          </a:p>
        </p:txBody>
      </p:sp>
      <p:sp>
        <p:nvSpPr>
          <p:cNvPr id="4" name="Date Placeholder 3"/>
          <p:cNvSpPr>
            <a:spLocks noGrp="1"/>
          </p:cNvSpPr>
          <p:nvPr>
            <p:ph type="dt" sz="half" idx="10"/>
          </p:nvPr>
        </p:nvSpPr>
        <p:spPr/>
        <p:txBody>
          <a:bodyPr/>
          <a:lstStyle>
            <a:lvl1pPr rtl="0">
              <a:defRPr/>
            </a:lvl1pPr>
          </a:lstStyle>
          <a:p>
            <a:fld id="{846CE7D5-CF57-46EF-B807-FDD0502418D4}" type="datetimeFigureOut">
              <a:rPr lang="nl-NL" smtClean="0"/>
              <a:t>26-6-2026</a:t>
            </a:fld>
            <a:endParaRPr lang="nl-NL"/>
          </a:p>
        </p:txBody>
      </p:sp>
      <p:sp>
        <p:nvSpPr>
          <p:cNvPr id="5" name="Footer Placeholder 4"/>
          <p:cNvSpPr>
            <a:spLocks noGrp="1"/>
          </p:cNvSpPr>
          <p:nvPr>
            <p:ph type="ftr" sz="quarter" idx="11"/>
          </p:nvPr>
        </p:nvSpPr>
        <p:spPr/>
        <p:txBody>
          <a:bodyPr/>
          <a:lstStyle>
            <a:lvl1pPr rtl="0">
              <a:defRPr/>
            </a:lvl1pPr>
          </a:lstStyle>
          <a:p>
            <a:endParaRPr lang="nl-NL"/>
          </a:p>
        </p:txBody>
      </p:sp>
      <p:sp>
        <p:nvSpPr>
          <p:cNvPr id="6" name="Slide Number Placeholder 5"/>
          <p:cNvSpPr>
            <a:spLocks noGrp="1"/>
          </p:cNvSpPr>
          <p:nvPr>
            <p:ph type="sldNum" sz="quarter" idx="12"/>
          </p:nvPr>
        </p:nvSpPr>
        <p:spPr/>
        <p:txBody>
          <a:bodyPr/>
          <a:lstStyle>
            <a:lvl1pPr rtl="0">
              <a:defRPr/>
            </a:lvl1pPr>
          </a:lstStyle>
          <a:p>
            <a:fld id="{330EA680-D336-4FF7-8B7A-9848BB0A1C32}" type="slidenum">
              <a:rPr lang="nl-NL" smtClean="0"/>
              <a:t>‹nr.›</a:t>
            </a:fld>
            <a:endParaRPr lang="nl-NL"/>
          </a:p>
        </p:txBody>
      </p:sp>
    </p:spTree>
    <p:extLst>
      <p:ext uri="{BB962C8B-B14F-4D97-AF65-F5344CB8AC3E}">
        <p14:creationId xmlns:p14="http://schemas.microsoft.com/office/powerpoint/2010/main" val="4058576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el, subtitel ">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8392D45-D8B6-01D4-C671-50C97602219F}"/>
              </a:ext>
            </a:extLst>
          </p:cNvPr>
          <p:cNvGraphicFramePr>
            <a:graphicFrameLocks noChangeAspect="1"/>
          </p:cNvGraphicFramePr>
          <p:nvPr>
            <p:custDataLst>
              <p:tags r:id="rId1"/>
            </p:custDataLst>
            <p:extLst>
              <p:ext uri="{D42A27DB-BD31-4B8C-83A1-F6EECF244321}">
                <p14:modId xmlns:p14="http://schemas.microsoft.com/office/powerpoint/2010/main" val="1458036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28392D45-D8B6-01D4-C671-50C97602219F}"/>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376238" y="773945"/>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br>
              <a:rPr lang="nl-NL" noProof="0"/>
            </a:br>
            <a:endParaRPr lang="nl-NL"/>
          </a:p>
        </p:txBody>
      </p:sp>
      <p:sp>
        <p:nvSpPr>
          <p:cNvPr id="9" name="Footnotes">
            <a:extLst>
              <a:ext uri="{FF2B5EF4-FFF2-40B4-BE49-F238E27FC236}">
                <a16:creationId xmlns:a16="http://schemas.microsoft.com/office/drawing/2014/main" id="{7CF38257-26CC-1D0E-ABA8-6D3230DF21D8}"/>
              </a:ext>
            </a:extLst>
          </p:cNvPr>
          <p:cNvSpPr>
            <a:spLocks noGrp="1"/>
          </p:cNvSpPr>
          <p:nvPr>
            <p:ph type="body" sz="quarter" idx="17" hasCustomPrompt="1"/>
          </p:nvPr>
        </p:nvSpPr>
        <p:spPr>
          <a:xfrm>
            <a:off x="1824228" y="4766308"/>
            <a:ext cx="5486400" cy="205742"/>
          </a:xfrm>
        </p:spPr>
        <p:txBody>
          <a:bodyPr anchor="b" anchorCtr="0">
            <a:noAutofit/>
          </a:bodyPr>
          <a:lstStyle>
            <a:lvl1pPr marL="0" indent="0" rtl="0">
              <a:spcAft>
                <a:spcPts val="0"/>
              </a:spcAft>
              <a:buFontTx/>
              <a:buNone/>
              <a:defRPr sz="563"/>
            </a:lvl1pPr>
            <a:lvl2pPr marL="0" indent="0">
              <a:spcAft>
                <a:spcPts val="0"/>
              </a:spcAft>
              <a:buFontTx/>
              <a:buNone/>
              <a:defRPr sz="563"/>
            </a:lvl2pPr>
            <a:lvl3pPr marL="0" indent="0">
              <a:spcAft>
                <a:spcPts val="0"/>
              </a:spcAft>
              <a:buFontTx/>
              <a:buNone/>
              <a:defRPr sz="563"/>
            </a:lvl3pPr>
            <a:lvl4pPr marL="0" indent="0">
              <a:spcAft>
                <a:spcPts val="0"/>
              </a:spcAft>
              <a:buFontTx/>
              <a:buNone/>
              <a:defRPr sz="563"/>
            </a:lvl4pPr>
            <a:lvl5pPr marL="0" indent="0">
              <a:spcAft>
                <a:spcPts val="0"/>
              </a:spcAft>
              <a:buFontTx/>
              <a:buNone/>
              <a:defRPr sz="563"/>
            </a:lvl5pPr>
            <a:lvl6pPr marL="0" indent="0">
              <a:spcAft>
                <a:spcPts val="0"/>
              </a:spcAft>
              <a:buFontTx/>
              <a:buNone/>
              <a:defRPr sz="563"/>
            </a:lvl6pPr>
            <a:lvl7pPr marL="0" indent="0">
              <a:spcAft>
                <a:spcPts val="0"/>
              </a:spcAft>
              <a:buFontTx/>
              <a:buNone/>
              <a:defRPr sz="563"/>
            </a:lvl7pPr>
            <a:lvl8pPr marL="0" indent="0">
              <a:spcAft>
                <a:spcPts val="0"/>
              </a:spcAft>
              <a:buFontTx/>
              <a:buNone/>
              <a:defRPr sz="563"/>
            </a:lvl8pPr>
            <a:lvl9pPr marL="0" indent="0">
              <a:spcAft>
                <a:spcPts val="0"/>
              </a:spcAft>
              <a:buFontTx/>
              <a:buNone/>
              <a:defRPr sz="563"/>
            </a:lvl9pPr>
          </a:lstStyle>
          <a:p>
            <a:pPr lvl="0"/>
            <a:r>
              <a:rPr lang="nl-NL"/>
              <a:t>[Optional footnotes/references]</a:t>
            </a:r>
          </a:p>
        </p:txBody>
      </p:sp>
    </p:spTree>
    <p:extLst>
      <p:ext uri="{BB962C8B-B14F-4D97-AF65-F5344CB8AC3E}">
        <p14:creationId xmlns:p14="http://schemas.microsoft.com/office/powerpoint/2010/main" val="146973867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412AA55-E2AE-478C-8B40-141B7234E7E2}"/>
              </a:ext>
            </a:extLst>
          </p:cNvPr>
          <p:cNvGraphicFramePr>
            <a:graphicFrameLocks noChangeAspect="1"/>
          </p:cNvGraphicFramePr>
          <p:nvPr>
            <p:custDataLst>
              <p:tags r:id="rId1"/>
            </p:custDataLst>
            <p:extLst>
              <p:ext uri="{D42A27DB-BD31-4B8C-83A1-F6EECF244321}">
                <p14:modId xmlns:p14="http://schemas.microsoft.com/office/powerpoint/2010/main" val="214539500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8" name="Object 7" hidden="1">
                        <a:extLst>
                          <a:ext uri="{FF2B5EF4-FFF2-40B4-BE49-F238E27FC236}">
                            <a16:creationId xmlns:a16="http://schemas.microsoft.com/office/drawing/2014/main" id="{2412AA55-E2AE-478C-8B40-141B7234E7E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802DA3EE-4F40-4D8C-B159-6EACE3B79048}"/>
              </a:ext>
            </a:extLst>
          </p:cNvPr>
          <p:cNvSpPr/>
          <p:nvPr>
            <p:custDataLst>
              <p:tags r:id="rId2"/>
            </p:custDataLst>
          </p:nvPr>
        </p:nvSpPr>
        <p:spPr>
          <a:xfrm>
            <a:off x="1" y="1"/>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nl-NL" sz="1600" b="1" i="0" baseline="0">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586567" y="114300"/>
            <a:ext cx="7897416" cy="700088"/>
          </a:xfrm>
        </p:spPr>
        <p:txBody>
          <a:bodyPr vert="horz"/>
          <a:lstStyle>
            <a:lvl1pPr rtl="0">
              <a:defRPr lang="nl-NL" sz="1500" b="1" kern="1200" dirty="0">
                <a:solidFill>
                  <a:schemeClr val="tx2"/>
                </a:solidFill>
                <a:latin typeface="+mj-lt"/>
                <a:ea typeface="+mj-ea"/>
                <a:cs typeface="+mj-cs"/>
              </a:defRPr>
            </a:lvl1pPr>
          </a:lstStyle>
          <a:p>
            <a:r>
              <a:rPr lang="nl-NL"/>
              <a:t>Click to edit Master title style</a:t>
            </a:r>
          </a:p>
        </p:txBody>
      </p:sp>
      <p:sp>
        <p:nvSpPr>
          <p:cNvPr id="3" name="Content Placeholder 2"/>
          <p:cNvSpPr>
            <a:spLocks noGrp="1"/>
          </p:cNvSpPr>
          <p:nvPr>
            <p:ph idx="1"/>
          </p:nvPr>
        </p:nvSpPr>
        <p:spPr>
          <a:xfrm>
            <a:off x="656067" y="1250157"/>
            <a:ext cx="7826400" cy="3326605"/>
          </a:xfrm>
        </p:spPr>
        <p:txBody>
          <a:bodyPr/>
          <a:lstStyle>
            <a:lvl1pPr rtl="0">
              <a:defRPr/>
            </a:lvl1pPr>
            <a:lvl2pPr rtl="0">
              <a:defRPr/>
            </a:lvl2pPr>
            <a:lvl3pPr rtl="0">
              <a:defRPr/>
            </a:lvl3pPr>
            <a:lvl4pPr rtl="0">
              <a:defRPr/>
            </a:lvl4pPr>
            <a:lvl5pPr rtl="0">
              <a:defRPr/>
            </a:lvl5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p:cNvSpPr>
            <a:spLocks noGrp="1"/>
          </p:cNvSpPr>
          <p:nvPr>
            <p:ph type="sldNum" sz="quarter" idx="12"/>
          </p:nvPr>
        </p:nvSpPr>
        <p:spPr/>
        <p:txBody>
          <a:bodyPr/>
          <a:lstStyle>
            <a:lvl1pPr rtl="0">
              <a:defRPr/>
            </a:lvl1pPr>
          </a:lstStyle>
          <a:p>
            <a:fld id="{330EA680-D336-4FF7-8B7A-9848BB0A1C32}" type="slidenum">
              <a:rPr lang="nl-NL" smtClean="0"/>
              <a:t>‹nr.›</a:t>
            </a:fld>
            <a:endParaRPr lang="nl-NL"/>
          </a:p>
        </p:txBody>
      </p:sp>
      <p:sp>
        <p:nvSpPr>
          <p:cNvPr id="12" name="Text Placeholder 11">
            <a:extLst>
              <a:ext uri="{FF2B5EF4-FFF2-40B4-BE49-F238E27FC236}">
                <a16:creationId xmlns:a16="http://schemas.microsoft.com/office/drawing/2014/main" id="{6FE6979F-42FF-41E0-9B08-F547BD28DC7A}"/>
              </a:ext>
            </a:extLst>
          </p:cNvPr>
          <p:cNvSpPr>
            <a:spLocks noGrp="1"/>
          </p:cNvSpPr>
          <p:nvPr>
            <p:ph type="body" sz="quarter" idx="13" hasCustomPrompt="1"/>
          </p:nvPr>
        </p:nvSpPr>
        <p:spPr>
          <a:xfrm>
            <a:off x="590551" y="951310"/>
            <a:ext cx="7897416" cy="161925"/>
          </a:xfrm>
        </p:spPr>
        <p:txBody>
          <a:bodyPr anchor="ctr"/>
          <a:lstStyle>
            <a:lvl1pPr marL="0" indent="0" rtl="0">
              <a:buNone/>
              <a:defRPr b="1"/>
            </a:lvl1pPr>
          </a:lstStyle>
          <a:p>
            <a:pPr lvl="0"/>
            <a:r>
              <a:rPr lang="nl-NL"/>
              <a:t>Subtitle</a:t>
            </a:r>
          </a:p>
        </p:txBody>
      </p:sp>
      <p:sp>
        <p:nvSpPr>
          <p:cNvPr id="16" name="Text Placeholder 15">
            <a:extLst>
              <a:ext uri="{FF2B5EF4-FFF2-40B4-BE49-F238E27FC236}">
                <a16:creationId xmlns:a16="http://schemas.microsoft.com/office/drawing/2014/main" id="{D3AED5F4-7CD1-42A6-9D94-0E87F2E59B65}"/>
              </a:ext>
            </a:extLst>
          </p:cNvPr>
          <p:cNvSpPr>
            <a:spLocks noGrp="1"/>
          </p:cNvSpPr>
          <p:nvPr>
            <p:ph type="body" sz="quarter" idx="14" hasCustomPrompt="1"/>
          </p:nvPr>
        </p:nvSpPr>
        <p:spPr>
          <a:xfrm>
            <a:off x="1642890" y="4743068"/>
            <a:ext cx="6845078" cy="161925"/>
          </a:xfrm>
        </p:spPr>
        <p:txBody>
          <a:bodyPr anchor="ctr"/>
          <a:lstStyle>
            <a:lvl1pPr marL="0" indent="0" rtl="0">
              <a:buNone/>
              <a:defRPr sz="450"/>
            </a:lvl1pPr>
          </a:lstStyle>
          <a:p>
            <a:pPr lvl="0"/>
            <a:r>
              <a:rPr lang="nl-NL"/>
              <a:t>footer</a:t>
            </a:r>
          </a:p>
        </p:txBody>
      </p:sp>
    </p:spTree>
    <p:extLst>
      <p:ext uri="{BB962C8B-B14F-4D97-AF65-F5344CB8AC3E}">
        <p14:creationId xmlns:p14="http://schemas.microsoft.com/office/powerpoint/2010/main" val="3374889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and Picture">
  <p:cSld name="Title, Content and Picture">
    <p:spTree>
      <p:nvGrpSpPr>
        <p:cNvPr id="1" name="Shape 29"/>
        <p:cNvGrpSpPr/>
        <p:nvPr/>
      </p:nvGrpSpPr>
      <p:grpSpPr>
        <a:xfrm>
          <a:off x="0" y="0"/>
          <a:ext cx="0" cy="0"/>
          <a:chOff x="0" y="0"/>
          <a:chExt cx="0" cy="0"/>
        </a:xfrm>
      </p:grpSpPr>
      <p:sp>
        <p:nvSpPr>
          <p:cNvPr id="30" name="Google Shape;30;p5"/>
          <p:cNvSpPr txBox="1">
            <a:spLocks noGrp="1"/>
          </p:cNvSpPr>
          <p:nvPr>
            <p:ph type="ftr" idx="11"/>
          </p:nvPr>
        </p:nvSpPr>
        <p:spPr>
          <a:xfrm>
            <a:off x="4081827" y="4623937"/>
            <a:ext cx="4644900" cy="307736"/>
          </a:xfrm>
          <a:prstGeom prst="rect">
            <a:avLst/>
          </a:prstGeom>
          <a:noFill/>
          <a:ln>
            <a:noFill/>
          </a:ln>
        </p:spPr>
        <p:txBody>
          <a:bodyPr spcFirstLastPara="1" wrap="square" lIns="91425" tIns="45700" rIns="91425" bIns="45700" anchor="ctr" anchorCtr="0">
            <a:spAutoFit/>
          </a:bodyPr>
          <a:lstStyle>
            <a:lvl1pPr lvl="0" algn="r">
              <a:spcBef>
                <a:spcPts val="0"/>
              </a:spcBef>
              <a:spcAft>
                <a:spcPts val="0"/>
              </a:spcAft>
              <a:buSzPts val="17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31" name="Google Shape;31;p5"/>
          <p:cNvSpPr txBox="1">
            <a:spLocks noGrp="1"/>
          </p:cNvSpPr>
          <p:nvPr>
            <p:ph type="sldNum" idx="12"/>
          </p:nvPr>
        </p:nvSpPr>
        <p:spPr>
          <a:xfrm>
            <a:off x="8726727" y="4586926"/>
            <a:ext cx="354000" cy="523180"/>
          </a:xfrm>
          <a:prstGeom prst="rect">
            <a:avLst/>
          </a:prstGeom>
          <a:noFill/>
          <a:ln>
            <a:noFill/>
          </a:ln>
        </p:spPr>
        <p:txBody>
          <a:bodyPr spcFirstLastPara="1" wrap="square" lIns="91425" tIns="45700" rIns="91425" bIns="457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‹nr.›</a:t>
            </a:fld>
            <a:endParaRPr lang="en-US"/>
          </a:p>
        </p:txBody>
      </p:sp>
      <p:sp>
        <p:nvSpPr>
          <p:cNvPr id="32" name="Google Shape;32;p5"/>
          <p:cNvSpPr txBox="1">
            <a:spLocks noGrp="1"/>
          </p:cNvSpPr>
          <p:nvPr>
            <p:ph type="title"/>
          </p:nvPr>
        </p:nvSpPr>
        <p:spPr>
          <a:xfrm>
            <a:off x="656067" y="533038"/>
            <a:ext cx="4657296" cy="857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56068" y="1567545"/>
            <a:ext cx="4658400" cy="2944800"/>
          </a:xfrm>
          <a:prstGeom prst="rect">
            <a:avLst/>
          </a:prstGeom>
          <a:noFill/>
          <a:ln>
            <a:noFill/>
          </a:ln>
        </p:spPr>
        <p:txBody>
          <a:bodyPr spcFirstLastPara="1" wrap="square" lIns="91425" tIns="45700" rIns="91425" bIns="45700" anchor="t" anchorCtr="0">
            <a:noAutofit/>
          </a:bodyPr>
          <a:lstStyle>
            <a:lvl1pPr marL="457189" lvl="0" indent="-317492" algn="l">
              <a:lnSpc>
                <a:spcPct val="120000"/>
              </a:lnSpc>
              <a:spcBef>
                <a:spcPts val="0"/>
              </a:spcBef>
              <a:spcAft>
                <a:spcPts val="0"/>
              </a:spcAft>
              <a:buSzPts val="1400"/>
              <a:buChar char="•"/>
              <a:defRPr sz="1400"/>
            </a:lvl1pPr>
            <a:lvl2pPr marL="914378" lvl="1" indent="-317492" algn="l">
              <a:lnSpc>
                <a:spcPct val="120000"/>
              </a:lnSpc>
              <a:spcBef>
                <a:spcPts val="0"/>
              </a:spcBef>
              <a:spcAft>
                <a:spcPts val="0"/>
              </a:spcAft>
              <a:buSzPts val="1400"/>
              <a:buChar char="–"/>
              <a:defRPr sz="1400"/>
            </a:lvl2pPr>
            <a:lvl3pPr marL="1371566" lvl="2" indent="-317492" algn="l">
              <a:lnSpc>
                <a:spcPct val="120000"/>
              </a:lnSpc>
              <a:spcBef>
                <a:spcPts val="0"/>
              </a:spcBef>
              <a:spcAft>
                <a:spcPts val="0"/>
              </a:spcAft>
              <a:buSzPts val="1400"/>
              <a:buChar char="•"/>
              <a:defRPr sz="1400"/>
            </a:lvl3pPr>
            <a:lvl4pPr marL="1828754" lvl="3" indent="-317492" algn="l">
              <a:lnSpc>
                <a:spcPct val="120000"/>
              </a:lnSpc>
              <a:spcBef>
                <a:spcPts val="0"/>
              </a:spcBef>
              <a:spcAft>
                <a:spcPts val="0"/>
              </a:spcAft>
              <a:buSzPts val="1400"/>
              <a:buChar char="–"/>
              <a:defRPr sz="1400"/>
            </a:lvl4pPr>
            <a:lvl5pPr marL="2285943" lvl="4" indent="-317492" algn="l">
              <a:lnSpc>
                <a:spcPct val="120000"/>
              </a:lnSpc>
              <a:spcBef>
                <a:spcPts val="0"/>
              </a:spcBef>
              <a:spcAft>
                <a:spcPts val="0"/>
              </a:spcAft>
              <a:buSzPts val="1400"/>
              <a:buChar char="»"/>
              <a:defRPr sz="1400"/>
            </a:lvl5pPr>
            <a:lvl6pPr marL="2743132" lvl="5" indent="-342892" algn="l">
              <a:spcBef>
                <a:spcPts val="360"/>
              </a:spcBef>
              <a:spcAft>
                <a:spcPts val="0"/>
              </a:spcAft>
              <a:buClr>
                <a:schemeClr val="dk1"/>
              </a:buClr>
              <a:buSzPts val="1800"/>
              <a:buChar char="•"/>
              <a:defRPr sz="1800"/>
            </a:lvl6pPr>
            <a:lvl7pPr marL="3200320" lvl="6" indent="-342892" algn="l">
              <a:spcBef>
                <a:spcPts val="360"/>
              </a:spcBef>
              <a:spcAft>
                <a:spcPts val="0"/>
              </a:spcAft>
              <a:buClr>
                <a:schemeClr val="dk1"/>
              </a:buClr>
              <a:buSzPts val="1800"/>
              <a:buChar char="•"/>
              <a:defRPr sz="1800"/>
            </a:lvl7pPr>
            <a:lvl8pPr marL="3657509" lvl="7" indent="-342892" algn="l">
              <a:spcBef>
                <a:spcPts val="360"/>
              </a:spcBef>
              <a:spcAft>
                <a:spcPts val="0"/>
              </a:spcAft>
              <a:buClr>
                <a:schemeClr val="dk1"/>
              </a:buClr>
              <a:buSzPts val="1800"/>
              <a:buChar char="•"/>
              <a:defRPr sz="1800"/>
            </a:lvl8pPr>
            <a:lvl9pPr marL="4114697" lvl="8" indent="-342892" algn="l">
              <a:spcBef>
                <a:spcPts val="360"/>
              </a:spcBef>
              <a:spcAft>
                <a:spcPts val="0"/>
              </a:spcAft>
              <a:buClr>
                <a:schemeClr val="dk1"/>
              </a:buClr>
              <a:buSzPts val="1800"/>
              <a:buChar char="•"/>
              <a:defRPr sz="1800"/>
            </a:lvl9pPr>
          </a:lstStyle>
          <a:p>
            <a:endParaRPr/>
          </a:p>
        </p:txBody>
      </p:sp>
    </p:spTree>
    <p:extLst>
      <p:ext uri="{BB962C8B-B14F-4D97-AF65-F5344CB8AC3E}">
        <p14:creationId xmlns:p14="http://schemas.microsoft.com/office/powerpoint/2010/main" val="212201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 Hoofdstuk Cirkel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70E13666-91AB-F6D1-BE03-CA33292212FE}"/>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C228B129-6D69-7506-4612-BAD3B17BC2B6}"/>
              </a:ext>
            </a:extLst>
          </p:cNvPr>
          <p:cNvSpPr>
            <a:spLocks noGrp="1"/>
          </p:cNvSpPr>
          <p:nvPr>
            <p:ph type="title"/>
          </p:nvPr>
        </p:nvSpPr>
        <p:spPr>
          <a:xfrm>
            <a:off x="307299" y="798263"/>
            <a:ext cx="4194058" cy="993775"/>
          </a:xfrm>
        </p:spPr>
        <p:txBody>
          <a:bodyPr anchor="b"/>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2278788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ver Vl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Google Shape;10;p1">
            <a:extLst>
              <a:ext uri="{FF2B5EF4-FFF2-40B4-BE49-F238E27FC236}">
                <a16:creationId xmlns:a16="http://schemas.microsoft.com/office/drawing/2014/main" id="{215FDFC3-FCBE-A4D5-8DA6-D064A5BD9400}"/>
              </a:ext>
            </a:extLst>
          </p:cNvPr>
          <p:cNvSpPr txBox="1">
            <a:spLocks noGrp="1"/>
          </p:cNvSpPr>
          <p:nvPr>
            <p:ph type="title"/>
          </p:nvPr>
        </p:nvSpPr>
        <p:spPr>
          <a:xfrm>
            <a:off x="3498393" y="2104216"/>
            <a:ext cx="5128369" cy="1876656"/>
          </a:xfrm>
          <a:prstGeom prst="rect">
            <a:avLst/>
          </a:prstGeom>
          <a:noFill/>
          <a:ln>
            <a:noFill/>
          </a:ln>
        </p:spPr>
        <p:txBody>
          <a:bodyPr spcFirstLastPara="1" wrap="square" lIns="144000" tIns="45700" rIns="91425" bIns="45700" anchor="t" anchorCtr="0">
            <a:noAutofit/>
          </a:bodyPr>
          <a:lstStyle>
            <a:lvl1pPr marR="0" lvl="0" algn="l" rtl="0">
              <a:spcBef>
                <a:spcPts val="0"/>
              </a:spcBef>
              <a:spcAft>
                <a:spcPts val="0"/>
              </a:spcAft>
              <a:buClr>
                <a:srgbClr val="2D4F9E"/>
              </a:buClr>
              <a:buSzPts val="2300"/>
              <a:buFont typeface="Arial"/>
              <a:buNone/>
              <a:defRPr sz="2800" b="1" i="0" u="none" strike="noStrike" cap="none" baseline="0">
                <a:solidFill>
                  <a:schemeClr val="bg1"/>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r>
              <a:rPr lang="nl-NL"/>
              <a:t>Klik om stijl te bewerken</a:t>
            </a:r>
            <a:endParaRPr/>
          </a:p>
        </p:txBody>
      </p:sp>
      <p:sp>
        <p:nvSpPr>
          <p:cNvPr id="6" name="Google Shape;64;p10">
            <a:extLst>
              <a:ext uri="{FF2B5EF4-FFF2-40B4-BE49-F238E27FC236}">
                <a16:creationId xmlns:a16="http://schemas.microsoft.com/office/drawing/2014/main" id="{F99AE07E-FE03-EAF2-33F2-D367DA9E4E7E}"/>
              </a:ext>
            </a:extLst>
          </p:cNvPr>
          <p:cNvSpPr/>
          <p:nvPr userDrawn="1"/>
        </p:nvSpPr>
        <p:spPr>
          <a:xfrm>
            <a:off x="308366" y="268356"/>
            <a:ext cx="1321221" cy="385325"/>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 name="Picture 6">
            <a:extLst>
              <a:ext uri="{FF2B5EF4-FFF2-40B4-BE49-F238E27FC236}">
                <a16:creationId xmlns:a16="http://schemas.microsoft.com/office/drawing/2014/main" id="{9A9C9FDC-8E16-2CDD-F744-99C15A4F563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392" y="329871"/>
            <a:ext cx="1071739" cy="282435"/>
          </a:xfrm>
          <a:prstGeom prst="rect">
            <a:avLst/>
          </a:prstGeom>
        </p:spPr>
      </p:pic>
    </p:spTree>
    <p:extLst>
      <p:ext uri="{BB962C8B-B14F-4D97-AF65-F5344CB8AC3E}">
        <p14:creationId xmlns:p14="http://schemas.microsoft.com/office/powerpoint/2010/main" val="835201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ver Blauw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10;p1">
            <a:extLst>
              <a:ext uri="{FF2B5EF4-FFF2-40B4-BE49-F238E27FC236}">
                <a16:creationId xmlns:a16="http://schemas.microsoft.com/office/drawing/2014/main" id="{E1F48D2F-A15E-DA47-F04A-20A3057F940A}"/>
              </a:ext>
            </a:extLst>
          </p:cNvPr>
          <p:cNvSpPr txBox="1">
            <a:spLocks noGrp="1"/>
          </p:cNvSpPr>
          <p:nvPr>
            <p:ph type="title"/>
          </p:nvPr>
        </p:nvSpPr>
        <p:spPr>
          <a:xfrm>
            <a:off x="308366" y="2122491"/>
            <a:ext cx="4194059" cy="716296"/>
          </a:xfrm>
          <a:prstGeom prst="rect">
            <a:avLst/>
          </a:prstGeom>
          <a:noFill/>
          <a:ln>
            <a:noFill/>
          </a:ln>
        </p:spPr>
        <p:txBody>
          <a:bodyPr spcFirstLastPara="1" wrap="square" lIns="144000" tIns="45700" rIns="91425" bIns="45700" anchor="ctr" anchorCtr="0">
            <a:noAutofit/>
          </a:bodyPr>
          <a:lstStyle>
            <a:lvl1pPr marR="0" lvl="0" algn="l" rtl="0">
              <a:spcBef>
                <a:spcPts val="0"/>
              </a:spcBef>
              <a:spcAft>
                <a:spcPts val="0"/>
              </a:spcAft>
              <a:buClr>
                <a:srgbClr val="2D4F9E"/>
              </a:buClr>
              <a:buSzPts val="2300"/>
              <a:buFont typeface="Arial"/>
              <a:buNone/>
              <a:defRPr sz="3200" b="1" i="0" u="none" strike="noStrike" cap="none" baseline="0">
                <a:solidFill>
                  <a:schemeClr val="bg1"/>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r>
              <a:rPr lang="nl-NL"/>
              <a:t>Klik om stijl te bewerken</a:t>
            </a:r>
            <a:endParaRPr/>
          </a:p>
        </p:txBody>
      </p:sp>
      <p:sp>
        <p:nvSpPr>
          <p:cNvPr id="8" name="Google Shape;33;p5">
            <a:extLst>
              <a:ext uri="{FF2B5EF4-FFF2-40B4-BE49-F238E27FC236}">
                <a16:creationId xmlns:a16="http://schemas.microsoft.com/office/drawing/2014/main" id="{E6FAC25F-049A-8602-10B9-9912BBF2E34D}"/>
              </a:ext>
            </a:extLst>
          </p:cNvPr>
          <p:cNvSpPr txBox="1">
            <a:spLocks noGrp="1"/>
          </p:cNvSpPr>
          <p:nvPr>
            <p:ph type="body" idx="13" hasCustomPrompt="1"/>
          </p:nvPr>
        </p:nvSpPr>
        <p:spPr>
          <a:xfrm>
            <a:off x="308367" y="1528955"/>
            <a:ext cx="4194058"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40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date</a:t>
            </a:r>
            <a:endParaRPr/>
          </a:p>
        </p:txBody>
      </p:sp>
      <p:sp>
        <p:nvSpPr>
          <p:cNvPr id="9" name="Google Shape;33;p5">
            <a:extLst>
              <a:ext uri="{FF2B5EF4-FFF2-40B4-BE49-F238E27FC236}">
                <a16:creationId xmlns:a16="http://schemas.microsoft.com/office/drawing/2014/main" id="{66A346B2-4A4B-2517-64E5-AF6B953E9D43}"/>
              </a:ext>
            </a:extLst>
          </p:cNvPr>
          <p:cNvSpPr txBox="1">
            <a:spLocks noGrp="1"/>
          </p:cNvSpPr>
          <p:nvPr>
            <p:ph type="body" idx="14" hasCustomPrompt="1"/>
          </p:nvPr>
        </p:nvSpPr>
        <p:spPr>
          <a:xfrm>
            <a:off x="308365" y="2900135"/>
            <a:ext cx="4194057"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8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Google Shape;64;p10">
            <a:extLst>
              <a:ext uri="{FF2B5EF4-FFF2-40B4-BE49-F238E27FC236}">
                <a16:creationId xmlns:a16="http://schemas.microsoft.com/office/drawing/2014/main" id="{18702C4F-D4D0-6740-45C8-59009D8CAA32}"/>
              </a:ext>
            </a:extLst>
          </p:cNvPr>
          <p:cNvSpPr/>
          <p:nvPr userDrawn="1"/>
        </p:nvSpPr>
        <p:spPr>
          <a:xfrm>
            <a:off x="308366" y="268356"/>
            <a:ext cx="1321221" cy="385325"/>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a:extLst>
              <a:ext uri="{FF2B5EF4-FFF2-40B4-BE49-F238E27FC236}">
                <a16:creationId xmlns:a16="http://schemas.microsoft.com/office/drawing/2014/main" id="{071C39D7-1213-9DAA-21ED-77A26A6D2B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392" y="329871"/>
            <a:ext cx="1071739" cy="282435"/>
          </a:xfrm>
          <a:prstGeom prst="rect">
            <a:avLst/>
          </a:prstGeom>
        </p:spPr>
      </p:pic>
    </p:spTree>
    <p:extLst>
      <p:ext uri="{BB962C8B-B14F-4D97-AF65-F5344CB8AC3E}">
        <p14:creationId xmlns:p14="http://schemas.microsoft.com/office/powerpoint/2010/main" val="2251763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 Hoofdstuk Cirkel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70E13666-91AB-F6D1-BE03-CA33292212FE}"/>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7CD2FB42-9EA1-772F-600B-BC1CAA8CCAA0}"/>
              </a:ext>
            </a:extLst>
          </p:cNvPr>
          <p:cNvSpPr>
            <a:spLocks noGrp="1"/>
          </p:cNvSpPr>
          <p:nvPr>
            <p:ph type="title"/>
          </p:nvPr>
        </p:nvSpPr>
        <p:spPr>
          <a:xfrm>
            <a:off x="307299" y="798263"/>
            <a:ext cx="4194058" cy="993775"/>
          </a:xfrm>
        </p:spPr>
        <p:txBody>
          <a:bodyPr anchor="b"/>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2247174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ver Blauw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Google Shape;64;p10">
            <a:extLst>
              <a:ext uri="{FF2B5EF4-FFF2-40B4-BE49-F238E27FC236}">
                <a16:creationId xmlns:a16="http://schemas.microsoft.com/office/drawing/2014/main" id="{8C82CFB8-202D-CCF6-4D40-CBB63060AE37}"/>
              </a:ext>
            </a:extLst>
          </p:cNvPr>
          <p:cNvSpPr/>
          <p:nvPr userDrawn="1"/>
        </p:nvSpPr>
        <p:spPr>
          <a:xfrm>
            <a:off x="308366" y="268356"/>
            <a:ext cx="1321221" cy="385325"/>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a:extLst>
              <a:ext uri="{FF2B5EF4-FFF2-40B4-BE49-F238E27FC236}">
                <a16:creationId xmlns:a16="http://schemas.microsoft.com/office/drawing/2014/main" id="{C1BB325B-3E0E-9733-A09D-05FE1CBBBB2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392" y="329871"/>
            <a:ext cx="1071739" cy="282435"/>
          </a:xfrm>
          <a:prstGeom prst="rect">
            <a:avLst/>
          </a:prstGeom>
        </p:spPr>
      </p:pic>
      <p:sp>
        <p:nvSpPr>
          <p:cNvPr id="10" name="Google Shape;10;p1">
            <a:extLst>
              <a:ext uri="{FF2B5EF4-FFF2-40B4-BE49-F238E27FC236}">
                <a16:creationId xmlns:a16="http://schemas.microsoft.com/office/drawing/2014/main" id="{A8E9E99E-3DED-6310-C8D6-ADBA0E6B6053}"/>
              </a:ext>
            </a:extLst>
          </p:cNvPr>
          <p:cNvSpPr txBox="1">
            <a:spLocks noGrp="1"/>
          </p:cNvSpPr>
          <p:nvPr>
            <p:ph type="title"/>
          </p:nvPr>
        </p:nvSpPr>
        <p:spPr>
          <a:xfrm>
            <a:off x="308366" y="2122491"/>
            <a:ext cx="4194059" cy="716296"/>
          </a:xfrm>
          <a:prstGeom prst="rect">
            <a:avLst/>
          </a:prstGeom>
          <a:noFill/>
          <a:ln>
            <a:noFill/>
          </a:ln>
        </p:spPr>
        <p:txBody>
          <a:bodyPr spcFirstLastPara="1" wrap="square" lIns="144000" tIns="45700" rIns="91425" bIns="45700" anchor="ctr" anchorCtr="0">
            <a:noAutofit/>
          </a:bodyPr>
          <a:lstStyle>
            <a:lvl1pPr marR="0" lvl="0" algn="l" rtl="0">
              <a:spcBef>
                <a:spcPts val="0"/>
              </a:spcBef>
              <a:spcAft>
                <a:spcPts val="0"/>
              </a:spcAft>
              <a:buClr>
                <a:srgbClr val="2D4F9E"/>
              </a:buClr>
              <a:buSzPts val="2300"/>
              <a:buFont typeface="Arial"/>
              <a:buNone/>
              <a:defRPr sz="3200" b="1" i="0" u="none" strike="noStrike" cap="none" baseline="0">
                <a:solidFill>
                  <a:schemeClr val="bg1"/>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r>
              <a:rPr lang="nl-NL"/>
              <a:t>Klik om stijl te bewerken</a:t>
            </a:r>
            <a:endParaRPr/>
          </a:p>
        </p:txBody>
      </p:sp>
      <p:sp>
        <p:nvSpPr>
          <p:cNvPr id="11" name="Google Shape;33;p5">
            <a:extLst>
              <a:ext uri="{FF2B5EF4-FFF2-40B4-BE49-F238E27FC236}">
                <a16:creationId xmlns:a16="http://schemas.microsoft.com/office/drawing/2014/main" id="{866D9BBF-0C26-6CC4-F0D6-81F16436D1BE}"/>
              </a:ext>
            </a:extLst>
          </p:cNvPr>
          <p:cNvSpPr txBox="1">
            <a:spLocks noGrp="1"/>
          </p:cNvSpPr>
          <p:nvPr>
            <p:ph type="body" idx="13" hasCustomPrompt="1"/>
          </p:nvPr>
        </p:nvSpPr>
        <p:spPr>
          <a:xfrm>
            <a:off x="308367" y="1528955"/>
            <a:ext cx="4194058"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40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date</a:t>
            </a:r>
            <a:endParaRPr/>
          </a:p>
        </p:txBody>
      </p:sp>
      <p:sp>
        <p:nvSpPr>
          <p:cNvPr id="12" name="Google Shape;33;p5">
            <a:extLst>
              <a:ext uri="{FF2B5EF4-FFF2-40B4-BE49-F238E27FC236}">
                <a16:creationId xmlns:a16="http://schemas.microsoft.com/office/drawing/2014/main" id="{3CF8F546-3640-E68F-93A3-25AEFD86BA28}"/>
              </a:ext>
            </a:extLst>
          </p:cNvPr>
          <p:cNvSpPr txBox="1">
            <a:spLocks noGrp="1"/>
          </p:cNvSpPr>
          <p:nvPr>
            <p:ph type="body" idx="14" hasCustomPrompt="1"/>
          </p:nvPr>
        </p:nvSpPr>
        <p:spPr>
          <a:xfrm>
            <a:off x="308365" y="2900135"/>
            <a:ext cx="4194057"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8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Tree>
    <p:extLst>
      <p:ext uri="{BB962C8B-B14F-4D97-AF65-F5344CB8AC3E}">
        <p14:creationId xmlns:p14="http://schemas.microsoft.com/office/powerpoint/2010/main" val="3148464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Cover Blauw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Google Shape;64;p10">
            <a:extLst>
              <a:ext uri="{FF2B5EF4-FFF2-40B4-BE49-F238E27FC236}">
                <a16:creationId xmlns:a16="http://schemas.microsoft.com/office/drawing/2014/main" id="{C83FB857-6B8D-D951-1101-7FCDBF0AC266}"/>
              </a:ext>
            </a:extLst>
          </p:cNvPr>
          <p:cNvSpPr/>
          <p:nvPr userDrawn="1"/>
        </p:nvSpPr>
        <p:spPr>
          <a:xfrm>
            <a:off x="308366" y="268356"/>
            <a:ext cx="1321221" cy="385325"/>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a:extLst>
              <a:ext uri="{FF2B5EF4-FFF2-40B4-BE49-F238E27FC236}">
                <a16:creationId xmlns:a16="http://schemas.microsoft.com/office/drawing/2014/main" id="{8E73AD38-6B25-9C49-0B6E-2E81786BE8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392" y="329871"/>
            <a:ext cx="1071739" cy="282435"/>
          </a:xfrm>
          <a:prstGeom prst="rect">
            <a:avLst/>
          </a:prstGeom>
        </p:spPr>
      </p:pic>
      <p:sp>
        <p:nvSpPr>
          <p:cNvPr id="10" name="Google Shape;10;p1">
            <a:extLst>
              <a:ext uri="{FF2B5EF4-FFF2-40B4-BE49-F238E27FC236}">
                <a16:creationId xmlns:a16="http://schemas.microsoft.com/office/drawing/2014/main" id="{BADF8FC2-FF42-388C-43B7-B66B771DBCA9}"/>
              </a:ext>
            </a:extLst>
          </p:cNvPr>
          <p:cNvSpPr txBox="1">
            <a:spLocks noGrp="1"/>
          </p:cNvSpPr>
          <p:nvPr>
            <p:ph type="title"/>
          </p:nvPr>
        </p:nvSpPr>
        <p:spPr>
          <a:xfrm>
            <a:off x="308366" y="2122491"/>
            <a:ext cx="4194059" cy="716296"/>
          </a:xfrm>
          <a:prstGeom prst="rect">
            <a:avLst/>
          </a:prstGeom>
          <a:noFill/>
          <a:ln>
            <a:noFill/>
          </a:ln>
        </p:spPr>
        <p:txBody>
          <a:bodyPr spcFirstLastPara="1" wrap="square" lIns="144000" tIns="45700" rIns="91425" bIns="45700" anchor="ctr" anchorCtr="0">
            <a:noAutofit/>
          </a:bodyPr>
          <a:lstStyle>
            <a:lvl1pPr marR="0" lvl="0" algn="l" rtl="0">
              <a:spcBef>
                <a:spcPts val="0"/>
              </a:spcBef>
              <a:spcAft>
                <a:spcPts val="0"/>
              </a:spcAft>
              <a:buClr>
                <a:srgbClr val="2D4F9E"/>
              </a:buClr>
              <a:buSzPts val="2300"/>
              <a:buFont typeface="Arial"/>
              <a:buNone/>
              <a:defRPr sz="3200" b="1" i="0" u="none" strike="noStrike" cap="none" baseline="0">
                <a:solidFill>
                  <a:schemeClr val="bg1"/>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r>
              <a:rPr lang="nl-NL"/>
              <a:t>Klik om stijl te bewerken</a:t>
            </a:r>
            <a:endParaRPr/>
          </a:p>
        </p:txBody>
      </p:sp>
      <p:sp>
        <p:nvSpPr>
          <p:cNvPr id="11" name="Google Shape;33;p5">
            <a:extLst>
              <a:ext uri="{FF2B5EF4-FFF2-40B4-BE49-F238E27FC236}">
                <a16:creationId xmlns:a16="http://schemas.microsoft.com/office/drawing/2014/main" id="{4FDF4F8B-2123-6DD4-BDBD-699B62108960}"/>
              </a:ext>
            </a:extLst>
          </p:cNvPr>
          <p:cNvSpPr txBox="1">
            <a:spLocks noGrp="1"/>
          </p:cNvSpPr>
          <p:nvPr>
            <p:ph type="body" idx="13" hasCustomPrompt="1"/>
          </p:nvPr>
        </p:nvSpPr>
        <p:spPr>
          <a:xfrm>
            <a:off x="308367" y="1528955"/>
            <a:ext cx="4194058"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40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date</a:t>
            </a:r>
            <a:endParaRPr/>
          </a:p>
        </p:txBody>
      </p:sp>
      <p:sp>
        <p:nvSpPr>
          <p:cNvPr id="12" name="Google Shape;33;p5">
            <a:extLst>
              <a:ext uri="{FF2B5EF4-FFF2-40B4-BE49-F238E27FC236}">
                <a16:creationId xmlns:a16="http://schemas.microsoft.com/office/drawing/2014/main" id="{1849992D-2D05-DA1C-A41F-4BC719ACB3F0}"/>
              </a:ext>
            </a:extLst>
          </p:cNvPr>
          <p:cNvSpPr txBox="1">
            <a:spLocks noGrp="1"/>
          </p:cNvSpPr>
          <p:nvPr>
            <p:ph type="body" idx="14" hasCustomPrompt="1"/>
          </p:nvPr>
        </p:nvSpPr>
        <p:spPr>
          <a:xfrm>
            <a:off x="308365" y="2900135"/>
            <a:ext cx="4194057"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8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Tree>
    <p:extLst>
      <p:ext uri="{BB962C8B-B14F-4D97-AF65-F5344CB8AC3E}">
        <p14:creationId xmlns:p14="http://schemas.microsoft.com/office/powerpoint/2010/main" val="2071342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Cover Donkerblau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Google Shape;64;p10">
            <a:extLst>
              <a:ext uri="{FF2B5EF4-FFF2-40B4-BE49-F238E27FC236}">
                <a16:creationId xmlns:a16="http://schemas.microsoft.com/office/drawing/2014/main" id="{4433134E-FE1D-C082-05A0-525640DFE665}"/>
              </a:ext>
            </a:extLst>
          </p:cNvPr>
          <p:cNvSpPr/>
          <p:nvPr userDrawn="1"/>
        </p:nvSpPr>
        <p:spPr>
          <a:xfrm>
            <a:off x="308366" y="268356"/>
            <a:ext cx="1321221" cy="385325"/>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a:extLst>
              <a:ext uri="{FF2B5EF4-FFF2-40B4-BE49-F238E27FC236}">
                <a16:creationId xmlns:a16="http://schemas.microsoft.com/office/drawing/2014/main" id="{E2A6BBDA-09BB-52D2-E57D-439B097F88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392" y="329871"/>
            <a:ext cx="1071739" cy="282435"/>
          </a:xfrm>
          <a:prstGeom prst="rect">
            <a:avLst/>
          </a:prstGeom>
        </p:spPr>
      </p:pic>
      <p:sp>
        <p:nvSpPr>
          <p:cNvPr id="10" name="Google Shape;10;p1">
            <a:extLst>
              <a:ext uri="{FF2B5EF4-FFF2-40B4-BE49-F238E27FC236}">
                <a16:creationId xmlns:a16="http://schemas.microsoft.com/office/drawing/2014/main" id="{B2858279-9D18-5BCE-EB0D-A14AF15BAB16}"/>
              </a:ext>
            </a:extLst>
          </p:cNvPr>
          <p:cNvSpPr txBox="1">
            <a:spLocks noGrp="1"/>
          </p:cNvSpPr>
          <p:nvPr>
            <p:ph type="title"/>
          </p:nvPr>
        </p:nvSpPr>
        <p:spPr>
          <a:xfrm>
            <a:off x="308366" y="2122491"/>
            <a:ext cx="4194059" cy="716296"/>
          </a:xfrm>
          <a:prstGeom prst="rect">
            <a:avLst/>
          </a:prstGeom>
          <a:noFill/>
          <a:ln>
            <a:noFill/>
          </a:ln>
        </p:spPr>
        <p:txBody>
          <a:bodyPr spcFirstLastPara="1" wrap="square" lIns="144000" tIns="45700" rIns="91425" bIns="45700" anchor="ctr" anchorCtr="0">
            <a:noAutofit/>
          </a:bodyPr>
          <a:lstStyle>
            <a:lvl1pPr marR="0" lvl="0" algn="l" rtl="0">
              <a:spcBef>
                <a:spcPts val="0"/>
              </a:spcBef>
              <a:spcAft>
                <a:spcPts val="0"/>
              </a:spcAft>
              <a:buClr>
                <a:srgbClr val="2D4F9E"/>
              </a:buClr>
              <a:buSzPts val="2300"/>
              <a:buFont typeface="Arial"/>
              <a:buNone/>
              <a:defRPr sz="3200" b="1" i="0" u="none" strike="noStrike" cap="none" baseline="0">
                <a:solidFill>
                  <a:schemeClr val="bg1"/>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r>
              <a:rPr lang="nl-NL"/>
              <a:t>Klik om stijl te bewerken</a:t>
            </a:r>
            <a:endParaRPr/>
          </a:p>
        </p:txBody>
      </p:sp>
      <p:sp>
        <p:nvSpPr>
          <p:cNvPr id="11" name="Google Shape;33;p5">
            <a:extLst>
              <a:ext uri="{FF2B5EF4-FFF2-40B4-BE49-F238E27FC236}">
                <a16:creationId xmlns:a16="http://schemas.microsoft.com/office/drawing/2014/main" id="{7F769BE9-BBE0-2F2B-E788-9DADFE4701DA}"/>
              </a:ext>
            </a:extLst>
          </p:cNvPr>
          <p:cNvSpPr txBox="1">
            <a:spLocks noGrp="1"/>
          </p:cNvSpPr>
          <p:nvPr>
            <p:ph type="body" idx="13" hasCustomPrompt="1"/>
          </p:nvPr>
        </p:nvSpPr>
        <p:spPr>
          <a:xfrm>
            <a:off x="308367" y="1528955"/>
            <a:ext cx="4194058"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40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date</a:t>
            </a:r>
            <a:endParaRPr/>
          </a:p>
        </p:txBody>
      </p:sp>
      <p:sp>
        <p:nvSpPr>
          <p:cNvPr id="12" name="Google Shape;33;p5">
            <a:extLst>
              <a:ext uri="{FF2B5EF4-FFF2-40B4-BE49-F238E27FC236}">
                <a16:creationId xmlns:a16="http://schemas.microsoft.com/office/drawing/2014/main" id="{CCD0EB6C-A6AE-08EE-68B1-73A6D6ED885B}"/>
              </a:ext>
            </a:extLst>
          </p:cNvPr>
          <p:cNvSpPr txBox="1">
            <a:spLocks noGrp="1"/>
          </p:cNvSpPr>
          <p:nvPr>
            <p:ph type="body" idx="14" hasCustomPrompt="1"/>
          </p:nvPr>
        </p:nvSpPr>
        <p:spPr>
          <a:xfrm>
            <a:off x="308365" y="2900135"/>
            <a:ext cx="4194057"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8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Tree>
    <p:extLst>
      <p:ext uri="{BB962C8B-B14F-4D97-AF65-F5344CB8AC3E}">
        <p14:creationId xmlns:p14="http://schemas.microsoft.com/office/powerpoint/2010/main" val="3781318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Cover Paar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Google Shape;64;p10">
            <a:extLst>
              <a:ext uri="{FF2B5EF4-FFF2-40B4-BE49-F238E27FC236}">
                <a16:creationId xmlns:a16="http://schemas.microsoft.com/office/drawing/2014/main" id="{901157C4-DFFA-93DB-0123-47403CF2FFC1}"/>
              </a:ext>
            </a:extLst>
          </p:cNvPr>
          <p:cNvSpPr/>
          <p:nvPr userDrawn="1"/>
        </p:nvSpPr>
        <p:spPr>
          <a:xfrm>
            <a:off x="308366" y="268356"/>
            <a:ext cx="1321221" cy="385325"/>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a:extLst>
              <a:ext uri="{FF2B5EF4-FFF2-40B4-BE49-F238E27FC236}">
                <a16:creationId xmlns:a16="http://schemas.microsoft.com/office/drawing/2014/main" id="{E2B44892-D8FC-342E-B563-BDEC38DFD9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392" y="329871"/>
            <a:ext cx="1071739" cy="282435"/>
          </a:xfrm>
          <a:prstGeom prst="rect">
            <a:avLst/>
          </a:prstGeom>
        </p:spPr>
      </p:pic>
      <p:sp>
        <p:nvSpPr>
          <p:cNvPr id="10" name="Google Shape;10;p1">
            <a:extLst>
              <a:ext uri="{FF2B5EF4-FFF2-40B4-BE49-F238E27FC236}">
                <a16:creationId xmlns:a16="http://schemas.microsoft.com/office/drawing/2014/main" id="{7ABCEBDD-F100-7C21-3B07-136C0004C095}"/>
              </a:ext>
            </a:extLst>
          </p:cNvPr>
          <p:cNvSpPr txBox="1">
            <a:spLocks noGrp="1"/>
          </p:cNvSpPr>
          <p:nvPr>
            <p:ph type="title"/>
          </p:nvPr>
        </p:nvSpPr>
        <p:spPr>
          <a:xfrm>
            <a:off x="308366" y="2122491"/>
            <a:ext cx="4194059" cy="716296"/>
          </a:xfrm>
          <a:prstGeom prst="rect">
            <a:avLst/>
          </a:prstGeom>
          <a:noFill/>
          <a:ln>
            <a:noFill/>
          </a:ln>
        </p:spPr>
        <p:txBody>
          <a:bodyPr spcFirstLastPara="1" wrap="square" lIns="144000" tIns="45700" rIns="91425" bIns="45700" anchor="ctr" anchorCtr="0">
            <a:noAutofit/>
          </a:bodyPr>
          <a:lstStyle>
            <a:lvl1pPr marR="0" lvl="0" algn="l" rtl="0">
              <a:spcBef>
                <a:spcPts val="0"/>
              </a:spcBef>
              <a:spcAft>
                <a:spcPts val="0"/>
              </a:spcAft>
              <a:buClr>
                <a:srgbClr val="2D4F9E"/>
              </a:buClr>
              <a:buSzPts val="2300"/>
              <a:buFont typeface="Arial"/>
              <a:buNone/>
              <a:defRPr sz="3200" b="1" i="0" u="none" strike="noStrike" cap="none" baseline="0">
                <a:solidFill>
                  <a:schemeClr val="bg1"/>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r>
              <a:rPr lang="nl-NL"/>
              <a:t>Klik om stijl te bewerken</a:t>
            </a:r>
            <a:endParaRPr/>
          </a:p>
        </p:txBody>
      </p:sp>
      <p:sp>
        <p:nvSpPr>
          <p:cNvPr id="11" name="Google Shape;33;p5">
            <a:extLst>
              <a:ext uri="{FF2B5EF4-FFF2-40B4-BE49-F238E27FC236}">
                <a16:creationId xmlns:a16="http://schemas.microsoft.com/office/drawing/2014/main" id="{CDD0BF03-8496-D8C3-F836-E5551C5939CA}"/>
              </a:ext>
            </a:extLst>
          </p:cNvPr>
          <p:cNvSpPr txBox="1">
            <a:spLocks noGrp="1"/>
          </p:cNvSpPr>
          <p:nvPr>
            <p:ph type="body" idx="13" hasCustomPrompt="1"/>
          </p:nvPr>
        </p:nvSpPr>
        <p:spPr>
          <a:xfrm>
            <a:off x="308367" y="1528955"/>
            <a:ext cx="4194058"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40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date</a:t>
            </a:r>
            <a:endParaRPr/>
          </a:p>
        </p:txBody>
      </p:sp>
      <p:sp>
        <p:nvSpPr>
          <p:cNvPr id="12" name="Google Shape;33;p5">
            <a:extLst>
              <a:ext uri="{FF2B5EF4-FFF2-40B4-BE49-F238E27FC236}">
                <a16:creationId xmlns:a16="http://schemas.microsoft.com/office/drawing/2014/main" id="{83E1AD49-37CA-E9D1-B7B5-9522D37950C3}"/>
              </a:ext>
            </a:extLst>
          </p:cNvPr>
          <p:cNvSpPr txBox="1">
            <a:spLocks noGrp="1"/>
          </p:cNvSpPr>
          <p:nvPr>
            <p:ph type="body" idx="14" hasCustomPrompt="1"/>
          </p:nvPr>
        </p:nvSpPr>
        <p:spPr>
          <a:xfrm>
            <a:off x="308365" y="2900135"/>
            <a:ext cx="4194057"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8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Tree>
    <p:extLst>
      <p:ext uri="{BB962C8B-B14F-4D97-AF65-F5344CB8AC3E}">
        <p14:creationId xmlns:p14="http://schemas.microsoft.com/office/powerpoint/2010/main" val="3629327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over Oranj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Google Shape;64;p10">
            <a:extLst>
              <a:ext uri="{FF2B5EF4-FFF2-40B4-BE49-F238E27FC236}">
                <a16:creationId xmlns:a16="http://schemas.microsoft.com/office/drawing/2014/main" id="{EBA65F1F-B0BF-F8E9-A725-680384CB2990}"/>
              </a:ext>
            </a:extLst>
          </p:cNvPr>
          <p:cNvSpPr/>
          <p:nvPr userDrawn="1"/>
        </p:nvSpPr>
        <p:spPr>
          <a:xfrm>
            <a:off x="308366" y="268356"/>
            <a:ext cx="1321221" cy="385325"/>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a:extLst>
              <a:ext uri="{FF2B5EF4-FFF2-40B4-BE49-F238E27FC236}">
                <a16:creationId xmlns:a16="http://schemas.microsoft.com/office/drawing/2014/main" id="{A8130393-DD23-70E7-E38B-9431E2631E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392" y="329871"/>
            <a:ext cx="1071739" cy="282435"/>
          </a:xfrm>
          <a:prstGeom prst="rect">
            <a:avLst/>
          </a:prstGeom>
        </p:spPr>
      </p:pic>
      <p:sp>
        <p:nvSpPr>
          <p:cNvPr id="10" name="Google Shape;10;p1">
            <a:extLst>
              <a:ext uri="{FF2B5EF4-FFF2-40B4-BE49-F238E27FC236}">
                <a16:creationId xmlns:a16="http://schemas.microsoft.com/office/drawing/2014/main" id="{21376E59-9867-40D9-88CA-C51358F473D0}"/>
              </a:ext>
            </a:extLst>
          </p:cNvPr>
          <p:cNvSpPr txBox="1">
            <a:spLocks noGrp="1"/>
          </p:cNvSpPr>
          <p:nvPr>
            <p:ph type="title"/>
          </p:nvPr>
        </p:nvSpPr>
        <p:spPr>
          <a:xfrm>
            <a:off x="308366" y="2122491"/>
            <a:ext cx="4194059" cy="716296"/>
          </a:xfrm>
          <a:prstGeom prst="rect">
            <a:avLst/>
          </a:prstGeom>
          <a:noFill/>
          <a:ln>
            <a:noFill/>
          </a:ln>
        </p:spPr>
        <p:txBody>
          <a:bodyPr spcFirstLastPara="1" wrap="square" lIns="144000" tIns="45700" rIns="91425" bIns="45700" anchor="ctr" anchorCtr="0">
            <a:noAutofit/>
          </a:bodyPr>
          <a:lstStyle>
            <a:lvl1pPr marR="0" lvl="0" algn="l" rtl="0">
              <a:spcBef>
                <a:spcPts val="0"/>
              </a:spcBef>
              <a:spcAft>
                <a:spcPts val="0"/>
              </a:spcAft>
              <a:buClr>
                <a:srgbClr val="2D4F9E"/>
              </a:buClr>
              <a:buSzPts val="2300"/>
              <a:buFont typeface="Arial"/>
              <a:buNone/>
              <a:defRPr sz="3200" b="1" i="0" u="none" strike="noStrike" cap="none" baseline="0">
                <a:solidFill>
                  <a:schemeClr val="bg1"/>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r>
              <a:rPr lang="nl-NL"/>
              <a:t>Klik om stijl te bewerken</a:t>
            </a:r>
            <a:endParaRPr/>
          </a:p>
        </p:txBody>
      </p:sp>
      <p:sp>
        <p:nvSpPr>
          <p:cNvPr id="11" name="Google Shape;33;p5">
            <a:extLst>
              <a:ext uri="{FF2B5EF4-FFF2-40B4-BE49-F238E27FC236}">
                <a16:creationId xmlns:a16="http://schemas.microsoft.com/office/drawing/2014/main" id="{487273E3-F560-16CE-F157-618EE05B01BB}"/>
              </a:ext>
            </a:extLst>
          </p:cNvPr>
          <p:cNvSpPr txBox="1">
            <a:spLocks noGrp="1"/>
          </p:cNvSpPr>
          <p:nvPr>
            <p:ph type="body" idx="13" hasCustomPrompt="1"/>
          </p:nvPr>
        </p:nvSpPr>
        <p:spPr>
          <a:xfrm>
            <a:off x="308367" y="1528955"/>
            <a:ext cx="4194058"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40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date</a:t>
            </a:r>
            <a:endParaRPr/>
          </a:p>
        </p:txBody>
      </p:sp>
      <p:sp>
        <p:nvSpPr>
          <p:cNvPr id="12" name="Google Shape;33;p5">
            <a:extLst>
              <a:ext uri="{FF2B5EF4-FFF2-40B4-BE49-F238E27FC236}">
                <a16:creationId xmlns:a16="http://schemas.microsoft.com/office/drawing/2014/main" id="{1E8980EF-7703-0486-5228-A6429758E83A}"/>
              </a:ext>
            </a:extLst>
          </p:cNvPr>
          <p:cNvSpPr txBox="1">
            <a:spLocks noGrp="1"/>
          </p:cNvSpPr>
          <p:nvPr>
            <p:ph type="body" idx="14" hasCustomPrompt="1"/>
          </p:nvPr>
        </p:nvSpPr>
        <p:spPr>
          <a:xfrm>
            <a:off x="308365" y="2900135"/>
            <a:ext cx="4194057"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8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Tree>
    <p:extLst>
      <p:ext uri="{BB962C8B-B14F-4D97-AF65-F5344CB8AC3E}">
        <p14:creationId xmlns:p14="http://schemas.microsoft.com/office/powerpoint/2010/main" val="1782049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ver Oranj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Google Shape;64;p10">
            <a:extLst>
              <a:ext uri="{FF2B5EF4-FFF2-40B4-BE49-F238E27FC236}">
                <a16:creationId xmlns:a16="http://schemas.microsoft.com/office/drawing/2014/main" id="{16AEDCE8-8893-0AB7-5E2D-776DE92D1142}"/>
              </a:ext>
            </a:extLst>
          </p:cNvPr>
          <p:cNvSpPr/>
          <p:nvPr userDrawn="1"/>
        </p:nvSpPr>
        <p:spPr>
          <a:xfrm>
            <a:off x="308366" y="268356"/>
            <a:ext cx="1321221" cy="385325"/>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a:extLst>
              <a:ext uri="{FF2B5EF4-FFF2-40B4-BE49-F238E27FC236}">
                <a16:creationId xmlns:a16="http://schemas.microsoft.com/office/drawing/2014/main" id="{7D71C2A2-E7E5-C8C5-9754-14DBA9E96BC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392" y="329871"/>
            <a:ext cx="1071739" cy="282435"/>
          </a:xfrm>
          <a:prstGeom prst="rect">
            <a:avLst/>
          </a:prstGeom>
        </p:spPr>
      </p:pic>
      <p:sp>
        <p:nvSpPr>
          <p:cNvPr id="10" name="Google Shape;10;p1">
            <a:extLst>
              <a:ext uri="{FF2B5EF4-FFF2-40B4-BE49-F238E27FC236}">
                <a16:creationId xmlns:a16="http://schemas.microsoft.com/office/drawing/2014/main" id="{9A573D56-F438-E967-DC5C-BDA899E2FEB8}"/>
              </a:ext>
            </a:extLst>
          </p:cNvPr>
          <p:cNvSpPr txBox="1">
            <a:spLocks noGrp="1"/>
          </p:cNvSpPr>
          <p:nvPr>
            <p:ph type="title"/>
          </p:nvPr>
        </p:nvSpPr>
        <p:spPr>
          <a:xfrm>
            <a:off x="308366" y="2122491"/>
            <a:ext cx="4194059" cy="716296"/>
          </a:xfrm>
          <a:prstGeom prst="rect">
            <a:avLst/>
          </a:prstGeom>
          <a:noFill/>
          <a:ln>
            <a:noFill/>
          </a:ln>
        </p:spPr>
        <p:txBody>
          <a:bodyPr spcFirstLastPara="1" wrap="square" lIns="144000" tIns="45700" rIns="91425" bIns="45700" anchor="ctr" anchorCtr="0">
            <a:noAutofit/>
          </a:bodyPr>
          <a:lstStyle>
            <a:lvl1pPr marR="0" lvl="0" algn="l" rtl="0">
              <a:spcBef>
                <a:spcPts val="0"/>
              </a:spcBef>
              <a:spcAft>
                <a:spcPts val="0"/>
              </a:spcAft>
              <a:buClr>
                <a:srgbClr val="2D4F9E"/>
              </a:buClr>
              <a:buSzPts val="2300"/>
              <a:buFont typeface="Arial"/>
              <a:buNone/>
              <a:defRPr sz="3200" b="1" i="0" u="none" strike="noStrike" cap="none" baseline="0">
                <a:solidFill>
                  <a:schemeClr val="bg1"/>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r>
              <a:rPr lang="nl-NL"/>
              <a:t>Klik om stijl te bewerken</a:t>
            </a:r>
            <a:endParaRPr/>
          </a:p>
        </p:txBody>
      </p:sp>
      <p:sp>
        <p:nvSpPr>
          <p:cNvPr id="11" name="Google Shape;33;p5">
            <a:extLst>
              <a:ext uri="{FF2B5EF4-FFF2-40B4-BE49-F238E27FC236}">
                <a16:creationId xmlns:a16="http://schemas.microsoft.com/office/drawing/2014/main" id="{CFEEAACD-2EFC-DA54-FFE1-6AAEC91C6BF1}"/>
              </a:ext>
            </a:extLst>
          </p:cNvPr>
          <p:cNvSpPr txBox="1">
            <a:spLocks noGrp="1"/>
          </p:cNvSpPr>
          <p:nvPr>
            <p:ph type="body" idx="13" hasCustomPrompt="1"/>
          </p:nvPr>
        </p:nvSpPr>
        <p:spPr>
          <a:xfrm>
            <a:off x="308367" y="1528955"/>
            <a:ext cx="4194058"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40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date</a:t>
            </a:r>
            <a:endParaRPr/>
          </a:p>
        </p:txBody>
      </p:sp>
      <p:sp>
        <p:nvSpPr>
          <p:cNvPr id="12" name="Google Shape;33;p5">
            <a:extLst>
              <a:ext uri="{FF2B5EF4-FFF2-40B4-BE49-F238E27FC236}">
                <a16:creationId xmlns:a16="http://schemas.microsoft.com/office/drawing/2014/main" id="{8D4DCA04-F050-686D-1E79-1746496BE0F9}"/>
              </a:ext>
            </a:extLst>
          </p:cNvPr>
          <p:cNvSpPr txBox="1">
            <a:spLocks noGrp="1"/>
          </p:cNvSpPr>
          <p:nvPr>
            <p:ph type="body" idx="14" hasCustomPrompt="1"/>
          </p:nvPr>
        </p:nvSpPr>
        <p:spPr>
          <a:xfrm>
            <a:off x="308365" y="2900135"/>
            <a:ext cx="4194057"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8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Tree>
    <p:extLst>
      <p:ext uri="{BB962C8B-B14F-4D97-AF65-F5344CB8AC3E}">
        <p14:creationId xmlns:p14="http://schemas.microsoft.com/office/powerpoint/2010/main" val="47986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ver Groen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Google Shape;64;p10">
            <a:extLst>
              <a:ext uri="{FF2B5EF4-FFF2-40B4-BE49-F238E27FC236}">
                <a16:creationId xmlns:a16="http://schemas.microsoft.com/office/drawing/2014/main" id="{5907D205-951D-B955-44B9-33751A207DB6}"/>
              </a:ext>
            </a:extLst>
          </p:cNvPr>
          <p:cNvSpPr/>
          <p:nvPr userDrawn="1"/>
        </p:nvSpPr>
        <p:spPr>
          <a:xfrm>
            <a:off x="308366" y="268356"/>
            <a:ext cx="1321221" cy="385325"/>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a:extLst>
              <a:ext uri="{FF2B5EF4-FFF2-40B4-BE49-F238E27FC236}">
                <a16:creationId xmlns:a16="http://schemas.microsoft.com/office/drawing/2014/main" id="{AB2FE31F-7924-EB8A-7E16-30304EEAA8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392" y="329871"/>
            <a:ext cx="1071739" cy="282435"/>
          </a:xfrm>
          <a:prstGeom prst="rect">
            <a:avLst/>
          </a:prstGeom>
        </p:spPr>
      </p:pic>
      <p:sp>
        <p:nvSpPr>
          <p:cNvPr id="10" name="Google Shape;10;p1">
            <a:extLst>
              <a:ext uri="{FF2B5EF4-FFF2-40B4-BE49-F238E27FC236}">
                <a16:creationId xmlns:a16="http://schemas.microsoft.com/office/drawing/2014/main" id="{EEC056FD-CB60-8403-A324-AC3E934B1CA9}"/>
              </a:ext>
            </a:extLst>
          </p:cNvPr>
          <p:cNvSpPr txBox="1">
            <a:spLocks noGrp="1"/>
          </p:cNvSpPr>
          <p:nvPr>
            <p:ph type="title"/>
          </p:nvPr>
        </p:nvSpPr>
        <p:spPr>
          <a:xfrm>
            <a:off x="308366" y="2122491"/>
            <a:ext cx="4194059" cy="716296"/>
          </a:xfrm>
          <a:prstGeom prst="rect">
            <a:avLst/>
          </a:prstGeom>
          <a:noFill/>
          <a:ln>
            <a:noFill/>
          </a:ln>
        </p:spPr>
        <p:txBody>
          <a:bodyPr spcFirstLastPara="1" wrap="square" lIns="144000" tIns="45700" rIns="91425" bIns="45700" anchor="ctr" anchorCtr="0">
            <a:noAutofit/>
          </a:bodyPr>
          <a:lstStyle>
            <a:lvl1pPr marR="0" lvl="0" algn="l" rtl="0">
              <a:spcBef>
                <a:spcPts val="0"/>
              </a:spcBef>
              <a:spcAft>
                <a:spcPts val="0"/>
              </a:spcAft>
              <a:buClr>
                <a:srgbClr val="2D4F9E"/>
              </a:buClr>
              <a:buSzPts val="2300"/>
              <a:buFont typeface="Arial"/>
              <a:buNone/>
              <a:defRPr sz="3200" b="1" i="0" u="none" strike="noStrike" cap="none" baseline="0">
                <a:solidFill>
                  <a:schemeClr val="bg1"/>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r>
              <a:rPr lang="nl-NL"/>
              <a:t>Klik om stijl te bewerken</a:t>
            </a:r>
            <a:endParaRPr/>
          </a:p>
        </p:txBody>
      </p:sp>
      <p:sp>
        <p:nvSpPr>
          <p:cNvPr id="11" name="Google Shape;33;p5">
            <a:extLst>
              <a:ext uri="{FF2B5EF4-FFF2-40B4-BE49-F238E27FC236}">
                <a16:creationId xmlns:a16="http://schemas.microsoft.com/office/drawing/2014/main" id="{B58F4177-5CF5-6C4F-CD8B-A3C946B00096}"/>
              </a:ext>
            </a:extLst>
          </p:cNvPr>
          <p:cNvSpPr txBox="1">
            <a:spLocks noGrp="1"/>
          </p:cNvSpPr>
          <p:nvPr>
            <p:ph type="body" idx="13" hasCustomPrompt="1"/>
          </p:nvPr>
        </p:nvSpPr>
        <p:spPr>
          <a:xfrm>
            <a:off x="308367" y="1528955"/>
            <a:ext cx="4194058"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40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date</a:t>
            </a:r>
            <a:endParaRPr/>
          </a:p>
        </p:txBody>
      </p:sp>
      <p:sp>
        <p:nvSpPr>
          <p:cNvPr id="12" name="Google Shape;33;p5">
            <a:extLst>
              <a:ext uri="{FF2B5EF4-FFF2-40B4-BE49-F238E27FC236}">
                <a16:creationId xmlns:a16="http://schemas.microsoft.com/office/drawing/2014/main" id="{9FEADFD3-4E15-2ED8-4480-8FF2727DC73D}"/>
              </a:ext>
            </a:extLst>
          </p:cNvPr>
          <p:cNvSpPr txBox="1">
            <a:spLocks noGrp="1"/>
          </p:cNvSpPr>
          <p:nvPr>
            <p:ph type="body" idx="14" hasCustomPrompt="1"/>
          </p:nvPr>
        </p:nvSpPr>
        <p:spPr>
          <a:xfrm>
            <a:off x="308365" y="2900135"/>
            <a:ext cx="4194057"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8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Tree>
    <p:extLst>
      <p:ext uri="{BB962C8B-B14F-4D97-AF65-F5344CB8AC3E}">
        <p14:creationId xmlns:p14="http://schemas.microsoft.com/office/powerpoint/2010/main" val="3060762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ver Limoe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Google Shape;64;p10">
            <a:extLst>
              <a:ext uri="{FF2B5EF4-FFF2-40B4-BE49-F238E27FC236}">
                <a16:creationId xmlns:a16="http://schemas.microsoft.com/office/drawing/2014/main" id="{215CE1B1-8D95-4EE6-7F5E-BA23D20A7DD5}"/>
              </a:ext>
            </a:extLst>
          </p:cNvPr>
          <p:cNvSpPr/>
          <p:nvPr userDrawn="1"/>
        </p:nvSpPr>
        <p:spPr>
          <a:xfrm>
            <a:off x="308366" y="268356"/>
            <a:ext cx="1321221" cy="385325"/>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a:extLst>
              <a:ext uri="{FF2B5EF4-FFF2-40B4-BE49-F238E27FC236}">
                <a16:creationId xmlns:a16="http://schemas.microsoft.com/office/drawing/2014/main" id="{7BEF635F-21A1-CCA6-94ED-656D73C3F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392" y="329871"/>
            <a:ext cx="1071739" cy="282435"/>
          </a:xfrm>
          <a:prstGeom prst="rect">
            <a:avLst/>
          </a:prstGeom>
        </p:spPr>
      </p:pic>
      <p:sp>
        <p:nvSpPr>
          <p:cNvPr id="10" name="Google Shape;10;p1">
            <a:extLst>
              <a:ext uri="{FF2B5EF4-FFF2-40B4-BE49-F238E27FC236}">
                <a16:creationId xmlns:a16="http://schemas.microsoft.com/office/drawing/2014/main" id="{A200AA2D-2371-9CA1-9E75-3AC8A72FC9E9}"/>
              </a:ext>
            </a:extLst>
          </p:cNvPr>
          <p:cNvSpPr txBox="1">
            <a:spLocks noGrp="1"/>
          </p:cNvSpPr>
          <p:nvPr>
            <p:ph type="title"/>
          </p:nvPr>
        </p:nvSpPr>
        <p:spPr>
          <a:xfrm>
            <a:off x="308366" y="2122491"/>
            <a:ext cx="4194059" cy="716296"/>
          </a:xfrm>
          <a:prstGeom prst="rect">
            <a:avLst/>
          </a:prstGeom>
          <a:noFill/>
          <a:ln>
            <a:noFill/>
          </a:ln>
        </p:spPr>
        <p:txBody>
          <a:bodyPr spcFirstLastPara="1" wrap="square" lIns="144000" tIns="45700" rIns="91425" bIns="45700" anchor="ctr" anchorCtr="0">
            <a:noAutofit/>
          </a:bodyPr>
          <a:lstStyle>
            <a:lvl1pPr marR="0" lvl="0" algn="l" rtl="0">
              <a:spcBef>
                <a:spcPts val="0"/>
              </a:spcBef>
              <a:spcAft>
                <a:spcPts val="0"/>
              </a:spcAft>
              <a:buClr>
                <a:srgbClr val="2D4F9E"/>
              </a:buClr>
              <a:buSzPts val="2300"/>
              <a:buFont typeface="Arial"/>
              <a:buNone/>
              <a:defRPr sz="3200" b="1" i="0" u="none" strike="noStrike" cap="none" baseline="0">
                <a:solidFill>
                  <a:schemeClr val="bg1"/>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r>
              <a:rPr lang="nl-NL"/>
              <a:t>Klik om stijl te bewerken</a:t>
            </a:r>
            <a:endParaRPr/>
          </a:p>
        </p:txBody>
      </p:sp>
      <p:sp>
        <p:nvSpPr>
          <p:cNvPr id="11" name="Google Shape;33;p5">
            <a:extLst>
              <a:ext uri="{FF2B5EF4-FFF2-40B4-BE49-F238E27FC236}">
                <a16:creationId xmlns:a16="http://schemas.microsoft.com/office/drawing/2014/main" id="{ABB67FAA-F116-EC86-4B0B-D6A9680A834D}"/>
              </a:ext>
            </a:extLst>
          </p:cNvPr>
          <p:cNvSpPr txBox="1">
            <a:spLocks noGrp="1"/>
          </p:cNvSpPr>
          <p:nvPr>
            <p:ph type="body" idx="13" hasCustomPrompt="1"/>
          </p:nvPr>
        </p:nvSpPr>
        <p:spPr>
          <a:xfrm>
            <a:off x="308367" y="1528955"/>
            <a:ext cx="4194058"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40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date</a:t>
            </a:r>
            <a:endParaRPr/>
          </a:p>
        </p:txBody>
      </p:sp>
      <p:sp>
        <p:nvSpPr>
          <p:cNvPr id="12" name="Google Shape;33;p5">
            <a:extLst>
              <a:ext uri="{FF2B5EF4-FFF2-40B4-BE49-F238E27FC236}">
                <a16:creationId xmlns:a16="http://schemas.microsoft.com/office/drawing/2014/main" id="{5953CF71-E72B-A5D8-483B-39B7F2AE38C9}"/>
              </a:ext>
            </a:extLst>
          </p:cNvPr>
          <p:cNvSpPr txBox="1">
            <a:spLocks noGrp="1"/>
          </p:cNvSpPr>
          <p:nvPr>
            <p:ph type="body" idx="14" hasCustomPrompt="1"/>
          </p:nvPr>
        </p:nvSpPr>
        <p:spPr>
          <a:xfrm>
            <a:off x="308365" y="2900135"/>
            <a:ext cx="4194057"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8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Tree>
    <p:extLst>
      <p:ext uri="{BB962C8B-B14F-4D97-AF65-F5344CB8AC3E}">
        <p14:creationId xmlns:p14="http://schemas.microsoft.com/office/powerpoint/2010/main" val="2541968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Cover Limoe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Google Shape;64;p10">
            <a:extLst>
              <a:ext uri="{FF2B5EF4-FFF2-40B4-BE49-F238E27FC236}">
                <a16:creationId xmlns:a16="http://schemas.microsoft.com/office/drawing/2014/main" id="{D36EF107-D7FB-7CB5-74A9-208B382839E5}"/>
              </a:ext>
            </a:extLst>
          </p:cNvPr>
          <p:cNvSpPr/>
          <p:nvPr userDrawn="1"/>
        </p:nvSpPr>
        <p:spPr>
          <a:xfrm>
            <a:off x="308366" y="268356"/>
            <a:ext cx="1321221" cy="385325"/>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 name="Picture 5">
            <a:extLst>
              <a:ext uri="{FF2B5EF4-FFF2-40B4-BE49-F238E27FC236}">
                <a16:creationId xmlns:a16="http://schemas.microsoft.com/office/drawing/2014/main" id="{1BCEA28C-4F80-DEB3-F774-15E8272F42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1392" y="329871"/>
            <a:ext cx="1071739" cy="282435"/>
          </a:xfrm>
          <a:prstGeom prst="rect">
            <a:avLst/>
          </a:prstGeom>
        </p:spPr>
      </p:pic>
      <p:sp>
        <p:nvSpPr>
          <p:cNvPr id="10" name="Google Shape;10;p1">
            <a:extLst>
              <a:ext uri="{FF2B5EF4-FFF2-40B4-BE49-F238E27FC236}">
                <a16:creationId xmlns:a16="http://schemas.microsoft.com/office/drawing/2014/main" id="{D0ECB600-59D8-E691-F68A-993E157189E2}"/>
              </a:ext>
            </a:extLst>
          </p:cNvPr>
          <p:cNvSpPr txBox="1">
            <a:spLocks noGrp="1"/>
          </p:cNvSpPr>
          <p:nvPr>
            <p:ph type="title"/>
          </p:nvPr>
        </p:nvSpPr>
        <p:spPr>
          <a:xfrm>
            <a:off x="308366" y="2122491"/>
            <a:ext cx="4194059" cy="716296"/>
          </a:xfrm>
          <a:prstGeom prst="rect">
            <a:avLst/>
          </a:prstGeom>
          <a:noFill/>
          <a:ln>
            <a:noFill/>
          </a:ln>
        </p:spPr>
        <p:txBody>
          <a:bodyPr spcFirstLastPara="1" wrap="square" lIns="144000" tIns="45700" rIns="91425" bIns="45700" anchor="ctr" anchorCtr="0">
            <a:noAutofit/>
          </a:bodyPr>
          <a:lstStyle>
            <a:lvl1pPr marR="0" lvl="0" algn="l" rtl="0">
              <a:spcBef>
                <a:spcPts val="0"/>
              </a:spcBef>
              <a:spcAft>
                <a:spcPts val="0"/>
              </a:spcAft>
              <a:buClr>
                <a:srgbClr val="2D4F9E"/>
              </a:buClr>
              <a:buSzPts val="2300"/>
              <a:buFont typeface="Arial"/>
              <a:buNone/>
              <a:defRPr sz="3200" b="1" i="0" u="none" strike="noStrike" cap="none" baseline="0">
                <a:solidFill>
                  <a:schemeClr val="bg1"/>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r>
              <a:rPr lang="nl-NL"/>
              <a:t>Klik om stijl te bewerken</a:t>
            </a:r>
            <a:endParaRPr/>
          </a:p>
        </p:txBody>
      </p:sp>
      <p:sp>
        <p:nvSpPr>
          <p:cNvPr id="11" name="Google Shape;33;p5">
            <a:extLst>
              <a:ext uri="{FF2B5EF4-FFF2-40B4-BE49-F238E27FC236}">
                <a16:creationId xmlns:a16="http://schemas.microsoft.com/office/drawing/2014/main" id="{9515A58E-8C15-95D4-9405-9A978A66DDE3}"/>
              </a:ext>
            </a:extLst>
          </p:cNvPr>
          <p:cNvSpPr txBox="1">
            <a:spLocks noGrp="1"/>
          </p:cNvSpPr>
          <p:nvPr>
            <p:ph type="body" idx="13" hasCustomPrompt="1"/>
          </p:nvPr>
        </p:nvSpPr>
        <p:spPr>
          <a:xfrm>
            <a:off x="308367" y="1528955"/>
            <a:ext cx="4194058"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40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date</a:t>
            </a:r>
            <a:endParaRPr/>
          </a:p>
        </p:txBody>
      </p:sp>
      <p:sp>
        <p:nvSpPr>
          <p:cNvPr id="12" name="Google Shape;33;p5">
            <a:extLst>
              <a:ext uri="{FF2B5EF4-FFF2-40B4-BE49-F238E27FC236}">
                <a16:creationId xmlns:a16="http://schemas.microsoft.com/office/drawing/2014/main" id="{44FA1E1C-B01E-DC3D-082F-744E4B173A57}"/>
              </a:ext>
            </a:extLst>
          </p:cNvPr>
          <p:cNvSpPr txBox="1">
            <a:spLocks noGrp="1"/>
          </p:cNvSpPr>
          <p:nvPr>
            <p:ph type="body" idx="14" hasCustomPrompt="1"/>
          </p:nvPr>
        </p:nvSpPr>
        <p:spPr>
          <a:xfrm>
            <a:off x="308365" y="2900135"/>
            <a:ext cx="4194057" cy="532188"/>
          </a:xfrm>
          <a:prstGeom prst="rect">
            <a:avLst/>
          </a:prstGeom>
          <a:noFill/>
          <a:ln>
            <a:noFill/>
          </a:ln>
        </p:spPr>
        <p:txBody>
          <a:bodyPr spcFirstLastPara="1" wrap="square" lIns="36000" tIns="0" rIns="0" bIns="0" anchor="ctr" anchorCtr="0">
            <a:noAutofit/>
          </a:bodyPr>
          <a:lstStyle>
            <a:lvl1pPr marL="139700" lvl="0" indent="0" algn="l">
              <a:lnSpc>
                <a:spcPct val="120000"/>
              </a:lnSpc>
              <a:spcBef>
                <a:spcPts val="0"/>
              </a:spcBef>
              <a:spcAft>
                <a:spcPts val="0"/>
              </a:spcAft>
              <a:buSzPts val="1400"/>
              <a:buNone/>
              <a:defRPr sz="18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Tree>
    <p:extLst>
      <p:ext uri="{BB962C8B-B14F-4D97-AF65-F5344CB8AC3E}">
        <p14:creationId xmlns:p14="http://schemas.microsoft.com/office/powerpoint/2010/main" val="401143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ntent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BECD7B-CCCD-3C36-2976-7E178F80E0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13" name="Title 12">
            <a:extLst>
              <a:ext uri="{FF2B5EF4-FFF2-40B4-BE49-F238E27FC236}">
                <a16:creationId xmlns:a16="http://schemas.microsoft.com/office/drawing/2014/main" id="{B925A498-7BA0-449A-63D8-36DEC55D8E05}"/>
              </a:ext>
            </a:extLst>
          </p:cNvPr>
          <p:cNvSpPr>
            <a:spLocks noGrp="1"/>
          </p:cNvSpPr>
          <p:nvPr>
            <p:ph type="title"/>
          </p:nvPr>
        </p:nvSpPr>
        <p:spPr>
          <a:xfrm>
            <a:off x="509636" y="271321"/>
            <a:ext cx="8119157" cy="993775"/>
          </a:xfrm>
        </p:spPr>
        <p:txBody>
          <a:bodyPr anchor="ctr"/>
          <a:lstStyle/>
          <a:p>
            <a:r>
              <a:rPr lang="nl-NL"/>
              <a:t>Klik om stijl te bewerken</a:t>
            </a:r>
            <a:endParaRPr lang="en-NL"/>
          </a:p>
        </p:txBody>
      </p:sp>
      <p:sp>
        <p:nvSpPr>
          <p:cNvPr id="20" name="Content Placeholder 19">
            <a:extLst>
              <a:ext uri="{FF2B5EF4-FFF2-40B4-BE49-F238E27FC236}">
                <a16:creationId xmlns:a16="http://schemas.microsoft.com/office/drawing/2014/main" id="{E618DCBB-622B-B641-2F7E-D1F4DC4424D1}"/>
              </a:ext>
            </a:extLst>
          </p:cNvPr>
          <p:cNvSpPr>
            <a:spLocks noGrp="1"/>
          </p:cNvSpPr>
          <p:nvPr>
            <p:ph sz="quarter" idx="13"/>
          </p:nvPr>
        </p:nvSpPr>
        <p:spPr>
          <a:xfrm>
            <a:off x="509635" y="1371736"/>
            <a:ext cx="8119157" cy="32321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22" name="Footer Placeholder 21">
            <a:extLst>
              <a:ext uri="{FF2B5EF4-FFF2-40B4-BE49-F238E27FC236}">
                <a16:creationId xmlns:a16="http://schemas.microsoft.com/office/drawing/2014/main" id="{88AE3970-77CA-F3C9-951D-37B7F6511A33}"/>
              </a:ext>
            </a:extLst>
          </p:cNvPr>
          <p:cNvSpPr>
            <a:spLocks noGrp="1"/>
          </p:cNvSpPr>
          <p:nvPr>
            <p:ph type="ftr" idx="14"/>
          </p:nvPr>
        </p:nvSpPr>
        <p:spPr/>
        <p:txBody>
          <a:bodyPr/>
          <a:lstStyle/>
          <a:p>
            <a:endParaRPr lang="en-NL" sz="1000">
              <a:latin typeface="Arial" panose="020B0604020202020204" pitchFamily="34" charset="0"/>
            </a:endParaRPr>
          </a:p>
        </p:txBody>
      </p:sp>
      <p:sp>
        <p:nvSpPr>
          <p:cNvPr id="23" name="Slide Number Placeholder 22">
            <a:extLst>
              <a:ext uri="{FF2B5EF4-FFF2-40B4-BE49-F238E27FC236}">
                <a16:creationId xmlns:a16="http://schemas.microsoft.com/office/drawing/2014/main" id="{2538E9C2-11B0-8ADB-3A07-4A49EDB4EEC9}"/>
              </a:ext>
            </a:extLst>
          </p:cNvPr>
          <p:cNvSpPr>
            <a:spLocks noGrp="1"/>
          </p:cNvSpPr>
          <p:nvPr>
            <p:ph type="sldNum" idx="15"/>
          </p:nvPr>
        </p:nvSpPr>
        <p:spPr/>
        <p:txBody>
          <a:bodyPr/>
          <a:lstStyle/>
          <a:p>
            <a:fld id="{00000000-1234-1234-1234-123412341234}" type="slidenum">
              <a:rPr lang="en-US" smtClean="0"/>
              <a:pPr/>
              <a:t>‹nr.›</a:t>
            </a:fld>
            <a:endParaRPr lang="en-US" sz="1000">
              <a:latin typeface="Arial" panose="020B0604020202020204" pitchFamily="34" charset="0"/>
            </a:endParaRPr>
          </a:p>
        </p:txBody>
      </p:sp>
    </p:spTree>
    <p:extLst>
      <p:ext uri="{BB962C8B-B14F-4D97-AF65-F5344CB8AC3E}">
        <p14:creationId xmlns:p14="http://schemas.microsoft.com/office/powerpoint/2010/main" val="282799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el">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0AF61F1-FE2B-E2C5-14A2-C9E408790F14}"/>
              </a:ext>
            </a:extLst>
          </p:cNvPr>
          <p:cNvGraphicFramePr>
            <a:graphicFrameLocks noChangeAspect="1"/>
          </p:cNvGraphicFramePr>
          <p:nvPr>
            <p:custDataLst>
              <p:tags r:id="rId1"/>
            </p:custDataLst>
            <p:extLst>
              <p:ext uri="{D42A27DB-BD31-4B8C-83A1-F6EECF244321}">
                <p14:modId xmlns:p14="http://schemas.microsoft.com/office/powerpoint/2010/main" val="212272357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E0AF61F1-FE2B-E2C5-14A2-C9E408790F14}"/>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389604161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ntent Kolomme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925A498-7BA0-449A-63D8-36DEC55D8E05}"/>
              </a:ext>
            </a:extLst>
          </p:cNvPr>
          <p:cNvSpPr>
            <a:spLocks noGrp="1"/>
          </p:cNvSpPr>
          <p:nvPr>
            <p:ph type="title"/>
          </p:nvPr>
        </p:nvSpPr>
        <p:spPr>
          <a:xfrm>
            <a:off x="515207" y="271321"/>
            <a:ext cx="8119157" cy="993775"/>
          </a:xfrm>
        </p:spPr>
        <p:txBody>
          <a:bodyPr anchor="ctr"/>
          <a:lstStyle/>
          <a:p>
            <a:r>
              <a:rPr lang="nl-NL"/>
              <a:t>Klik om stijl te bewerken</a:t>
            </a:r>
            <a:endParaRPr lang="en-NL"/>
          </a:p>
        </p:txBody>
      </p:sp>
      <p:sp>
        <p:nvSpPr>
          <p:cNvPr id="20" name="Content Placeholder 19">
            <a:extLst>
              <a:ext uri="{FF2B5EF4-FFF2-40B4-BE49-F238E27FC236}">
                <a16:creationId xmlns:a16="http://schemas.microsoft.com/office/drawing/2014/main" id="{E618DCBB-622B-B641-2F7E-D1F4DC4424D1}"/>
              </a:ext>
            </a:extLst>
          </p:cNvPr>
          <p:cNvSpPr>
            <a:spLocks noGrp="1"/>
          </p:cNvSpPr>
          <p:nvPr>
            <p:ph sz="quarter" idx="13"/>
          </p:nvPr>
        </p:nvSpPr>
        <p:spPr>
          <a:xfrm>
            <a:off x="515207" y="1371736"/>
            <a:ext cx="3855270" cy="32321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22" name="Footer Placeholder 21">
            <a:extLst>
              <a:ext uri="{FF2B5EF4-FFF2-40B4-BE49-F238E27FC236}">
                <a16:creationId xmlns:a16="http://schemas.microsoft.com/office/drawing/2014/main" id="{88AE3970-77CA-F3C9-951D-37B7F6511A33}"/>
              </a:ext>
            </a:extLst>
          </p:cNvPr>
          <p:cNvSpPr>
            <a:spLocks noGrp="1"/>
          </p:cNvSpPr>
          <p:nvPr>
            <p:ph type="ftr" idx="14"/>
          </p:nvPr>
        </p:nvSpPr>
        <p:spPr/>
        <p:txBody>
          <a:bodyPr/>
          <a:lstStyle/>
          <a:p>
            <a:endParaRPr lang="en-NL" sz="1000">
              <a:latin typeface="Arial" panose="020B0604020202020204" pitchFamily="34" charset="0"/>
            </a:endParaRPr>
          </a:p>
        </p:txBody>
      </p:sp>
      <p:sp>
        <p:nvSpPr>
          <p:cNvPr id="23" name="Slide Number Placeholder 22">
            <a:extLst>
              <a:ext uri="{FF2B5EF4-FFF2-40B4-BE49-F238E27FC236}">
                <a16:creationId xmlns:a16="http://schemas.microsoft.com/office/drawing/2014/main" id="{2538E9C2-11B0-8ADB-3A07-4A49EDB4EEC9}"/>
              </a:ext>
            </a:extLst>
          </p:cNvPr>
          <p:cNvSpPr>
            <a:spLocks noGrp="1"/>
          </p:cNvSpPr>
          <p:nvPr>
            <p:ph type="sldNum" idx="15"/>
          </p:nvPr>
        </p:nvSpPr>
        <p:spPr/>
        <p:txBody>
          <a:bodyPr/>
          <a:lstStyle/>
          <a:p>
            <a:fld id="{00000000-1234-1234-1234-123412341234}" type="slidenum">
              <a:rPr lang="en-US" smtClean="0"/>
              <a:pPr/>
              <a:t>‹nr.›</a:t>
            </a:fld>
            <a:endParaRPr lang="en-US" sz="1000">
              <a:latin typeface="Arial" panose="020B0604020202020204" pitchFamily="34" charset="0"/>
            </a:endParaRPr>
          </a:p>
        </p:txBody>
      </p:sp>
      <p:sp>
        <p:nvSpPr>
          <p:cNvPr id="3" name="Content Placeholder 19">
            <a:extLst>
              <a:ext uri="{FF2B5EF4-FFF2-40B4-BE49-F238E27FC236}">
                <a16:creationId xmlns:a16="http://schemas.microsoft.com/office/drawing/2014/main" id="{60DACE7A-8964-5FE1-C258-B1385B179D92}"/>
              </a:ext>
            </a:extLst>
          </p:cNvPr>
          <p:cNvSpPr>
            <a:spLocks noGrp="1"/>
          </p:cNvSpPr>
          <p:nvPr>
            <p:ph sz="quarter" idx="16"/>
          </p:nvPr>
        </p:nvSpPr>
        <p:spPr>
          <a:xfrm>
            <a:off x="4762651" y="1371736"/>
            <a:ext cx="3866142" cy="32321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4" name="Picture 3">
            <a:extLst>
              <a:ext uri="{FF2B5EF4-FFF2-40B4-BE49-F238E27FC236}">
                <a16:creationId xmlns:a16="http://schemas.microsoft.com/office/drawing/2014/main" id="{3C6AAE9B-3BE6-2E21-094E-3CB1B8F25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Tree>
    <p:extLst>
      <p:ext uri="{BB962C8B-B14F-4D97-AF65-F5344CB8AC3E}">
        <p14:creationId xmlns:p14="http://schemas.microsoft.com/office/powerpoint/2010/main" val="3613656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ntent Titel">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88AE3970-77CA-F3C9-951D-37B7F6511A33}"/>
              </a:ext>
            </a:extLst>
          </p:cNvPr>
          <p:cNvSpPr>
            <a:spLocks noGrp="1"/>
          </p:cNvSpPr>
          <p:nvPr>
            <p:ph type="ftr" idx="14"/>
          </p:nvPr>
        </p:nvSpPr>
        <p:spPr/>
        <p:txBody>
          <a:bodyPr/>
          <a:lstStyle/>
          <a:p>
            <a:endParaRPr lang="en-NL" sz="1000">
              <a:latin typeface="Arial" panose="020B0604020202020204" pitchFamily="34" charset="0"/>
            </a:endParaRPr>
          </a:p>
        </p:txBody>
      </p:sp>
      <p:sp>
        <p:nvSpPr>
          <p:cNvPr id="23" name="Slide Number Placeholder 22">
            <a:extLst>
              <a:ext uri="{FF2B5EF4-FFF2-40B4-BE49-F238E27FC236}">
                <a16:creationId xmlns:a16="http://schemas.microsoft.com/office/drawing/2014/main" id="{2538E9C2-11B0-8ADB-3A07-4A49EDB4EEC9}"/>
              </a:ext>
            </a:extLst>
          </p:cNvPr>
          <p:cNvSpPr>
            <a:spLocks noGrp="1"/>
          </p:cNvSpPr>
          <p:nvPr>
            <p:ph type="sldNum" idx="15"/>
          </p:nvPr>
        </p:nvSpPr>
        <p:spPr/>
        <p:txBody>
          <a:bodyPr/>
          <a:lstStyle/>
          <a:p>
            <a:fld id="{00000000-1234-1234-1234-123412341234}" type="slidenum">
              <a:rPr lang="en-US" smtClean="0"/>
              <a:pPr/>
              <a:t>‹nr.›</a:t>
            </a:fld>
            <a:endParaRPr lang="en-US" sz="1000">
              <a:latin typeface="Arial" panose="020B0604020202020204" pitchFamily="34" charset="0"/>
            </a:endParaRPr>
          </a:p>
        </p:txBody>
      </p:sp>
      <p:pic>
        <p:nvPicPr>
          <p:cNvPr id="4" name="Picture 3">
            <a:extLst>
              <a:ext uri="{FF2B5EF4-FFF2-40B4-BE49-F238E27FC236}">
                <a16:creationId xmlns:a16="http://schemas.microsoft.com/office/drawing/2014/main" id="{3C6AAE9B-3BE6-2E21-094E-3CB1B8F25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4">
            <a:extLst>
              <a:ext uri="{FF2B5EF4-FFF2-40B4-BE49-F238E27FC236}">
                <a16:creationId xmlns:a16="http://schemas.microsoft.com/office/drawing/2014/main" id="{C8C60A39-A8BF-DA92-150C-AD2A5B21BB03}"/>
              </a:ext>
            </a:extLst>
          </p:cNvPr>
          <p:cNvSpPr>
            <a:spLocks noGrp="1"/>
          </p:cNvSpPr>
          <p:nvPr>
            <p:ph type="title"/>
          </p:nvPr>
        </p:nvSpPr>
        <p:spPr>
          <a:xfrm>
            <a:off x="495947" y="271321"/>
            <a:ext cx="8138417" cy="993775"/>
          </a:xfrm>
        </p:spPr>
        <p:txBody>
          <a:bodyPr anchor="ctr"/>
          <a:lstStyle/>
          <a:p>
            <a:r>
              <a:rPr lang="nl-NL"/>
              <a:t>Klik om stijl te bewerken</a:t>
            </a:r>
            <a:endParaRPr lang="en-NL"/>
          </a:p>
        </p:txBody>
      </p:sp>
    </p:spTree>
    <p:extLst>
      <p:ext uri="{BB962C8B-B14F-4D97-AF65-F5344CB8AC3E}">
        <p14:creationId xmlns:p14="http://schemas.microsoft.com/office/powerpoint/2010/main" val="2929070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ntent Cirkels">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88AE3970-77CA-F3C9-951D-37B7F6511A33}"/>
              </a:ext>
            </a:extLst>
          </p:cNvPr>
          <p:cNvSpPr>
            <a:spLocks noGrp="1"/>
          </p:cNvSpPr>
          <p:nvPr>
            <p:ph type="ftr" idx="14"/>
          </p:nvPr>
        </p:nvSpPr>
        <p:spPr/>
        <p:txBody>
          <a:bodyPr/>
          <a:lstStyle/>
          <a:p>
            <a:endParaRPr lang="en-NL" sz="1000">
              <a:latin typeface="Arial" panose="020B0604020202020204" pitchFamily="34" charset="0"/>
            </a:endParaRPr>
          </a:p>
        </p:txBody>
      </p:sp>
      <p:sp>
        <p:nvSpPr>
          <p:cNvPr id="23" name="Slide Number Placeholder 22">
            <a:extLst>
              <a:ext uri="{FF2B5EF4-FFF2-40B4-BE49-F238E27FC236}">
                <a16:creationId xmlns:a16="http://schemas.microsoft.com/office/drawing/2014/main" id="{2538E9C2-11B0-8ADB-3A07-4A49EDB4EEC9}"/>
              </a:ext>
            </a:extLst>
          </p:cNvPr>
          <p:cNvSpPr>
            <a:spLocks noGrp="1"/>
          </p:cNvSpPr>
          <p:nvPr>
            <p:ph type="sldNum" idx="15"/>
          </p:nvPr>
        </p:nvSpPr>
        <p:spPr/>
        <p:txBody>
          <a:bodyPr/>
          <a:lstStyle/>
          <a:p>
            <a:fld id="{00000000-1234-1234-1234-123412341234}" type="slidenum">
              <a:rPr lang="en-US" smtClean="0"/>
              <a:pPr/>
              <a:t>‹nr.›</a:t>
            </a:fld>
            <a:endParaRPr lang="en-US" sz="1000">
              <a:latin typeface="Arial" panose="020B0604020202020204" pitchFamily="34" charset="0"/>
            </a:endParaRPr>
          </a:p>
        </p:txBody>
      </p:sp>
      <p:pic>
        <p:nvPicPr>
          <p:cNvPr id="4" name="Picture 3">
            <a:extLst>
              <a:ext uri="{FF2B5EF4-FFF2-40B4-BE49-F238E27FC236}">
                <a16:creationId xmlns:a16="http://schemas.microsoft.com/office/drawing/2014/main" id="{3C6AAE9B-3BE6-2E21-094E-3CB1B8F25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4">
            <a:extLst>
              <a:ext uri="{FF2B5EF4-FFF2-40B4-BE49-F238E27FC236}">
                <a16:creationId xmlns:a16="http://schemas.microsoft.com/office/drawing/2014/main" id="{C8C60A39-A8BF-DA92-150C-AD2A5B21BB03}"/>
              </a:ext>
            </a:extLst>
          </p:cNvPr>
          <p:cNvSpPr>
            <a:spLocks noGrp="1"/>
          </p:cNvSpPr>
          <p:nvPr>
            <p:ph type="title"/>
          </p:nvPr>
        </p:nvSpPr>
        <p:spPr>
          <a:xfrm>
            <a:off x="495947" y="271321"/>
            <a:ext cx="8138418" cy="993775"/>
          </a:xfrm>
        </p:spPr>
        <p:txBody>
          <a:bodyPr anchor="ctr"/>
          <a:lstStyle/>
          <a:p>
            <a:r>
              <a:rPr lang="nl-NL"/>
              <a:t>Klik om stijl te bewerken</a:t>
            </a:r>
            <a:endParaRPr lang="en-NL"/>
          </a:p>
        </p:txBody>
      </p:sp>
      <p:sp>
        <p:nvSpPr>
          <p:cNvPr id="13" name="Text Placeholder 3">
            <a:extLst>
              <a:ext uri="{FF2B5EF4-FFF2-40B4-BE49-F238E27FC236}">
                <a16:creationId xmlns:a16="http://schemas.microsoft.com/office/drawing/2014/main" id="{2103C281-83C9-4EEF-F1DA-E92B653E6C2A}"/>
              </a:ext>
            </a:extLst>
          </p:cNvPr>
          <p:cNvSpPr>
            <a:spLocks noGrp="1"/>
          </p:cNvSpPr>
          <p:nvPr>
            <p:ph type="body" sz="quarter" idx="19"/>
          </p:nvPr>
        </p:nvSpPr>
        <p:spPr>
          <a:xfrm>
            <a:off x="784153" y="1559017"/>
            <a:ext cx="2236212" cy="2234565"/>
          </a:xfrm>
          <a:prstGeom prst="ellipse">
            <a:avLst/>
          </a:prstGeom>
          <a:solidFill>
            <a:schemeClr val="bg1">
              <a:lumMod val="95000"/>
            </a:schemeClr>
          </a:solidFill>
        </p:spPr>
        <p:txBody>
          <a:bodyPr lIns="0" tIns="0" rIns="0" bIns="0" anchor="ctr" anchorCtr="0"/>
          <a:lstStyle>
            <a:lvl1pPr marL="0" indent="0" algn="ctr">
              <a:buNone/>
              <a:defRPr sz="1400" baseline="0">
                <a:ln>
                  <a:noFill/>
                </a:ln>
                <a:solidFill>
                  <a:srgbClr val="164193"/>
                </a:solidFill>
                <a:latin typeface="Arial" panose="020B0604020202020204" pitchFamily="34" charset="0"/>
              </a:defRPr>
            </a:lvl1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CFFC994F-87AA-E61E-D98D-72A0FE73F426}"/>
              </a:ext>
            </a:extLst>
          </p:cNvPr>
          <p:cNvSpPr>
            <a:spLocks noGrp="1"/>
          </p:cNvSpPr>
          <p:nvPr>
            <p:ph type="body" sz="quarter" idx="20"/>
          </p:nvPr>
        </p:nvSpPr>
        <p:spPr>
          <a:xfrm>
            <a:off x="3453894" y="1563700"/>
            <a:ext cx="2236212" cy="2234565"/>
          </a:xfrm>
          <a:prstGeom prst="ellipse">
            <a:avLst/>
          </a:prstGeom>
          <a:solidFill>
            <a:schemeClr val="bg1">
              <a:lumMod val="95000"/>
            </a:schemeClr>
          </a:solidFill>
        </p:spPr>
        <p:txBody>
          <a:bodyPr lIns="0" tIns="0" rIns="0" bIns="0" anchor="ctr" anchorCtr="0"/>
          <a:lstStyle>
            <a:lvl1pPr marL="0" indent="0" algn="ctr">
              <a:buNone/>
              <a:defRPr sz="1400" baseline="0">
                <a:ln>
                  <a:noFill/>
                </a:ln>
                <a:solidFill>
                  <a:srgbClr val="164193"/>
                </a:solidFill>
                <a:latin typeface="Arial" panose="020B0604020202020204" pitchFamily="34" charset="0"/>
              </a:defRPr>
            </a:lvl1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289CF121-480D-FA24-32A1-D6460D4E58C8}"/>
              </a:ext>
            </a:extLst>
          </p:cNvPr>
          <p:cNvSpPr>
            <a:spLocks noGrp="1"/>
          </p:cNvSpPr>
          <p:nvPr>
            <p:ph type="body" sz="quarter" idx="21"/>
          </p:nvPr>
        </p:nvSpPr>
        <p:spPr>
          <a:xfrm>
            <a:off x="6123635" y="1582379"/>
            <a:ext cx="2236212" cy="2234565"/>
          </a:xfrm>
          <a:prstGeom prst="ellipse">
            <a:avLst/>
          </a:prstGeom>
          <a:solidFill>
            <a:schemeClr val="bg1">
              <a:lumMod val="95000"/>
            </a:schemeClr>
          </a:solidFill>
        </p:spPr>
        <p:txBody>
          <a:bodyPr lIns="0" tIns="0" rIns="0" bIns="0" anchor="ctr" anchorCtr="0"/>
          <a:lstStyle>
            <a:lvl1pPr marL="0" indent="0" algn="ctr">
              <a:buNone/>
              <a:defRPr sz="1400" baseline="0">
                <a:ln>
                  <a:noFill/>
                </a:ln>
                <a:solidFill>
                  <a:srgbClr val="164193"/>
                </a:solidFill>
                <a:latin typeface="Arial" panose="020B0604020202020204" pitchFamily="34" charset="0"/>
              </a:defRPr>
            </a:lvl1pPr>
          </a:lstStyle>
          <a:p>
            <a:pPr lvl="0"/>
            <a:r>
              <a:rPr lang="nl-NL"/>
              <a:t>Klikken om de tekststijl van het model te bewerken</a:t>
            </a:r>
          </a:p>
        </p:txBody>
      </p:sp>
    </p:spTree>
    <p:extLst>
      <p:ext uri="{BB962C8B-B14F-4D97-AF65-F5344CB8AC3E}">
        <p14:creationId xmlns:p14="http://schemas.microsoft.com/office/powerpoint/2010/main" val="2867376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ntent Teamoverzicht">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88AE3970-77CA-F3C9-951D-37B7F6511A33}"/>
              </a:ext>
            </a:extLst>
          </p:cNvPr>
          <p:cNvSpPr>
            <a:spLocks noGrp="1"/>
          </p:cNvSpPr>
          <p:nvPr>
            <p:ph type="ftr" idx="14"/>
          </p:nvPr>
        </p:nvSpPr>
        <p:spPr/>
        <p:txBody>
          <a:bodyPr/>
          <a:lstStyle/>
          <a:p>
            <a:endParaRPr lang="en-NL" sz="1000">
              <a:latin typeface="Arial" panose="020B0604020202020204" pitchFamily="34" charset="0"/>
            </a:endParaRPr>
          </a:p>
        </p:txBody>
      </p:sp>
      <p:sp>
        <p:nvSpPr>
          <p:cNvPr id="23" name="Slide Number Placeholder 22">
            <a:extLst>
              <a:ext uri="{FF2B5EF4-FFF2-40B4-BE49-F238E27FC236}">
                <a16:creationId xmlns:a16="http://schemas.microsoft.com/office/drawing/2014/main" id="{2538E9C2-11B0-8ADB-3A07-4A49EDB4EEC9}"/>
              </a:ext>
            </a:extLst>
          </p:cNvPr>
          <p:cNvSpPr>
            <a:spLocks noGrp="1"/>
          </p:cNvSpPr>
          <p:nvPr>
            <p:ph type="sldNum" idx="15"/>
          </p:nvPr>
        </p:nvSpPr>
        <p:spPr/>
        <p:txBody>
          <a:bodyPr/>
          <a:lstStyle/>
          <a:p>
            <a:fld id="{00000000-1234-1234-1234-123412341234}" type="slidenum">
              <a:rPr lang="en-US" smtClean="0"/>
              <a:pPr/>
              <a:t>‹nr.›</a:t>
            </a:fld>
            <a:endParaRPr lang="en-US" sz="1000">
              <a:latin typeface="Arial" panose="020B0604020202020204" pitchFamily="34" charset="0"/>
            </a:endParaRPr>
          </a:p>
        </p:txBody>
      </p:sp>
      <p:pic>
        <p:nvPicPr>
          <p:cNvPr id="4" name="Picture 3">
            <a:extLst>
              <a:ext uri="{FF2B5EF4-FFF2-40B4-BE49-F238E27FC236}">
                <a16:creationId xmlns:a16="http://schemas.microsoft.com/office/drawing/2014/main" id="{3C6AAE9B-3BE6-2E21-094E-3CB1B8F25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4">
            <a:extLst>
              <a:ext uri="{FF2B5EF4-FFF2-40B4-BE49-F238E27FC236}">
                <a16:creationId xmlns:a16="http://schemas.microsoft.com/office/drawing/2014/main" id="{C8C60A39-A8BF-DA92-150C-AD2A5B21BB03}"/>
              </a:ext>
            </a:extLst>
          </p:cNvPr>
          <p:cNvSpPr>
            <a:spLocks noGrp="1"/>
          </p:cNvSpPr>
          <p:nvPr>
            <p:ph type="title" hasCustomPrompt="1"/>
          </p:nvPr>
        </p:nvSpPr>
        <p:spPr>
          <a:xfrm>
            <a:off x="495005" y="271321"/>
            <a:ext cx="8165010" cy="993775"/>
          </a:xfrm>
        </p:spPr>
        <p:txBody>
          <a:bodyPr anchor="ctr"/>
          <a:lstStyle/>
          <a:p>
            <a:r>
              <a:rPr lang="en-GB"/>
              <a:t>Team </a:t>
            </a:r>
            <a:r>
              <a:rPr lang="en-GB" err="1"/>
              <a:t>overzicht</a:t>
            </a:r>
            <a:endParaRPr lang="en-NL"/>
          </a:p>
        </p:txBody>
      </p:sp>
      <p:sp>
        <p:nvSpPr>
          <p:cNvPr id="3" name="Picture Placeholder 19">
            <a:extLst>
              <a:ext uri="{FF2B5EF4-FFF2-40B4-BE49-F238E27FC236}">
                <a16:creationId xmlns:a16="http://schemas.microsoft.com/office/drawing/2014/main" id="{EFEB46F1-73D5-80C4-B50C-BC959BE8519A}"/>
              </a:ext>
            </a:extLst>
          </p:cNvPr>
          <p:cNvSpPr>
            <a:spLocks noGrp="1"/>
          </p:cNvSpPr>
          <p:nvPr>
            <p:ph type="pic" sz="quarter" idx="24"/>
          </p:nvPr>
        </p:nvSpPr>
        <p:spPr>
          <a:xfrm>
            <a:off x="495004" y="1483470"/>
            <a:ext cx="1273224" cy="1272690"/>
          </a:xfrm>
          <a:prstGeom prst="flowChartConnector">
            <a:avLst/>
          </a:prstGeom>
        </p:spPr>
        <p:txBody>
          <a:bodyPr/>
          <a:lstStyle/>
          <a:p>
            <a:r>
              <a:rPr lang="nl-NL"/>
              <a:t>Klik op het pictogram als u een afbeelding wilt toevoegen</a:t>
            </a:r>
            <a:endParaRPr lang="en-NL"/>
          </a:p>
        </p:txBody>
      </p:sp>
      <p:sp>
        <p:nvSpPr>
          <p:cNvPr id="6" name="Text Placeholder 3">
            <a:extLst>
              <a:ext uri="{FF2B5EF4-FFF2-40B4-BE49-F238E27FC236}">
                <a16:creationId xmlns:a16="http://schemas.microsoft.com/office/drawing/2014/main" id="{2CA3CA4F-DD92-73CD-8387-1D90EAE9A92E}"/>
              </a:ext>
            </a:extLst>
          </p:cNvPr>
          <p:cNvSpPr>
            <a:spLocks noGrp="1"/>
          </p:cNvSpPr>
          <p:nvPr>
            <p:ph type="body" sz="quarter" idx="25" hasCustomPrompt="1"/>
          </p:nvPr>
        </p:nvSpPr>
        <p:spPr>
          <a:xfrm>
            <a:off x="1414575" y="1483470"/>
            <a:ext cx="1297220" cy="1272690"/>
          </a:xfrm>
          <a:prstGeom prst="ellipse">
            <a:avLst/>
          </a:prstGeom>
          <a:solidFill>
            <a:srgbClr val="059EDF">
              <a:alpha val="70000"/>
            </a:srgbClr>
          </a:solidFill>
        </p:spPr>
        <p:txBody>
          <a:bodyPr lIns="251999" tIns="0" rIns="0" bIns="0" anchor="ctr" anchorCtr="0"/>
          <a:lstStyle>
            <a:lvl1pPr marL="0" indent="0" algn="l">
              <a:lnSpc>
                <a:spcPct val="100000"/>
              </a:lnSpc>
              <a:buNone/>
              <a:defRPr sz="1000" b="1" i="0" baseline="0">
                <a:ln>
                  <a:noFill/>
                </a:ln>
                <a:solidFill>
                  <a:schemeClr val="bg1"/>
                </a:solidFill>
                <a:latin typeface="Arial" panose="020B0604020202020204" pitchFamily="34" charset="0"/>
              </a:defRPr>
            </a:lvl1pPr>
          </a:lstStyle>
          <a:p>
            <a:pPr lvl="0"/>
            <a:r>
              <a:rPr lang="en-NL"/>
              <a:t>Naam</a:t>
            </a:r>
          </a:p>
        </p:txBody>
      </p:sp>
      <p:sp>
        <p:nvSpPr>
          <p:cNvPr id="7" name="Picture Placeholder 19">
            <a:extLst>
              <a:ext uri="{FF2B5EF4-FFF2-40B4-BE49-F238E27FC236}">
                <a16:creationId xmlns:a16="http://schemas.microsoft.com/office/drawing/2014/main" id="{97B4D41D-BBCF-3B41-81A2-ECFEB7C2155A}"/>
              </a:ext>
            </a:extLst>
          </p:cNvPr>
          <p:cNvSpPr>
            <a:spLocks noGrp="1"/>
          </p:cNvSpPr>
          <p:nvPr>
            <p:ph type="pic" sz="quarter" idx="26"/>
          </p:nvPr>
        </p:nvSpPr>
        <p:spPr>
          <a:xfrm>
            <a:off x="3185963" y="1483470"/>
            <a:ext cx="1273224" cy="1272690"/>
          </a:xfrm>
          <a:prstGeom prst="flowChartConnector">
            <a:avLst/>
          </a:prstGeom>
        </p:spPr>
        <p:txBody>
          <a:bodyPr/>
          <a:lstStyle/>
          <a:p>
            <a:r>
              <a:rPr lang="nl-NL"/>
              <a:t>Klik op het pictogram als u een afbeelding wilt toevoegen</a:t>
            </a:r>
            <a:endParaRPr lang="en-NL"/>
          </a:p>
        </p:txBody>
      </p:sp>
      <p:sp>
        <p:nvSpPr>
          <p:cNvPr id="8" name="Text Placeholder 3">
            <a:extLst>
              <a:ext uri="{FF2B5EF4-FFF2-40B4-BE49-F238E27FC236}">
                <a16:creationId xmlns:a16="http://schemas.microsoft.com/office/drawing/2014/main" id="{A614B466-817E-455E-1C04-31CBAF4D6B39}"/>
              </a:ext>
            </a:extLst>
          </p:cNvPr>
          <p:cNvSpPr>
            <a:spLocks noGrp="1"/>
          </p:cNvSpPr>
          <p:nvPr>
            <p:ph type="body" sz="quarter" idx="27" hasCustomPrompt="1"/>
          </p:nvPr>
        </p:nvSpPr>
        <p:spPr>
          <a:xfrm>
            <a:off x="4105534" y="1483470"/>
            <a:ext cx="1297220" cy="1272690"/>
          </a:xfrm>
          <a:prstGeom prst="ellipse">
            <a:avLst/>
          </a:prstGeom>
          <a:solidFill>
            <a:srgbClr val="059EDF">
              <a:alpha val="70000"/>
            </a:srgbClr>
          </a:solidFill>
        </p:spPr>
        <p:txBody>
          <a:bodyPr lIns="251999" tIns="0" rIns="0" bIns="0" anchor="ctr" anchorCtr="0"/>
          <a:lstStyle>
            <a:lvl1pPr marL="0" indent="0" algn="l">
              <a:lnSpc>
                <a:spcPct val="100000"/>
              </a:lnSpc>
              <a:buNone/>
              <a:defRPr sz="1000" b="1" i="0" baseline="0">
                <a:ln>
                  <a:noFill/>
                </a:ln>
                <a:solidFill>
                  <a:schemeClr val="bg1"/>
                </a:solidFill>
                <a:latin typeface="Arial" panose="020B0604020202020204" pitchFamily="34" charset="0"/>
              </a:defRPr>
            </a:lvl1pPr>
          </a:lstStyle>
          <a:p>
            <a:pPr lvl="0"/>
            <a:r>
              <a:rPr lang="en-NL"/>
              <a:t>Naam</a:t>
            </a:r>
          </a:p>
        </p:txBody>
      </p:sp>
      <p:sp>
        <p:nvSpPr>
          <p:cNvPr id="9" name="Picture Placeholder 19">
            <a:extLst>
              <a:ext uri="{FF2B5EF4-FFF2-40B4-BE49-F238E27FC236}">
                <a16:creationId xmlns:a16="http://schemas.microsoft.com/office/drawing/2014/main" id="{8976B5F6-ABE1-B48F-B0C7-5D56877640F0}"/>
              </a:ext>
            </a:extLst>
          </p:cNvPr>
          <p:cNvSpPr>
            <a:spLocks noGrp="1"/>
          </p:cNvSpPr>
          <p:nvPr>
            <p:ph type="pic" sz="quarter" idx="28"/>
          </p:nvPr>
        </p:nvSpPr>
        <p:spPr>
          <a:xfrm>
            <a:off x="5875186" y="1483470"/>
            <a:ext cx="1273224" cy="1272690"/>
          </a:xfrm>
          <a:prstGeom prst="flowChartConnector">
            <a:avLst/>
          </a:prstGeom>
        </p:spPr>
        <p:txBody>
          <a:bodyPr/>
          <a:lstStyle/>
          <a:p>
            <a:r>
              <a:rPr lang="nl-NL"/>
              <a:t>Klik op het pictogram als u een afbeelding wilt toevoegen</a:t>
            </a:r>
            <a:endParaRPr lang="en-NL"/>
          </a:p>
        </p:txBody>
      </p:sp>
      <p:sp>
        <p:nvSpPr>
          <p:cNvPr id="10" name="Text Placeholder 3">
            <a:extLst>
              <a:ext uri="{FF2B5EF4-FFF2-40B4-BE49-F238E27FC236}">
                <a16:creationId xmlns:a16="http://schemas.microsoft.com/office/drawing/2014/main" id="{853EFF65-E8FC-CFAF-F7E9-ABF0AC8E473B}"/>
              </a:ext>
            </a:extLst>
          </p:cNvPr>
          <p:cNvSpPr>
            <a:spLocks noGrp="1"/>
          </p:cNvSpPr>
          <p:nvPr>
            <p:ph type="body" sz="quarter" idx="29" hasCustomPrompt="1"/>
          </p:nvPr>
        </p:nvSpPr>
        <p:spPr>
          <a:xfrm>
            <a:off x="6794757" y="1483470"/>
            <a:ext cx="1297220" cy="1272690"/>
          </a:xfrm>
          <a:prstGeom prst="ellipse">
            <a:avLst/>
          </a:prstGeom>
          <a:solidFill>
            <a:srgbClr val="059EDF">
              <a:alpha val="70000"/>
            </a:srgbClr>
          </a:solidFill>
        </p:spPr>
        <p:txBody>
          <a:bodyPr lIns="251999" tIns="0" rIns="0" bIns="0" anchor="ctr" anchorCtr="0"/>
          <a:lstStyle>
            <a:lvl1pPr marL="0" indent="0" algn="l">
              <a:lnSpc>
                <a:spcPct val="100000"/>
              </a:lnSpc>
              <a:buNone/>
              <a:defRPr sz="1000" b="1" i="0" baseline="0">
                <a:ln>
                  <a:noFill/>
                </a:ln>
                <a:solidFill>
                  <a:schemeClr val="bg1"/>
                </a:solidFill>
                <a:latin typeface="Arial" panose="020B0604020202020204" pitchFamily="34" charset="0"/>
              </a:defRPr>
            </a:lvl1pPr>
          </a:lstStyle>
          <a:p>
            <a:pPr lvl="0"/>
            <a:r>
              <a:rPr lang="en-NL"/>
              <a:t>Naam</a:t>
            </a:r>
          </a:p>
        </p:txBody>
      </p:sp>
      <p:sp>
        <p:nvSpPr>
          <p:cNvPr id="11" name="Picture Placeholder 19">
            <a:extLst>
              <a:ext uri="{FF2B5EF4-FFF2-40B4-BE49-F238E27FC236}">
                <a16:creationId xmlns:a16="http://schemas.microsoft.com/office/drawing/2014/main" id="{098BE475-35B1-D51F-65A5-A5F9889C8E5B}"/>
              </a:ext>
            </a:extLst>
          </p:cNvPr>
          <p:cNvSpPr>
            <a:spLocks noGrp="1"/>
          </p:cNvSpPr>
          <p:nvPr>
            <p:ph type="pic" sz="quarter" idx="30"/>
          </p:nvPr>
        </p:nvSpPr>
        <p:spPr>
          <a:xfrm>
            <a:off x="1063041" y="2952051"/>
            <a:ext cx="1273224" cy="1272690"/>
          </a:xfrm>
          <a:prstGeom prst="flowChartConnector">
            <a:avLst/>
          </a:prstGeom>
        </p:spPr>
        <p:txBody>
          <a:bodyPr/>
          <a:lstStyle/>
          <a:p>
            <a:r>
              <a:rPr lang="nl-NL"/>
              <a:t>Klik op het pictogram als u een afbeelding wilt toevoegen</a:t>
            </a:r>
            <a:endParaRPr lang="en-NL"/>
          </a:p>
        </p:txBody>
      </p:sp>
      <p:sp>
        <p:nvSpPr>
          <p:cNvPr id="12" name="Text Placeholder 3">
            <a:extLst>
              <a:ext uri="{FF2B5EF4-FFF2-40B4-BE49-F238E27FC236}">
                <a16:creationId xmlns:a16="http://schemas.microsoft.com/office/drawing/2014/main" id="{23C53536-B92D-2784-D516-7928F6EAB09F}"/>
              </a:ext>
            </a:extLst>
          </p:cNvPr>
          <p:cNvSpPr>
            <a:spLocks noGrp="1"/>
          </p:cNvSpPr>
          <p:nvPr>
            <p:ph type="body" sz="quarter" idx="31" hasCustomPrompt="1"/>
          </p:nvPr>
        </p:nvSpPr>
        <p:spPr>
          <a:xfrm>
            <a:off x="1982612" y="2952051"/>
            <a:ext cx="1297220" cy="1272690"/>
          </a:xfrm>
          <a:prstGeom prst="ellipse">
            <a:avLst/>
          </a:prstGeom>
          <a:solidFill>
            <a:srgbClr val="059EDF">
              <a:alpha val="70000"/>
            </a:srgbClr>
          </a:solidFill>
        </p:spPr>
        <p:txBody>
          <a:bodyPr lIns="251999" tIns="0" rIns="0" bIns="0" anchor="ctr" anchorCtr="0"/>
          <a:lstStyle>
            <a:lvl1pPr marL="0" indent="0" algn="l">
              <a:lnSpc>
                <a:spcPct val="100000"/>
              </a:lnSpc>
              <a:buNone/>
              <a:defRPr sz="1000" b="1" i="0" baseline="0">
                <a:ln>
                  <a:noFill/>
                </a:ln>
                <a:solidFill>
                  <a:schemeClr val="bg1"/>
                </a:solidFill>
                <a:latin typeface="Arial" panose="020B0604020202020204" pitchFamily="34" charset="0"/>
              </a:defRPr>
            </a:lvl1pPr>
          </a:lstStyle>
          <a:p>
            <a:pPr lvl="0"/>
            <a:r>
              <a:rPr lang="en-NL"/>
              <a:t>Naam</a:t>
            </a:r>
          </a:p>
        </p:txBody>
      </p:sp>
      <p:sp>
        <p:nvSpPr>
          <p:cNvPr id="16" name="Picture Placeholder 19">
            <a:extLst>
              <a:ext uri="{FF2B5EF4-FFF2-40B4-BE49-F238E27FC236}">
                <a16:creationId xmlns:a16="http://schemas.microsoft.com/office/drawing/2014/main" id="{6C0866DD-1A22-A06A-C0B6-C62F8C7C325C}"/>
              </a:ext>
            </a:extLst>
          </p:cNvPr>
          <p:cNvSpPr>
            <a:spLocks noGrp="1"/>
          </p:cNvSpPr>
          <p:nvPr>
            <p:ph type="pic" sz="quarter" idx="32"/>
          </p:nvPr>
        </p:nvSpPr>
        <p:spPr>
          <a:xfrm>
            <a:off x="3754000" y="2952051"/>
            <a:ext cx="1273224" cy="1272690"/>
          </a:xfrm>
          <a:prstGeom prst="flowChartConnector">
            <a:avLst/>
          </a:prstGeom>
        </p:spPr>
        <p:txBody>
          <a:bodyPr/>
          <a:lstStyle/>
          <a:p>
            <a:r>
              <a:rPr lang="nl-NL"/>
              <a:t>Klik op het pictogram als u een afbeelding wilt toevoegen</a:t>
            </a:r>
            <a:endParaRPr lang="en-NL"/>
          </a:p>
        </p:txBody>
      </p:sp>
      <p:sp>
        <p:nvSpPr>
          <p:cNvPr id="17" name="Text Placeholder 3">
            <a:extLst>
              <a:ext uri="{FF2B5EF4-FFF2-40B4-BE49-F238E27FC236}">
                <a16:creationId xmlns:a16="http://schemas.microsoft.com/office/drawing/2014/main" id="{F631B317-3F25-3BA7-953B-7DD4CB5C9922}"/>
              </a:ext>
            </a:extLst>
          </p:cNvPr>
          <p:cNvSpPr>
            <a:spLocks noGrp="1"/>
          </p:cNvSpPr>
          <p:nvPr>
            <p:ph type="body" sz="quarter" idx="33" hasCustomPrompt="1"/>
          </p:nvPr>
        </p:nvSpPr>
        <p:spPr>
          <a:xfrm>
            <a:off x="4673571" y="2952051"/>
            <a:ext cx="1297220" cy="1272690"/>
          </a:xfrm>
          <a:prstGeom prst="ellipse">
            <a:avLst/>
          </a:prstGeom>
          <a:solidFill>
            <a:srgbClr val="059EDF">
              <a:alpha val="70000"/>
            </a:srgbClr>
          </a:solidFill>
        </p:spPr>
        <p:txBody>
          <a:bodyPr lIns="251999" tIns="0" rIns="0" bIns="0" anchor="ctr" anchorCtr="0"/>
          <a:lstStyle>
            <a:lvl1pPr marL="0" indent="0" algn="l">
              <a:lnSpc>
                <a:spcPct val="100000"/>
              </a:lnSpc>
              <a:buNone/>
              <a:defRPr sz="1000" b="1" i="0" baseline="0">
                <a:ln>
                  <a:noFill/>
                </a:ln>
                <a:solidFill>
                  <a:schemeClr val="bg1"/>
                </a:solidFill>
                <a:latin typeface="Arial" panose="020B0604020202020204" pitchFamily="34" charset="0"/>
              </a:defRPr>
            </a:lvl1pPr>
          </a:lstStyle>
          <a:p>
            <a:pPr lvl="0"/>
            <a:r>
              <a:rPr lang="en-NL"/>
              <a:t>Naam</a:t>
            </a:r>
          </a:p>
        </p:txBody>
      </p:sp>
      <p:sp>
        <p:nvSpPr>
          <p:cNvPr id="18" name="Picture Placeholder 19">
            <a:extLst>
              <a:ext uri="{FF2B5EF4-FFF2-40B4-BE49-F238E27FC236}">
                <a16:creationId xmlns:a16="http://schemas.microsoft.com/office/drawing/2014/main" id="{E0F03A8C-D80B-130B-B12E-C098CF5A6A89}"/>
              </a:ext>
            </a:extLst>
          </p:cNvPr>
          <p:cNvSpPr>
            <a:spLocks noGrp="1"/>
          </p:cNvSpPr>
          <p:nvPr>
            <p:ph type="pic" sz="quarter" idx="34"/>
          </p:nvPr>
        </p:nvSpPr>
        <p:spPr>
          <a:xfrm>
            <a:off x="6443223" y="2952051"/>
            <a:ext cx="1273224" cy="1272690"/>
          </a:xfrm>
          <a:prstGeom prst="flowChartConnector">
            <a:avLst/>
          </a:prstGeom>
        </p:spPr>
        <p:txBody>
          <a:bodyPr/>
          <a:lstStyle/>
          <a:p>
            <a:r>
              <a:rPr lang="nl-NL"/>
              <a:t>Klik op het pictogram als u een afbeelding wilt toevoegen</a:t>
            </a:r>
            <a:endParaRPr lang="en-NL"/>
          </a:p>
        </p:txBody>
      </p:sp>
      <p:sp>
        <p:nvSpPr>
          <p:cNvPr id="19" name="Text Placeholder 3">
            <a:extLst>
              <a:ext uri="{FF2B5EF4-FFF2-40B4-BE49-F238E27FC236}">
                <a16:creationId xmlns:a16="http://schemas.microsoft.com/office/drawing/2014/main" id="{6EBCC6F4-A2BB-2EE5-4FB2-BB5430B7A232}"/>
              </a:ext>
            </a:extLst>
          </p:cNvPr>
          <p:cNvSpPr>
            <a:spLocks noGrp="1"/>
          </p:cNvSpPr>
          <p:nvPr>
            <p:ph type="body" sz="quarter" idx="35" hasCustomPrompt="1"/>
          </p:nvPr>
        </p:nvSpPr>
        <p:spPr>
          <a:xfrm>
            <a:off x="7362794" y="2952051"/>
            <a:ext cx="1297220" cy="1272690"/>
          </a:xfrm>
          <a:prstGeom prst="ellipse">
            <a:avLst/>
          </a:prstGeom>
          <a:solidFill>
            <a:srgbClr val="059EDF">
              <a:alpha val="70000"/>
            </a:srgbClr>
          </a:solidFill>
        </p:spPr>
        <p:txBody>
          <a:bodyPr lIns="251999" tIns="0" rIns="0" bIns="0" anchor="ctr" anchorCtr="0"/>
          <a:lstStyle>
            <a:lvl1pPr marL="0" indent="0" algn="l">
              <a:lnSpc>
                <a:spcPct val="100000"/>
              </a:lnSpc>
              <a:buNone/>
              <a:defRPr sz="1000" b="1" i="0" baseline="0">
                <a:ln>
                  <a:noFill/>
                </a:ln>
                <a:solidFill>
                  <a:schemeClr val="bg1"/>
                </a:solidFill>
                <a:latin typeface="Arial" panose="020B0604020202020204" pitchFamily="34" charset="0"/>
              </a:defRPr>
            </a:lvl1pPr>
          </a:lstStyle>
          <a:p>
            <a:pPr lvl="0"/>
            <a:r>
              <a:rPr lang="en-NL"/>
              <a:t>Naam</a:t>
            </a:r>
          </a:p>
        </p:txBody>
      </p:sp>
    </p:spTree>
    <p:extLst>
      <p:ext uri="{BB962C8B-B14F-4D97-AF65-F5344CB8AC3E}">
        <p14:creationId xmlns:p14="http://schemas.microsoft.com/office/powerpoint/2010/main" val="1925148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88AE3970-77CA-F3C9-951D-37B7F6511A33}"/>
              </a:ext>
            </a:extLst>
          </p:cNvPr>
          <p:cNvSpPr>
            <a:spLocks noGrp="1"/>
          </p:cNvSpPr>
          <p:nvPr>
            <p:ph type="ftr" idx="14"/>
          </p:nvPr>
        </p:nvSpPr>
        <p:spPr/>
        <p:txBody>
          <a:bodyPr/>
          <a:lstStyle/>
          <a:p>
            <a:endParaRPr lang="en-NL" sz="1000">
              <a:latin typeface="Arial" panose="020B0604020202020204" pitchFamily="34" charset="0"/>
            </a:endParaRPr>
          </a:p>
        </p:txBody>
      </p:sp>
      <p:sp>
        <p:nvSpPr>
          <p:cNvPr id="23" name="Slide Number Placeholder 22">
            <a:extLst>
              <a:ext uri="{FF2B5EF4-FFF2-40B4-BE49-F238E27FC236}">
                <a16:creationId xmlns:a16="http://schemas.microsoft.com/office/drawing/2014/main" id="{2538E9C2-11B0-8ADB-3A07-4A49EDB4EEC9}"/>
              </a:ext>
            </a:extLst>
          </p:cNvPr>
          <p:cNvSpPr>
            <a:spLocks noGrp="1"/>
          </p:cNvSpPr>
          <p:nvPr>
            <p:ph type="sldNum" idx="15"/>
          </p:nvPr>
        </p:nvSpPr>
        <p:spPr/>
        <p:txBody>
          <a:bodyPr/>
          <a:lstStyle/>
          <a:p>
            <a:fld id="{00000000-1234-1234-1234-123412341234}" type="slidenum">
              <a:rPr lang="en-US" smtClean="0"/>
              <a:pPr/>
              <a:t>‹nr.›</a:t>
            </a:fld>
            <a:endParaRPr lang="en-US" sz="1000">
              <a:latin typeface="Arial" panose="020B0604020202020204" pitchFamily="34" charset="0"/>
            </a:endParaRPr>
          </a:p>
        </p:txBody>
      </p:sp>
      <p:pic>
        <p:nvPicPr>
          <p:cNvPr id="4" name="Picture 3">
            <a:extLst>
              <a:ext uri="{FF2B5EF4-FFF2-40B4-BE49-F238E27FC236}">
                <a16:creationId xmlns:a16="http://schemas.microsoft.com/office/drawing/2014/main" id="{3C6AAE9B-3BE6-2E21-094E-3CB1B8F25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6" name="Text Placeholder 3">
            <a:extLst>
              <a:ext uri="{FF2B5EF4-FFF2-40B4-BE49-F238E27FC236}">
                <a16:creationId xmlns:a16="http://schemas.microsoft.com/office/drawing/2014/main" id="{2CA3CA4F-DD92-73CD-8387-1D90EAE9A92E}"/>
              </a:ext>
            </a:extLst>
          </p:cNvPr>
          <p:cNvSpPr>
            <a:spLocks noGrp="1"/>
          </p:cNvSpPr>
          <p:nvPr>
            <p:ph type="body" sz="quarter" idx="25" hasCustomPrompt="1"/>
          </p:nvPr>
        </p:nvSpPr>
        <p:spPr>
          <a:xfrm>
            <a:off x="822874" y="-1183792"/>
            <a:ext cx="7655853" cy="7511083"/>
          </a:xfrm>
          <a:prstGeom prst="ellipse">
            <a:avLst/>
          </a:prstGeom>
          <a:solidFill>
            <a:srgbClr val="059EDF">
              <a:alpha val="70000"/>
            </a:srgbClr>
          </a:solidFill>
        </p:spPr>
        <p:txBody>
          <a:bodyPr lIns="251999" tIns="0" rIns="0" bIns="0" anchor="ctr" anchorCtr="0"/>
          <a:lstStyle>
            <a:lvl1pPr marL="0" indent="0" algn="l">
              <a:lnSpc>
                <a:spcPct val="100000"/>
              </a:lnSpc>
              <a:buNone/>
              <a:defRPr sz="3200" b="1" i="0" baseline="0">
                <a:ln>
                  <a:noFill/>
                </a:ln>
                <a:solidFill>
                  <a:schemeClr val="bg1"/>
                </a:solidFill>
                <a:latin typeface="Arial" panose="020B0604020202020204" pitchFamily="34" charset="0"/>
              </a:defRPr>
            </a:lvl1pPr>
          </a:lstStyle>
          <a:p>
            <a:pPr lvl="0"/>
            <a:r>
              <a:rPr lang="en-NL"/>
              <a:t>“Quote”</a:t>
            </a:r>
          </a:p>
        </p:txBody>
      </p:sp>
    </p:spTree>
    <p:extLst>
      <p:ext uri="{BB962C8B-B14F-4D97-AF65-F5344CB8AC3E}">
        <p14:creationId xmlns:p14="http://schemas.microsoft.com/office/powerpoint/2010/main" val="2934403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pagina met foto">
    <p:spTree>
      <p:nvGrpSpPr>
        <p:cNvPr id="1" name=""/>
        <p:cNvGrpSpPr/>
        <p:nvPr/>
      </p:nvGrpSpPr>
      <p:grpSpPr>
        <a:xfrm>
          <a:off x="0" y="0"/>
          <a:ext cx="0" cy="0"/>
          <a:chOff x="0" y="0"/>
          <a:chExt cx="0" cy="0"/>
        </a:xfrm>
      </p:grpSpPr>
      <p:sp>
        <p:nvSpPr>
          <p:cNvPr id="2" name="Afgeronde rechthoek 1">
            <a:extLst>
              <a:ext uri="{FF2B5EF4-FFF2-40B4-BE49-F238E27FC236}">
                <a16:creationId xmlns:a16="http://schemas.microsoft.com/office/drawing/2014/main" id="{949D3476-12F1-0A2A-F6D1-3DB17805894B}"/>
              </a:ext>
            </a:extLst>
          </p:cNvPr>
          <p:cNvSpPr/>
          <p:nvPr userDrawn="1"/>
        </p:nvSpPr>
        <p:spPr>
          <a:xfrm>
            <a:off x="0" y="0"/>
            <a:ext cx="9144000" cy="5143500"/>
          </a:xfrm>
          <a:prstGeom prst="roundRect">
            <a:avLst>
              <a:gd name="adj" fmla="val 0"/>
            </a:avLst>
          </a:prstGeom>
          <a:solidFill>
            <a:srgbClr val="D6ED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Footer Placeholder 21">
            <a:extLst>
              <a:ext uri="{FF2B5EF4-FFF2-40B4-BE49-F238E27FC236}">
                <a16:creationId xmlns:a16="http://schemas.microsoft.com/office/drawing/2014/main" id="{88AE3970-77CA-F3C9-951D-37B7F6511A33}"/>
              </a:ext>
            </a:extLst>
          </p:cNvPr>
          <p:cNvSpPr>
            <a:spLocks noGrp="1"/>
          </p:cNvSpPr>
          <p:nvPr>
            <p:ph type="ftr" idx="14"/>
          </p:nvPr>
        </p:nvSpPr>
        <p:spPr/>
        <p:txBody>
          <a:bodyPr/>
          <a:lstStyle/>
          <a:p>
            <a:endParaRPr lang="en-NL" sz="1000">
              <a:latin typeface="Arial" panose="020B0604020202020204" pitchFamily="34" charset="0"/>
            </a:endParaRPr>
          </a:p>
        </p:txBody>
      </p:sp>
      <p:sp>
        <p:nvSpPr>
          <p:cNvPr id="23" name="Slide Number Placeholder 22">
            <a:extLst>
              <a:ext uri="{FF2B5EF4-FFF2-40B4-BE49-F238E27FC236}">
                <a16:creationId xmlns:a16="http://schemas.microsoft.com/office/drawing/2014/main" id="{2538E9C2-11B0-8ADB-3A07-4A49EDB4EEC9}"/>
              </a:ext>
            </a:extLst>
          </p:cNvPr>
          <p:cNvSpPr>
            <a:spLocks noGrp="1"/>
          </p:cNvSpPr>
          <p:nvPr>
            <p:ph type="sldNum" idx="15"/>
          </p:nvPr>
        </p:nvSpPr>
        <p:spPr/>
        <p:txBody>
          <a:bodyPr/>
          <a:lstStyle/>
          <a:p>
            <a:fld id="{00000000-1234-1234-1234-123412341234}" type="slidenum">
              <a:rPr lang="en-US" smtClean="0"/>
              <a:pPr/>
              <a:t>‹nr.›</a:t>
            </a:fld>
            <a:endParaRPr lang="en-US" sz="1000">
              <a:latin typeface="Arial" panose="020B0604020202020204" pitchFamily="34" charset="0"/>
            </a:endParaRPr>
          </a:p>
        </p:txBody>
      </p:sp>
      <p:pic>
        <p:nvPicPr>
          <p:cNvPr id="4" name="Picture 3">
            <a:extLst>
              <a:ext uri="{FF2B5EF4-FFF2-40B4-BE49-F238E27FC236}">
                <a16:creationId xmlns:a16="http://schemas.microsoft.com/office/drawing/2014/main" id="{3C6AAE9B-3BE6-2E21-094E-3CB1B8F25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4">
            <a:extLst>
              <a:ext uri="{FF2B5EF4-FFF2-40B4-BE49-F238E27FC236}">
                <a16:creationId xmlns:a16="http://schemas.microsoft.com/office/drawing/2014/main" id="{D348D35A-4329-A01E-13C7-FC8B48FD6EC8}"/>
              </a:ext>
            </a:extLst>
          </p:cNvPr>
          <p:cNvSpPr>
            <a:spLocks noGrp="1"/>
          </p:cNvSpPr>
          <p:nvPr>
            <p:ph type="title"/>
          </p:nvPr>
        </p:nvSpPr>
        <p:spPr>
          <a:xfrm>
            <a:off x="1998254" y="1761455"/>
            <a:ext cx="5147491" cy="993775"/>
          </a:xfrm>
        </p:spPr>
        <p:txBody>
          <a:bodyPr anchor="ctr"/>
          <a:lstStyle>
            <a:lvl1pPr algn="ctr">
              <a:lnSpc>
                <a:spcPct val="100000"/>
              </a:lnSpc>
              <a:defRPr sz="2000">
                <a:solidFill>
                  <a:schemeClr val="tx1"/>
                </a:solidFill>
              </a:defRPr>
            </a:lvl1pPr>
          </a:lstStyle>
          <a:p>
            <a:r>
              <a:rPr lang="nl-NL"/>
              <a:t>Klik om stijl te bewerken</a:t>
            </a:r>
            <a:endParaRPr lang="en-NL"/>
          </a:p>
        </p:txBody>
      </p:sp>
      <p:sp>
        <p:nvSpPr>
          <p:cNvPr id="7" name="Content Placeholder 19">
            <a:extLst>
              <a:ext uri="{FF2B5EF4-FFF2-40B4-BE49-F238E27FC236}">
                <a16:creationId xmlns:a16="http://schemas.microsoft.com/office/drawing/2014/main" id="{78F85DFF-3B9A-2B2B-5429-366AED43E94D}"/>
              </a:ext>
            </a:extLst>
          </p:cNvPr>
          <p:cNvSpPr>
            <a:spLocks noGrp="1"/>
          </p:cNvSpPr>
          <p:nvPr>
            <p:ph sz="quarter" idx="13" hasCustomPrompt="1"/>
          </p:nvPr>
        </p:nvSpPr>
        <p:spPr>
          <a:xfrm>
            <a:off x="2460741" y="3201427"/>
            <a:ext cx="3855270" cy="342123"/>
          </a:xfrm>
        </p:spPr>
        <p:txBody>
          <a:bodyPr/>
          <a:lstStyle>
            <a:lvl1pPr algn="r">
              <a:buNone/>
              <a:defRPr sz="1200"/>
            </a:lvl1pPr>
            <a:lvl4pPr algn="l">
              <a:buNone/>
              <a:defRPr/>
            </a:lvl4pPr>
          </a:lstStyle>
          <a:p>
            <a:pPr lvl="0"/>
            <a:r>
              <a:rPr lang="nl-NL"/>
              <a:t>Naam</a:t>
            </a:r>
          </a:p>
        </p:txBody>
      </p:sp>
      <p:sp>
        <p:nvSpPr>
          <p:cNvPr id="9" name="Picture Placeholder 19">
            <a:extLst>
              <a:ext uri="{FF2B5EF4-FFF2-40B4-BE49-F238E27FC236}">
                <a16:creationId xmlns:a16="http://schemas.microsoft.com/office/drawing/2014/main" id="{E64FF490-8F2C-8442-9DD0-A91774A4C498}"/>
              </a:ext>
            </a:extLst>
          </p:cNvPr>
          <p:cNvSpPr>
            <a:spLocks noGrp="1"/>
          </p:cNvSpPr>
          <p:nvPr>
            <p:ph type="pic" sz="quarter" idx="24"/>
          </p:nvPr>
        </p:nvSpPr>
        <p:spPr>
          <a:xfrm>
            <a:off x="6490080" y="3044794"/>
            <a:ext cx="655665" cy="655390"/>
          </a:xfrm>
          <a:prstGeom prst="flowChartConnector">
            <a:avLst/>
          </a:prstGeom>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22492872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ntent Cirkel Foto 1">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88AE3970-77CA-F3C9-951D-37B7F6511A33}"/>
              </a:ext>
            </a:extLst>
          </p:cNvPr>
          <p:cNvSpPr>
            <a:spLocks noGrp="1"/>
          </p:cNvSpPr>
          <p:nvPr>
            <p:ph type="ftr" idx="14"/>
          </p:nvPr>
        </p:nvSpPr>
        <p:spPr/>
        <p:txBody>
          <a:bodyPr/>
          <a:lstStyle/>
          <a:p>
            <a:endParaRPr lang="en-NL" sz="1000">
              <a:latin typeface="Arial" panose="020B0604020202020204" pitchFamily="34" charset="0"/>
            </a:endParaRPr>
          </a:p>
        </p:txBody>
      </p:sp>
      <p:sp>
        <p:nvSpPr>
          <p:cNvPr id="23" name="Slide Number Placeholder 22">
            <a:extLst>
              <a:ext uri="{FF2B5EF4-FFF2-40B4-BE49-F238E27FC236}">
                <a16:creationId xmlns:a16="http://schemas.microsoft.com/office/drawing/2014/main" id="{2538E9C2-11B0-8ADB-3A07-4A49EDB4EEC9}"/>
              </a:ext>
            </a:extLst>
          </p:cNvPr>
          <p:cNvSpPr>
            <a:spLocks noGrp="1"/>
          </p:cNvSpPr>
          <p:nvPr>
            <p:ph type="sldNum" idx="15"/>
          </p:nvPr>
        </p:nvSpPr>
        <p:spPr/>
        <p:txBody>
          <a:bodyPr/>
          <a:lstStyle/>
          <a:p>
            <a:fld id="{00000000-1234-1234-1234-123412341234}" type="slidenum">
              <a:rPr lang="en-US" smtClean="0"/>
              <a:pPr/>
              <a:t>‹nr.›</a:t>
            </a:fld>
            <a:endParaRPr lang="en-US" sz="1000">
              <a:latin typeface="Arial" panose="020B0604020202020204" pitchFamily="34" charset="0"/>
            </a:endParaRPr>
          </a:p>
        </p:txBody>
      </p:sp>
      <p:pic>
        <p:nvPicPr>
          <p:cNvPr id="4" name="Picture 3">
            <a:extLst>
              <a:ext uri="{FF2B5EF4-FFF2-40B4-BE49-F238E27FC236}">
                <a16:creationId xmlns:a16="http://schemas.microsoft.com/office/drawing/2014/main" id="{3C6AAE9B-3BE6-2E21-094E-3CB1B8F25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3" name="Picture Placeholder 19">
            <a:extLst>
              <a:ext uri="{FF2B5EF4-FFF2-40B4-BE49-F238E27FC236}">
                <a16:creationId xmlns:a16="http://schemas.microsoft.com/office/drawing/2014/main" id="{EFEB46F1-73D5-80C4-B50C-BC959BE8519A}"/>
              </a:ext>
            </a:extLst>
          </p:cNvPr>
          <p:cNvSpPr>
            <a:spLocks noGrp="1"/>
          </p:cNvSpPr>
          <p:nvPr>
            <p:ph type="pic" sz="quarter" idx="24"/>
          </p:nvPr>
        </p:nvSpPr>
        <p:spPr>
          <a:xfrm>
            <a:off x="3653715" y="563117"/>
            <a:ext cx="3831449" cy="3829842"/>
          </a:xfrm>
          <a:prstGeom prst="flowChartConnector">
            <a:avLst/>
          </a:prstGeom>
        </p:spPr>
        <p:txBody>
          <a:bodyPr/>
          <a:lstStyle/>
          <a:p>
            <a:r>
              <a:rPr lang="nl-NL"/>
              <a:t>Klik op het pictogram als u een afbeelding wilt toevoegen</a:t>
            </a:r>
            <a:endParaRPr lang="en-NL"/>
          </a:p>
        </p:txBody>
      </p:sp>
      <p:sp>
        <p:nvSpPr>
          <p:cNvPr id="6" name="Text Placeholder 3">
            <a:extLst>
              <a:ext uri="{FF2B5EF4-FFF2-40B4-BE49-F238E27FC236}">
                <a16:creationId xmlns:a16="http://schemas.microsoft.com/office/drawing/2014/main" id="{2CA3CA4F-DD92-73CD-8387-1D90EAE9A92E}"/>
              </a:ext>
            </a:extLst>
          </p:cNvPr>
          <p:cNvSpPr>
            <a:spLocks noGrp="1"/>
          </p:cNvSpPr>
          <p:nvPr>
            <p:ph type="body" sz="quarter" idx="25" hasCustomPrompt="1"/>
          </p:nvPr>
        </p:nvSpPr>
        <p:spPr>
          <a:xfrm>
            <a:off x="931866" y="887932"/>
            <a:ext cx="3241507" cy="3180211"/>
          </a:xfrm>
          <a:prstGeom prst="ellipse">
            <a:avLst/>
          </a:prstGeom>
          <a:solidFill>
            <a:srgbClr val="059EDF">
              <a:alpha val="70000"/>
            </a:srgbClr>
          </a:solidFill>
        </p:spPr>
        <p:txBody>
          <a:bodyPr lIns="72000" tIns="72000" rIns="72000" bIns="72000" anchor="ctr" anchorCtr="0"/>
          <a:lstStyle>
            <a:lvl1pPr marL="0" indent="0" algn="l">
              <a:lnSpc>
                <a:spcPct val="100000"/>
              </a:lnSpc>
              <a:buNone/>
              <a:defRPr sz="2000" b="1" i="0" baseline="0">
                <a:ln>
                  <a:noFill/>
                </a:ln>
                <a:solidFill>
                  <a:schemeClr val="bg1"/>
                </a:solidFill>
                <a:latin typeface="Arial" panose="020B0604020202020204" pitchFamily="34" charset="0"/>
              </a:defRPr>
            </a:lvl1pPr>
          </a:lstStyle>
          <a:p>
            <a:pPr lvl="0"/>
            <a:r>
              <a:rPr lang="en-NL"/>
              <a:t>Click to edit text</a:t>
            </a:r>
          </a:p>
        </p:txBody>
      </p:sp>
    </p:spTree>
    <p:extLst>
      <p:ext uri="{BB962C8B-B14F-4D97-AF65-F5344CB8AC3E}">
        <p14:creationId xmlns:p14="http://schemas.microsoft.com/office/powerpoint/2010/main" val="2188563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ntent Foto Groot">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88AE3970-77CA-F3C9-951D-37B7F6511A33}"/>
              </a:ext>
            </a:extLst>
          </p:cNvPr>
          <p:cNvSpPr>
            <a:spLocks noGrp="1"/>
          </p:cNvSpPr>
          <p:nvPr>
            <p:ph type="ftr" idx="14"/>
          </p:nvPr>
        </p:nvSpPr>
        <p:spPr/>
        <p:txBody>
          <a:bodyPr/>
          <a:lstStyle/>
          <a:p>
            <a:endParaRPr lang="en-NL" sz="1000">
              <a:latin typeface="Arial" panose="020B0604020202020204" pitchFamily="34" charset="0"/>
            </a:endParaRPr>
          </a:p>
        </p:txBody>
      </p:sp>
      <p:sp>
        <p:nvSpPr>
          <p:cNvPr id="23" name="Slide Number Placeholder 22">
            <a:extLst>
              <a:ext uri="{FF2B5EF4-FFF2-40B4-BE49-F238E27FC236}">
                <a16:creationId xmlns:a16="http://schemas.microsoft.com/office/drawing/2014/main" id="{2538E9C2-11B0-8ADB-3A07-4A49EDB4EEC9}"/>
              </a:ext>
            </a:extLst>
          </p:cNvPr>
          <p:cNvSpPr>
            <a:spLocks noGrp="1"/>
          </p:cNvSpPr>
          <p:nvPr>
            <p:ph type="sldNum" idx="15"/>
          </p:nvPr>
        </p:nvSpPr>
        <p:spPr/>
        <p:txBody>
          <a:bodyPr/>
          <a:lstStyle/>
          <a:p>
            <a:fld id="{00000000-1234-1234-1234-123412341234}" type="slidenum">
              <a:rPr lang="en-US" smtClean="0"/>
              <a:pPr/>
              <a:t>‹nr.›</a:t>
            </a:fld>
            <a:endParaRPr lang="en-US" sz="1000">
              <a:latin typeface="Arial" panose="020B0604020202020204" pitchFamily="34" charset="0"/>
            </a:endParaRPr>
          </a:p>
        </p:txBody>
      </p:sp>
      <p:pic>
        <p:nvPicPr>
          <p:cNvPr id="4" name="Picture 3">
            <a:extLst>
              <a:ext uri="{FF2B5EF4-FFF2-40B4-BE49-F238E27FC236}">
                <a16:creationId xmlns:a16="http://schemas.microsoft.com/office/drawing/2014/main" id="{3C6AAE9B-3BE6-2E21-094E-3CB1B8F25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4">
            <a:extLst>
              <a:ext uri="{FF2B5EF4-FFF2-40B4-BE49-F238E27FC236}">
                <a16:creationId xmlns:a16="http://schemas.microsoft.com/office/drawing/2014/main" id="{C8C60A39-A8BF-DA92-150C-AD2A5B21BB03}"/>
              </a:ext>
            </a:extLst>
          </p:cNvPr>
          <p:cNvSpPr>
            <a:spLocks noGrp="1"/>
          </p:cNvSpPr>
          <p:nvPr>
            <p:ph type="title" hasCustomPrompt="1"/>
          </p:nvPr>
        </p:nvSpPr>
        <p:spPr>
          <a:xfrm>
            <a:off x="495005" y="271321"/>
            <a:ext cx="2983920" cy="993775"/>
          </a:xfrm>
        </p:spPr>
        <p:txBody>
          <a:bodyPr anchor="ctr"/>
          <a:lstStyle/>
          <a:p>
            <a:r>
              <a:rPr lang="en-GB"/>
              <a:t>Team </a:t>
            </a:r>
            <a:r>
              <a:rPr lang="en-GB" err="1"/>
              <a:t>foto</a:t>
            </a:r>
            <a:endParaRPr lang="en-NL"/>
          </a:p>
        </p:txBody>
      </p:sp>
      <p:sp>
        <p:nvSpPr>
          <p:cNvPr id="3" name="Picture Placeholder 19">
            <a:extLst>
              <a:ext uri="{FF2B5EF4-FFF2-40B4-BE49-F238E27FC236}">
                <a16:creationId xmlns:a16="http://schemas.microsoft.com/office/drawing/2014/main" id="{EFEB46F1-73D5-80C4-B50C-BC959BE8519A}"/>
              </a:ext>
            </a:extLst>
          </p:cNvPr>
          <p:cNvSpPr>
            <a:spLocks noGrp="1"/>
          </p:cNvSpPr>
          <p:nvPr>
            <p:ph type="pic" sz="quarter" idx="24"/>
          </p:nvPr>
        </p:nvSpPr>
        <p:spPr>
          <a:xfrm>
            <a:off x="2706070" y="-479617"/>
            <a:ext cx="6105294" cy="6102733"/>
          </a:xfrm>
          <a:prstGeom prst="flowChartConnector">
            <a:avLst/>
          </a:prstGeom>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1369552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ntent Lee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6AAE9B-3BE6-2E21-094E-3CB1B8F25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Tree>
    <p:extLst>
      <p:ext uri="{BB962C8B-B14F-4D97-AF65-F5344CB8AC3E}">
        <p14:creationId xmlns:p14="http://schemas.microsoft.com/office/powerpoint/2010/main" val="2283994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ntent Figuu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925A498-7BA0-449A-63D8-36DEC55D8E05}"/>
              </a:ext>
            </a:extLst>
          </p:cNvPr>
          <p:cNvSpPr>
            <a:spLocks noGrp="1"/>
          </p:cNvSpPr>
          <p:nvPr>
            <p:ph type="title"/>
          </p:nvPr>
        </p:nvSpPr>
        <p:spPr>
          <a:xfrm>
            <a:off x="495947" y="271321"/>
            <a:ext cx="8138418" cy="993775"/>
          </a:xfrm>
        </p:spPr>
        <p:txBody>
          <a:bodyPr/>
          <a:lstStyle/>
          <a:p>
            <a:r>
              <a:rPr lang="nl-NL"/>
              <a:t>Klik om stijl te bewerken</a:t>
            </a:r>
            <a:endParaRPr lang="en-NL"/>
          </a:p>
        </p:txBody>
      </p:sp>
      <p:sp>
        <p:nvSpPr>
          <p:cNvPr id="22" name="Footer Placeholder 21">
            <a:extLst>
              <a:ext uri="{FF2B5EF4-FFF2-40B4-BE49-F238E27FC236}">
                <a16:creationId xmlns:a16="http://schemas.microsoft.com/office/drawing/2014/main" id="{88AE3970-77CA-F3C9-951D-37B7F6511A33}"/>
              </a:ext>
            </a:extLst>
          </p:cNvPr>
          <p:cNvSpPr>
            <a:spLocks noGrp="1"/>
          </p:cNvSpPr>
          <p:nvPr>
            <p:ph type="ftr" idx="14"/>
          </p:nvPr>
        </p:nvSpPr>
        <p:spPr/>
        <p:txBody>
          <a:bodyPr/>
          <a:lstStyle/>
          <a:p>
            <a:endParaRPr lang="en-NL" sz="1000">
              <a:latin typeface="Arial" panose="020B0604020202020204" pitchFamily="34" charset="0"/>
            </a:endParaRPr>
          </a:p>
        </p:txBody>
      </p:sp>
      <p:sp>
        <p:nvSpPr>
          <p:cNvPr id="23" name="Slide Number Placeholder 22">
            <a:extLst>
              <a:ext uri="{FF2B5EF4-FFF2-40B4-BE49-F238E27FC236}">
                <a16:creationId xmlns:a16="http://schemas.microsoft.com/office/drawing/2014/main" id="{2538E9C2-11B0-8ADB-3A07-4A49EDB4EEC9}"/>
              </a:ext>
            </a:extLst>
          </p:cNvPr>
          <p:cNvSpPr>
            <a:spLocks noGrp="1"/>
          </p:cNvSpPr>
          <p:nvPr>
            <p:ph type="sldNum" idx="15"/>
          </p:nvPr>
        </p:nvSpPr>
        <p:spPr/>
        <p:txBody>
          <a:bodyPr/>
          <a:lstStyle/>
          <a:p>
            <a:fld id="{00000000-1234-1234-1234-123412341234}" type="slidenum">
              <a:rPr lang="en-US" smtClean="0"/>
              <a:pPr/>
              <a:t>‹nr.›</a:t>
            </a:fld>
            <a:endParaRPr lang="en-US" sz="1000">
              <a:latin typeface="Arial" panose="020B0604020202020204" pitchFamily="34" charset="0"/>
            </a:endParaRPr>
          </a:p>
        </p:txBody>
      </p:sp>
      <p:pic>
        <p:nvPicPr>
          <p:cNvPr id="4" name="Picture 3">
            <a:extLst>
              <a:ext uri="{FF2B5EF4-FFF2-40B4-BE49-F238E27FC236}">
                <a16:creationId xmlns:a16="http://schemas.microsoft.com/office/drawing/2014/main" id="{3C6AAE9B-3BE6-2E21-094E-3CB1B8F254F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Rounded Rectangle 4">
            <a:extLst>
              <a:ext uri="{FF2B5EF4-FFF2-40B4-BE49-F238E27FC236}">
                <a16:creationId xmlns:a16="http://schemas.microsoft.com/office/drawing/2014/main" id="{687C1044-7B61-942D-D797-118CEFE6C56B}"/>
              </a:ext>
            </a:extLst>
          </p:cNvPr>
          <p:cNvSpPr/>
          <p:nvPr userDrawn="1"/>
        </p:nvSpPr>
        <p:spPr>
          <a:xfrm>
            <a:off x="4543750" y="1306349"/>
            <a:ext cx="3778668" cy="2355796"/>
          </a:xfrm>
          <a:prstGeom prst="roundRect">
            <a:avLst>
              <a:gd name="adj" fmla="val 5981"/>
            </a:avLst>
          </a:prstGeom>
          <a:solidFill>
            <a:schemeClr val="bg1"/>
          </a:solidFill>
          <a:ln w="571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Picture Placeholder 6">
            <a:extLst>
              <a:ext uri="{FF2B5EF4-FFF2-40B4-BE49-F238E27FC236}">
                <a16:creationId xmlns:a16="http://schemas.microsoft.com/office/drawing/2014/main" id="{4C3DF04F-EBB9-FD66-5F5D-10DD4C42AFAF}"/>
              </a:ext>
            </a:extLst>
          </p:cNvPr>
          <p:cNvSpPr>
            <a:spLocks noGrp="1"/>
          </p:cNvSpPr>
          <p:nvPr>
            <p:ph type="pic" sz="quarter" idx="16"/>
          </p:nvPr>
        </p:nvSpPr>
        <p:spPr>
          <a:xfrm>
            <a:off x="4689868" y="1448728"/>
            <a:ext cx="3486432" cy="2113296"/>
          </a:xfrm>
          <a:prstGeom prst="rect">
            <a:avLst/>
          </a:prstGeom>
        </p:spPr>
        <p:txBody>
          <a:bodyPr/>
          <a:lstStyle/>
          <a:p>
            <a:r>
              <a:rPr lang="nl-NL"/>
              <a:t>Klik op het pictogram als u een afbeelding wilt toevoegen</a:t>
            </a:r>
            <a:endParaRPr lang="en-NL"/>
          </a:p>
        </p:txBody>
      </p:sp>
      <p:sp>
        <p:nvSpPr>
          <p:cNvPr id="7" name="Google Shape;33;p5">
            <a:extLst>
              <a:ext uri="{FF2B5EF4-FFF2-40B4-BE49-F238E27FC236}">
                <a16:creationId xmlns:a16="http://schemas.microsoft.com/office/drawing/2014/main" id="{397C91F2-E2D0-433B-B2BF-AD84E4805670}"/>
              </a:ext>
            </a:extLst>
          </p:cNvPr>
          <p:cNvSpPr txBox="1">
            <a:spLocks noGrp="1"/>
          </p:cNvSpPr>
          <p:nvPr>
            <p:ph type="body" idx="17" hasCustomPrompt="1"/>
          </p:nvPr>
        </p:nvSpPr>
        <p:spPr>
          <a:xfrm>
            <a:off x="4571999" y="3804524"/>
            <a:ext cx="3778668" cy="61705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000">
                <a:latin typeface="Arial" panose="020B0604020202020204" pitchFamily="34" charset="0"/>
                <a:cs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figure</a:t>
            </a:r>
            <a:r>
              <a:rPr lang="nl-NL"/>
              <a:t> </a:t>
            </a:r>
            <a:r>
              <a:rPr lang="nl-NL" err="1"/>
              <a:t>caption</a:t>
            </a:r>
            <a:endParaRPr/>
          </a:p>
        </p:txBody>
      </p:sp>
      <p:sp>
        <p:nvSpPr>
          <p:cNvPr id="8" name="Content Placeholder 19">
            <a:extLst>
              <a:ext uri="{FF2B5EF4-FFF2-40B4-BE49-F238E27FC236}">
                <a16:creationId xmlns:a16="http://schemas.microsoft.com/office/drawing/2014/main" id="{91FDE2E1-DFAE-5A5F-B58C-475AD1F22785}"/>
              </a:ext>
            </a:extLst>
          </p:cNvPr>
          <p:cNvSpPr>
            <a:spLocks noGrp="1"/>
          </p:cNvSpPr>
          <p:nvPr>
            <p:ph sz="quarter" idx="13"/>
          </p:nvPr>
        </p:nvSpPr>
        <p:spPr>
          <a:xfrm>
            <a:off x="515207" y="1371736"/>
            <a:ext cx="3855270" cy="32321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35769236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slide - foto">
    <p:bg bwMode="gray">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EE17FAD-54D7-B23A-50D2-CD526FF32A8A}"/>
              </a:ext>
            </a:extLst>
          </p:cNvPr>
          <p:cNvGraphicFramePr>
            <a:graphicFrameLocks noChangeAspect="1"/>
          </p:cNvGraphicFramePr>
          <p:nvPr>
            <p:custDataLst>
              <p:tags r:id="rId1"/>
            </p:custDataLst>
            <p:extLst>
              <p:ext uri="{D42A27DB-BD31-4B8C-83A1-F6EECF244321}">
                <p14:modId xmlns:p14="http://schemas.microsoft.com/office/powerpoint/2010/main" val="126997596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5" name="think-cell data - do not delete" hidden="1">
                        <a:extLst>
                          <a:ext uri="{FF2B5EF4-FFF2-40B4-BE49-F238E27FC236}">
                            <a16:creationId xmlns:a16="http://schemas.microsoft.com/office/drawing/2014/main" id="{BEE17FAD-54D7-B23A-50D2-CD526FF32A8A}"/>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hasCustomPrompt="1"/>
          </p:nvPr>
        </p:nvSpPr>
        <p:spPr>
          <a:xfrm>
            <a:off x="0" y="0"/>
            <a:ext cx="9144000" cy="5143500"/>
          </a:xfrm>
          <a:prstGeom prst="rect">
            <a:avLst/>
          </a:prstGeom>
        </p:spPr>
        <p:txBody>
          <a:bodyPr lIns="180000" tIns="2951999" rIns="180000" bIns="180000" anchor="t">
            <a:normAutofit/>
          </a:bodyPr>
          <a:lstStyle>
            <a:lvl1pPr algn="ctr" rtl="0">
              <a:defRPr sz="900">
                <a:solidFill>
                  <a:schemeClr val="bg1"/>
                </a:solidFill>
              </a:defRPr>
            </a:lvl1pPr>
          </a:lstStyle>
          <a:p>
            <a:r>
              <a:rPr lang="nl-NL" noProof="0"/>
              <a:t>Voeg een foto toe</a:t>
            </a:r>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hasCustomPrompt="1"/>
          </p:nvPr>
        </p:nvSpPr>
        <p:spPr bwMode="gray">
          <a:xfrm>
            <a:off x="376239" y="3889656"/>
            <a:ext cx="3334702" cy="671987"/>
          </a:xfrm>
          <a:prstGeom prst="rect">
            <a:avLst/>
          </a:prstGeom>
        </p:spPr>
        <p:txBody>
          <a:bodyPr vert="horz" anchor="b" anchorCtr="0">
            <a:noAutofit/>
          </a:bodyPr>
          <a:lstStyle>
            <a:lvl1pPr algn="l" rtl="0">
              <a:lnSpc>
                <a:spcPts val="2400"/>
              </a:lnSpc>
              <a:defRPr sz="2400" b="1">
                <a:solidFill>
                  <a:schemeClr val="bg1"/>
                </a:solidFill>
                <a:latin typeface="+mj-lt"/>
                <a:ea typeface="Open Sans" panose="020B0606030504020204" pitchFamily="34" charset="0"/>
                <a:cs typeface="Calibri Light" panose="020F0302020204030204" pitchFamily="34" charset="0"/>
              </a:defRPr>
            </a:lvl1pPr>
          </a:lstStyle>
          <a:p>
            <a:r>
              <a:rPr lang="nl-NL" noProof="0"/>
              <a:t>Klik om de titel aan te passen</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hasCustomPrompt="1"/>
          </p:nvPr>
        </p:nvSpPr>
        <p:spPr>
          <a:xfrm>
            <a:off x="376239" y="4613519"/>
            <a:ext cx="3334702" cy="204788"/>
          </a:xfrm>
          <a:prstGeom prst="rect">
            <a:avLst/>
          </a:prstGeom>
        </p:spPr>
        <p:txBody>
          <a:bodyPr anchor="b">
            <a:noAutofit/>
          </a:bodyPr>
          <a:lstStyle>
            <a:lvl1pPr rtl="0">
              <a:spcAft>
                <a:spcPts val="0"/>
              </a:spcAft>
              <a:defRPr sz="105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noProof="0"/>
              <a:t>Klik om de subtitel stijl aan te passen</a:t>
            </a:r>
          </a:p>
        </p:txBody>
      </p:sp>
      <p:pic>
        <p:nvPicPr>
          <p:cNvPr id="2" name="Picture 1">
            <a:extLst>
              <a:ext uri="{FF2B5EF4-FFF2-40B4-BE49-F238E27FC236}">
                <a16:creationId xmlns:a16="http://schemas.microsoft.com/office/drawing/2014/main" id="{D9CEF99A-F8DA-E009-86D2-98FF5F2FDB0C}"/>
              </a:ext>
            </a:extLst>
          </p:cNvPr>
          <p:cNvPicPr>
            <a:picLocks noChangeAspect="1"/>
          </p:cNvPicPr>
          <p:nvPr/>
        </p:nvPicPr>
        <p:blipFill>
          <a:blip r:embed="rId5"/>
          <a:stretch>
            <a:fillRect/>
          </a:stretch>
        </p:blipFill>
        <p:spPr>
          <a:xfrm>
            <a:off x="371475" y="485775"/>
            <a:ext cx="3493121" cy="1028700"/>
          </a:xfrm>
          <a:prstGeom prst="rect">
            <a:avLst/>
          </a:prstGeom>
        </p:spPr>
      </p:pic>
      <p:sp>
        <p:nvSpPr>
          <p:cNvPr id="3" name="TextBox 2">
            <a:extLst>
              <a:ext uri="{FF2B5EF4-FFF2-40B4-BE49-F238E27FC236}">
                <a16:creationId xmlns:a16="http://schemas.microsoft.com/office/drawing/2014/main" id="{AA50C04B-043C-8924-A7E1-6C0B7D484ADC}"/>
              </a:ext>
            </a:extLst>
          </p:cNvPr>
          <p:cNvSpPr txBox="1"/>
          <p:nvPr/>
        </p:nvSpPr>
        <p:spPr>
          <a:xfrm>
            <a:off x="-2783699" y="0"/>
            <a:ext cx="2565000" cy="4754571"/>
          </a:xfrm>
          <a:prstGeom prst="rect">
            <a:avLst/>
          </a:prstGeom>
          <a:solidFill>
            <a:schemeClr val="accent5"/>
          </a:solidFill>
        </p:spPr>
        <p:txBody>
          <a:bodyPr vert="horz" wrap="square" lIns="57150" tIns="57150" rIns="57150" bIns="57150" rtlCol="0" anchor="t" anchorCtr="0">
            <a:spAutoFit/>
          </a:bodyPr>
          <a:lstStyle/>
          <a:p>
            <a:pPr rtl="0">
              <a:lnSpc>
                <a:spcPct val="130000"/>
              </a:lnSpc>
            </a:pPr>
            <a:r>
              <a:rPr lang="nl-NL" sz="750" b="1" noProof="0">
                <a:solidFill>
                  <a:srgbClr val="333333"/>
                </a:solidFill>
                <a:latin typeface="+mn-lt"/>
              </a:rPr>
              <a:t>Toelichting presentaties in PowerPoint</a:t>
            </a:r>
          </a:p>
          <a:p>
            <a:pPr rtl="0">
              <a:lnSpc>
                <a:spcPct val="130000"/>
              </a:lnSpc>
            </a:pPr>
            <a:r>
              <a:rPr lang="nl-NL" sz="750" b="0" noProof="0">
                <a:solidFill>
                  <a:srgbClr val="333333"/>
                </a:solidFill>
                <a:latin typeface="+mn-lt"/>
              </a:rPr>
              <a:t>Deze PowerPoint sjablonen bieden uitgebreide mogelijkheden om een presentatie te maken in de huisstijl van Zorg bij jou.  Er zijn verschillende typen slides, elk met hun eigen functie:</a:t>
            </a:r>
          </a:p>
          <a:p>
            <a:pPr marL="81000" indent="-81000" rtl="0">
              <a:lnSpc>
                <a:spcPct val="130000"/>
              </a:lnSpc>
              <a:buFont typeface="Arial" panose="020B0604020202020204" pitchFamily="34" charset="0"/>
              <a:buChar char="•"/>
            </a:pPr>
            <a:r>
              <a:rPr lang="nl-NL" sz="750" noProof="0">
                <a:solidFill>
                  <a:srgbClr val="333333"/>
                </a:solidFill>
                <a:latin typeface="+mn-lt"/>
              </a:rPr>
              <a:t>Titel lay-out als start van een presentatie</a:t>
            </a:r>
          </a:p>
          <a:p>
            <a:pPr marL="81000" indent="-81000" rtl="0">
              <a:lnSpc>
                <a:spcPct val="130000"/>
              </a:lnSpc>
              <a:buFont typeface="Arial" panose="020B0604020202020204" pitchFamily="34" charset="0"/>
              <a:buChar char="•"/>
            </a:pPr>
            <a:r>
              <a:rPr lang="nl-NL" sz="750" noProof="0">
                <a:solidFill>
                  <a:srgbClr val="333333"/>
                </a:solidFill>
                <a:latin typeface="+mn-lt"/>
              </a:rPr>
              <a:t>Content lay-outs voor tekst, foto’s, grafieken en tabellen</a:t>
            </a:r>
          </a:p>
          <a:p>
            <a:pPr marL="81000" indent="-81000" rtl="0">
              <a:lnSpc>
                <a:spcPct val="130000"/>
              </a:lnSpc>
              <a:buFont typeface="Arial" panose="020B0604020202020204" pitchFamily="34" charset="0"/>
              <a:buChar char="•"/>
            </a:pPr>
            <a:r>
              <a:rPr lang="nl-NL" sz="750" noProof="0">
                <a:solidFill>
                  <a:srgbClr val="333333"/>
                </a:solidFill>
                <a:latin typeface="+mn-lt"/>
              </a:rPr>
              <a:t>Verschillende dividers om een nieuw onderdeel van de presentatie aan te geven</a:t>
            </a:r>
          </a:p>
          <a:p>
            <a:pPr marL="81000" indent="-81000" rtl="0">
              <a:lnSpc>
                <a:spcPct val="130000"/>
              </a:lnSpc>
              <a:buFont typeface="Arial" panose="020B0604020202020204" pitchFamily="34" charset="0"/>
              <a:buChar char="•"/>
            </a:pPr>
            <a:r>
              <a:rPr lang="nl-NL" sz="750" noProof="0">
                <a:solidFill>
                  <a:srgbClr val="333333"/>
                </a:solidFill>
                <a:latin typeface="+mn-lt"/>
              </a:rPr>
              <a:t>Verschillende quote lay-outs om een persoonlijk element toe te voegen</a:t>
            </a:r>
          </a:p>
          <a:p>
            <a:pPr marL="0" indent="0" rtl="0">
              <a:lnSpc>
                <a:spcPct val="130000"/>
              </a:lnSpc>
              <a:buFont typeface="Arial" panose="020B0604020202020204" pitchFamily="34" charset="0"/>
              <a:buNone/>
            </a:pPr>
            <a:endParaRPr lang="nl-NL" sz="750" b="0" noProof="0">
              <a:solidFill>
                <a:srgbClr val="333333"/>
              </a:solidFill>
              <a:latin typeface="+mn-lt"/>
            </a:endParaRPr>
          </a:p>
          <a:p>
            <a:pPr marL="0" indent="0" rtl="0">
              <a:lnSpc>
                <a:spcPct val="130000"/>
              </a:lnSpc>
              <a:buFont typeface="Arial" panose="020B0604020202020204" pitchFamily="34" charset="0"/>
              <a:buNone/>
            </a:pPr>
            <a:r>
              <a:rPr lang="nl-NL" sz="750" b="0" noProof="0">
                <a:solidFill>
                  <a:srgbClr val="333333"/>
                </a:solidFill>
                <a:latin typeface="+mn-lt"/>
              </a:rPr>
              <a:t>Deze verschillende slides vind je bij ‘Invoegen’, ‘Nieuwe dia’.</a:t>
            </a:r>
          </a:p>
          <a:p>
            <a:pPr marL="0" indent="0" rtl="0">
              <a:lnSpc>
                <a:spcPct val="130000"/>
              </a:lnSpc>
              <a:buFont typeface="Arial" panose="020B0604020202020204" pitchFamily="34" charset="0"/>
              <a:buNone/>
            </a:pPr>
            <a:endParaRPr lang="nl-NL" sz="750" b="0" noProof="0">
              <a:solidFill>
                <a:srgbClr val="333333"/>
              </a:solidFill>
              <a:latin typeface="+mn-lt"/>
            </a:endParaRPr>
          </a:p>
          <a:p>
            <a:pPr marL="0" indent="0" rtl="0">
              <a:lnSpc>
                <a:spcPct val="130000"/>
              </a:lnSpc>
              <a:buFont typeface="Arial" panose="020B0604020202020204" pitchFamily="34" charset="0"/>
              <a:buNone/>
            </a:pPr>
            <a:r>
              <a:rPr lang="nl-NL" sz="750" b="1" noProof="0">
                <a:solidFill>
                  <a:srgbClr val="333333"/>
                </a:solidFill>
                <a:latin typeface="+mn-lt"/>
              </a:rPr>
              <a:t>Het is belangrijk om keuzes te maken die passen bij het doel en de doelgroep van de presentatie.</a:t>
            </a:r>
          </a:p>
          <a:p>
            <a:pPr marL="0" marR="0" lvl="0" indent="0" algn="l" defTabSz="685800" rtl="0" eaLnBrk="1" fontAlgn="auto" latinLnBrk="0" hangingPunct="1">
              <a:lnSpc>
                <a:spcPct val="130000"/>
              </a:lnSpc>
              <a:spcBef>
                <a:spcPts val="0"/>
              </a:spcBef>
              <a:spcAft>
                <a:spcPts val="0"/>
              </a:spcAft>
              <a:buClrTx/>
              <a:buSzTx/>
              <a:buFont typeface="Arial" panose="020B0604020202020204" pitchFamily="34" charset="0"/>
              <a:buNone/>
              <a:tabLst/>
              <a:defRPr/>
            </a:pPr>
            <a:r>
              <a:rPr lang="nl-NL" sz="750" b="0" noProof="0">
                <a:solidFill>
                  <a:srgbClr val="333333"/>
                </a:solidFill>
                <a:latin typeface="+mn-lt"/>
              </a:rPr>
              <a:t>Communiceer op manier die past bij de tone-of-voice: We geloven dat waardevolle zorg voortkomt uit verbinding. Zorg bij jou is dan ook geen ivoren toren: het merk is makkelijk te benaderen en ongecompliceerd. We besteden graag persoonlijke aandacht aan mensen, zijn oprecht geïnteresseerd en nemen graag initiatief. Het welzijn van iedereen – patiënten en cliënten, medewerkers en andere betrokkenen – is ons dierbaar. </a:t>
            </a:r>
          </a:p>
          <a:p>
            <a:pPr marL="0" marR="0" lvl="0" indent="0" algn="l" defTabSz="685800" rtl="0" eaLnBrk="1" fontAlgn="auto" latinLnBrk="0" hangingPunct="1">
              <a:lnSpc>
                <a:spcPct val="130000"/>
              </a:lnSpc>
              <a:spcBef>
                <a:spcPts val="0"/>
              </a:spcBef>
              <a:spcAft>
                <a:spcPts val="0"/>
              </a:spcAft>
              <a:buClrTx/>
              <a:buSzTx/>
              <a:buFont typeface="Arial" panose="020B0604020202020204" pitchFamily="34" charset="0"/>
              <a:buNone/>
              <a:tabLst/>
              <a:defRPr/>
            </a:pPr>
            <a:endParaRPr lang="nl-NL" sz="750" b="0" noProof="0">
              <a:solidFill>
                <a:srgbClr val="333333"/>
              </a:solidFill>
              <a:latin typeface="+mn-lt"/>
            </a:endParaRPr>
          </a:p>
          <a:p>
            <a:pPr marL="0" marR="0" lvl="0" indent="0" algn="l" defTabSz="685800" rtl="0" eaLnBrk="1" fontAlgn="auto" latinLnBrk="0" hangingPunct="1">
              <a:lnSpc>
                <a:spcPct val="130000"/>
              </a:lnSpc>
              <a:spcBef>
                <a:spcPts val="0"/>
              </a:spcBef>
              <a:spcAft>
                <a:spcPts val="0"/>
              </a:spcAft>
              <a:buClrTx/>
              <a:buSzTx/>
              <a:buFont typeface="Arial" panose="020B0604020202020204" pitchFamily="34" charset="0"/>
              <a:buNone/>
              <a:tabLst/>
              <a:defRPr/>
            </a:pPr>
            <a:r>
              <a:rPr lang="nl-NL" sz="750" noProof="0">
                <a:solidFill>
                  <a:srgbClr val="3B3B3B"/>
                </a:solidFill>
                <a:effectLst/>
                <a:latin typeface="+mn-lt"/>
              </a:rPr>
              <a:t>We willen iedereen in staat stellen om verbinding te maken — en dan bedoelen we ook echt iedereen. Door uit te zoeken waar mensen behoefte aan hebben, waar ze tegenaan lopen en dan de drempels weg te nemen. Door de inzichten en de middelen aan te reiken waarmee ze zelf aan de slag kunnen. Om de regie te nemen over de eigen gezondheid — of diepgang en voldoening te vinden in het werk. </a:t>
            </a:r>
            <a:endParaRPr lang="nl-NL" sz="750" b="0" noProof="0">
              <a:solidFill>
                <a:srgbClr val="333333"/>
              </a:solidFill>
              <a:latin typeface="+mn-lt"/>
            </a:endParaRPr>
          </a:p>
        </p:txBody>
      </p:sp>
    </p:spTree>
    <p:extLst>
      <p:ext uri="{BB962C8B-B14F-4D97-AF65-F5344CB8AC3E}">
        <p14:creationId xmlns:p14="http://schemas.microsoft.com/office/powerpoint/2010/main" val="3945125685"/>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Hoofdstuk Blauw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Google Shape;33;p5">
            <a:extLst>
              <a:ext uri="{FF2B5EF4-FFF2-40B4-BE49-F238E27FC236}">
                <a16:creationId xmlns:a16="http://schemas.microsoft.com/office/drawing/2014/main" id="{66A346B2-4A4B-2517-64E5-AF6B953E9D43}"/>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Google Shape;64;p10">
            <a:extLst>
              <a:ext uri="{FF2B5EF4-FFF2-40B4-BE49-F238E27FC236}">
                <a16:creationId xmlns:a16="http://schemas.microsoft.com/office/drawing/2014/main" id="{18702C4F-D4D0-6740-45C8-59009D8CAA32}"/>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a:extLst>
              <a:ext uri="{FF2B5EF4-FFF2-40B4-BE49-F238E27FC236}">
                <a16:creationId xmlns:a16="http://schemas.microsoft.com/office/drawing/2014/main" id="{031E7287-344C-C19F-669F-814D1D372B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4" name="Title 10">
            <a:extLst>
              <a:ext uri="{FF2B5EF4-FFF2-40B4-BE49-F238E27FC236}">
                <a16:creationId xmlns:a16="http://schemas.microsoft.com/office/drawing/2014/main" id="{BB20E43D-7ACF-A85C-6A0D-BB9D81C96A64}"/>
              </a:ext>
            </a:extLst>
          </p:cNvPr>
          <p:cNvSpPr>
            <a:spLocks noGrp="1"/>
          </p:cNvSpPr>
          <p:nvPr>
            <p:ph type="title"/>
          </p:nvPr>
        </p:nvSpPr>
        <p:spPr>
          <a:xfrm>
            <a:off x="307299" y="798263"/>
            <a:ext cx="4194058" cy="993775"/>
          </a:xfrm>
        </p:spPr>
        <p:txBody>
          <a:bodyPr anchor="b"/>
          <a:lstStyle>
            <a:lvl1pPr>
              <a:defRPr baseline="0">
                <a:solidFill>
                  <a:schemeClr val="bg1"/>
                </a:solidFill>
              </a:defRPr>
            </a:lvl1pPr>
          </a:lstStyle>
          <a:p>
            <a:r>
              <a:rPr lang="nl-NL"/>
              <a:t>Klik om stijl te bewerken</a:t>
            </a:r>
            <a:endParaRPr lang="en-NL"/>
          </a:p>
        </p:txBody>
      </p:sp>
    </p:spTree>
    <p:extLst>
      <p:ext uri="{BB962C8B-B14F-4D97-AF65-F5344CB8AC3E}">
        <p14:creationId xmlns:p14="http://schemas.microsoft.com/office/powerpoint/2010/main" val="29651989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Hoofdstuk Blauw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115DB7D0-CB10-C8D4-BA13-21366692638C}"/>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765EAA66-0254-CAAE-8425-791855C9DD40}"/>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9A4016CC-7862-1BE9-E385-7AABCE640D0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10" name="Title 10">
            <a:extLst>
              <a:ext uri="{FF2B5EF4-FFF2-40B4-BE49-F238E27FC236}">
                <a16:creationId xmlns:a16="http://schemas.microsoft.com/office/drawing/2014/main" id="{475A53C6-FBCE-B958-AB72-81E11E674F8B}"/>
              </a:ext>
            </a:extLst>
          </p:cNvPr>
          <p:cNvSpPr>
            <a:spLocks noGrp="1"/>
          </p:cNvSpPr>
          <p:nvPr>
            <p:ph type="title"/>
          </p:nvPr>
        </p:nvSpPr>
        <p:spPr>
          <a:xfrm>
            <a:off x="307299" y="798263"/>
            <a:ext cx="4194058" cy="993775"/>
          </a:xfrm>
        </p:spPr>
        <p:txBody>
          <a:bodyPr anchor="b"/>
          <a:lstStyle>
            <a:lvl1pPr>
              <a:defRPr baseline="0">
                <a:solidFill>
                  <a:schemeClr val="bg1"/>
                </a:solidFill>
              </a:defRPr>
            </a:lvl1pPr>
          </a:lstStyle>
          <a:p>
            <a:r>
              <a:rPr lang="nl-NL"/>
              <a:t>Klik om stijl te bewerken</a:t>
            </a:r>
            <a:endParaRPr lang="en-NL"/>
          </a:p>
        </p:txBody>
      </p:sp>
    </p:spTree>
    <p:extLst>
      <p:ext uri="{BB962C8B-B14F-4D97-AF65-F5344CB8AC3E}">
        <p14:creationId xmlns:p14="http://schemas.microsoft.com/office/powerpoint/2010/main" val="3997339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Hoofdstuk Blauw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5051D5D2-814F-8E6F-E19B-282A24621362}"/>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50466293-E8A5-B370-58FF-CFE34727657D}"/>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6CF2054C-661D-3D5D-E3C4-B90121F16CB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19199592-014C-773C-222A-DA665D466791}"/>
              </a:ext>
            </a:extLst>
          </p:cNvPr>
          <p:cNvSpPr>
            <a:spLocks noGrp="1"/>
          </p:cNvSpPr>
          <p:nvPr>
            <p:ph type="title"/>
          </p:nvPr>
        </p:nvSpPr>
        <p:spPr>
          <a:xfrm>
            <a:off x="307299" y="798263"/>
            <a:ext cx="4194058" cy="993775"/>
          </a:xfrm>
        </p:spPr>
        <p:txBody>
          <a:bodyPr anchor="b"/>
          <a:lstStyle>
            <a:lvl1pPr>
              <a:defRPr baseline="0">
                <a:solidFill>
                  <a:schemeClr val="bg1"/>
                </a:solidFill>
              </a:defRPr>
            </a:lvl1pPr>
          </a:lstStyle>
          <a:p>
            <a:r>
              <a:rPr lang="nl-NL"/>
              <a:t>Klik om stijl te bewerken</a:t>
            </a:r>
            <a:endParaRPr lang="en-NL"/>
          </a:p>
        </p:txBody>
      </p:sp>
    </p:spTree>
    <p:extLst>
      <p:ext uri="{BB962C8B-B14F-4D97-AF65-F5344CB8AC3E}">
        <p14:creationId xmlns:p14="http://schemas.microsoft.com/office/powerpoint/2010/main" val="38291143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Hoofdstuk Donkerblauw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A0939477-17C3-CC74-A442-7CB34C9C2564}"/>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012B181C-CE08-AD78-3CB4-BE0BA11B6719}"/>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3B5CD0A4-0451-BEAC-7F71-F9D9FB12E15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D967F8E6-14EB-18D3-F1D9-6F23A40EBFF6}"/>
              </a:ext>
            </a:extLst>
          </p:cNvPr>
          <p:cNvSpPr>
            <a:spLocks noGrp="1"/>
          </p:cNvSpPr>
          <p:nvPr>
            <p:ph type="title"/>
          </p:nvPr>
        </p:nvSpPr>
        <p:spPr>
          <a:xfrm>
            <a:off x="307299" y="798263"/>
            <a:ext cx="4194058" cy="993775"/>
          </a:xfrm>
        </p:spPr>
        <p:txBody>
          <a:bodyPr anchor="b"/>
          <a:lstStyle>
            <a:lvl1pPr>
              <a:defRPr baseline="0">
                <a:solidFill>
                  <a:schemeClr val="bg1"/>
                </a:solidFill>
              </a:defRPr>
            </a:lvl1pPr>
          </a:lstStyle>
          <a:p>
            <a:r>
              <a:rPr lang="nl-NL"/>
              <a:t>Klik om stijl te bewerken</a:t>
            </a:r>
            <a:endParaRPr lang="en-NL"/>
          </a:p>
        </p:txBody>
      </p:sp>
    </p:spTree>
    <p:extLst>
      <p:ext uri="{BB962C8B-B14F-4D97-AF65-F5344CB8AC3E}">
        <p14:creationId xmlns:p14="http://schemas.microsoft.com/office/powerpoint/2010/main" val="27771362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Hoofdstuk Paar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17457B8D-3F6E-5F5C-CEE8-0A1BC0E7A14E}"/>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7E8B620E-86E0-4ABA-4F42-C37CB7CD17D4}"/>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16BBF843-11A3-1BA3-0363-543191CB63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E90C5B4A-19B3-74B8-A411-D3E3F3039F10}"/>
              </a:ext>
            </a:extLst>
          </p:cNvPr>
          <p:cNvSpPr>
            <a:spLocks noGrp="1"/>
          </p:cNvSpPr>
          <p:nvPr>
            <p:ph type="title"/>
          </p:nvPr>
        </p:nvSpPr>
        <p:spPr>
          <a:xfrm>
            <a:off x="307299" y="798263"/>
            <a:ext cx="4194058" cy="993775"/>
          </a:xfrm>
        </p:spPr>
        <p:txBody>
          <a:bodyPr anchor="b"/>
          <a:lstStyle>
            <a:lvl1pPr>
              <a:defRPr baseline="0">
                <a:solidFill>
                  <a:schemeClr val="bg1"/>
                </a:solidFill>
              </a:defRPr>
            </a:lvl1pPr>
          </a:lstStyle>
          <a:p>
            <a:r>
              <a:rPr lang="nl-NL"/>
              <a:t>Klik om stijl te bewerken</a:t>
            </a:r>
            <a:endParaRPr lang="en-NL"/>
          </a:p>
        </p:txBody>
      </p:sp>
    </p:spTree>
    <p:extLst>
      <p:ext uri="{BB962C8B-B14F-4D97-AF65-F5344CB8AC3E}">
        <p14:creationId xmlns:p14="http://schemas.microsoft.com/office/powerpoint/2010/main" val="41988367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Hoofdstuk Oranj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EFA19FEC-7396-EA15-ABE8-21BE2356D0C2}"/>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ADEBFE56-7BF8-5DED-9B66-81994E73280F}"/>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DD4DE6C4-7A93-F82E-86CB-0E1591CD1D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E05F128D-28CA-6519-69C7-B902614C56CF}"/>
              </a:ext>
            </a:extLst>
          </p:cNvPr>
          <p:cNvSpPr>
            <a:spLocks noGrp="1"/>
          </p:cNvSpPr>
          <p:nvPr>
            <p:ph type="title"/>
          </p:nvPr>
        </p:nvSpPr>
        <p:spPr>
          <a:xfrm>
            <a:off x="307299" y="798263"/>
            <a:ext cx="4194058" cy="993775"/>
          </a:xfrm>
        </p:spPr>
        <p:txBody>
          <a:bodyPr anchor="b"/>
          <a:lstStyle>
            <a:lvl1pPr>
              <a:defRPr baseline="0">
                <a:solidFill>
                  <a:schemeClr val="bg1"/>
                </a:solidFill>
              </a:defRPr>
            </a:lvl1pPr>
          </a:lstStyle>
          <a:p>
            <a:r>
              <a:rPr lang="nl-NL"/>
              <a:t>Klik om stijl te bewerken</a:t>
            </a:r>
            <a:endParaRPr lang="en-NL"/>
          </a:p>
        </p:txBody>
      </p:sp>
    </p:spTree>
    <p:extLst>
      <p:ext uri="{BB962C8B-B14F-4D97-AF65-F5344CB8AC3E}">
        <p14:creationId xmlns:p14="http://schemas.microsoft.com/office/powerpoint/2010/main" val="7618484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Hoofdstuk Oranj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70E13666-91AB-F6D1-BE03-CA33292212FE}"/>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CE0C87A6-84E1-D530-7E3B-735535E6D4DB}"/>
              </a:ext>
            </a:extLst>
          </p:cNvPr>
          <p:cNvSpPr>
            <a:spLocks noGrp="1"/>
          </p:cNvSpPr>
          <p:nvPr>
            <p:ph type="title"/>
          </p:nvPr>
        </p:nvSpPr>
        <p:spPr>
          <a:xfrm>
            <a:off x="307299" y="798263"/>
            <a:ext cx="4194058" cy="993775"/>
          </a:xfrm>
        </p:spPr>
        <p:txBody>
          <a:bodyPr anchor="b"/>
          <a:lstStyle>
            <a:lvl1pPr>
              <a:defRPr baseline="0">
                <a:solidFill>
                  <a:schemeClr val="bg1"/>
                </a:solidFill>
              </a:defRPr>
            </a:lvl1pPr>
          </a:lstStyle>
          <a:p>
            <a:r>
              <a:rPr lang="nl-NL"/>
              <a:t>Klik om stijl te bewerken</a:t>
            </a:r>
            <a:endParaRPr lang="en-NL"/>
          </a:p>
        </p:txBody>
      </p:sp>
    </p:spTree>
    <p:extLst>
      <p:ext uri="{BB962C8B-B14F-4D97-AF65-F5344CB8AC3E}">
        <p14:creationId xmlns:p14="http://schemas.microsoft.com/office/powerpoint/2010/main" val="15149271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Hoofdstuk Gro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CEE4E8EC-3C45-0D09-D1D6-92A2A92C1619}"/>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4A715448-D3D9-61FE-8FF0-C2B60F3ADECB}"/>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B1724642-0C08-CAA7-4C63-C177AF531CC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9391A671-0410-E89F-4D07-7B7B99B3298C}"/>
              </a:ext>
            </a:extLst>
          </p:cNvPr>
          <p:cNvSpPr>
            <a:spLocks noGrp="1"/>
          </p:cNvSpPr>
          <p:nvPr>
            <p:ph type="title"/>
          </p:nvPr>
        </p:nvSpPr>
        <p:spPr>
          <a:xfrm>
            <a:off x="307299" y="798263"/>
            <a:ext cx="4194058" cy="993775"/>
          </a:xfrm>
        </p:spPr>
        <p:txBody>
          <a:bodyPr anchor="b"/>
          <a:lstStyle>
            <a:lvl1pPr>
              <a:defRPr baseline="0">
                <a:solidFill>
                  <a:schemeClr val="bg1"/>
                </a:solidFill>
              </a:defRPr>
            </a:lvl1pPr>
          </a:lstStyle>
          <a:p>
            <a:r>
              <a:rPr lang="nl-NL"/>
              <a:t>Klik om stijl te bewerken</a:t>
            </a:r>
            <a:endParaRPr lang="en-NL"/>
          </a:p>
        </p:txBody>
      </p:sp>
    </p:spTree>
    <p:extLst>
      <p:ext uri="{BB962C8B-B14F-4D97-AF65-F5344CB8AC3E}">
        <p14:creationId xmlns:p14="http://schemas.microsoft.com/office/powerpoint/2010/main" val="2286922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Hoofdstuk Limoe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0CD0751D-4641-C835-5B59-6F438A6861F3}"/>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A6970619-7E10-27BB-06A1-12224ED6B6EE}"/>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B0D1A9EB-2F40-A5D8-ECC8-5F6D236E081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0F890845-0B97-F73E-7792-C1C7F682294B}"/>
              </a:ext>
            </a:extLst>
          </p:cNvPr>
          <p:cNvSpPr>
            <a:spLocks noGrp="1"/>
          </p:cNvSpPr>
          <p:nvPr>
            <p:ph type="title"/>
          </p:nvPr>
        </p:nvSpPr>
        <p:spPr>
          <a:xfrm>
            <a:off x="307299" y="798263"/>
            <a:ext cx="4194058" cy="993775"/>
          </a:xfrm>
        </p:spPr>
        <p:txBody>
          <a:bodyPr anchor="b"/>
          <a:lstStyle>
            <a:lvl1pPr>
              <a:defRPr baseline="0">
                <a:solidFill>
                  <a:schemeClr val="bg1"/>
                </a:solidFill>
              </a:defRPr>
            </a:lvl1pPr>
          </a:lstStyle>
          <a:p>
            <a:r>
              <a:rPr lang="nl-NL"/>
              <a:t>Klik om stijl te bewerken</a:t>
            </a:r>
            <a:endParaRPr lang="en-NL"/>
          </a:p>
        </p:txBody>
      </p:sp>
    </p:spTree>
    <p:extLst>
      <p:ext uri="{BB962C8B-B14F-4D97-AF65-F5344CB8AC3E}">
        <p14:creationId xmlns:p14="http://schemas.microsoft.com/office/powerpoint/2010/main" val="16586362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Hoofdstuk Limoe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86CEDE86-F4EE-37E6-EA70-7C796DEB158D}"/>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BED1EA04-53C0-A3D5-63BD-731A6E97212B}"/>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182E1E28-8412-1F11-D43F-CEA23FABF32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BC9FEDA1-31D0-7AE7-D333-23FC27441956}"/>
              </a:ext>
            </a:extLst>
          </p:cNvPr>
          <p:cNvSpPr>
            <a:spLocks noGrp="1"/>
          </p:cNvSpPr>
          <p:nvPr>
            <p:ph type="title"/>
          </p:nvPr>
        </p:nvSpPr>
        <p:spPr>
          <a:xfrm>
            <a:off x="307299" y="798263"/>
            <a:ext cx="4194058" cy="993775"/>
          </a:xfrm>
        </p:spPr>
        <p:txBody>
          <a:bodyPr anchor="b"/>
          <a:lstStyle>
            <a:lvl1pPr>
              <a:defRPr baseline="0">
                <a:solidFill>
                  <a:schemeClr val="bg1"/>
                </a:solidFill>
              </a:defRPr>
            </a:lvl1pPr>
          </a:lstStyle>
          <a:p>
            <a:r>
              <a:rPr lang="nl-NL"/>
              <a:t>Klik om stijl te bewerken</a:t>
            </a:r>
            <a:endParaRPr lang="en-NL"/>
          </a:p>
        </p:txBody>
      </p:sp>
    </p:spTree>
    <p:extLst>
      <p:ext uri="{BB962C8B-B14F-4D97-AF65-F5344CB8AC3E}">
        <p14:creationId xmlns:p14="http://schemas.microsoft.com/office/powerpoint/2010/main" val="2942465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 patroon 1">
    <p:bg bwMode="gray">
      <p:bgPr>
        <a:solidFill>
          <a:schemeClr val="accent4"/>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27AC6F8-0956-7AE6-00C9-0DE71D9F0840}"/>
              </a:ext>
            </a:extLst>
          </p:cNvPr>
          <p:cNvGraphicFramePr>
            <a:graphicFrameLocks noChangeAspect="1"/>
          </p:cNvGraphicFramePr>
          <p:nvPr>
            <p:custDataLst>
              <p:tags r:id="rId1"/>
            </p:custDataLst>
            <p:extLst>
              <p:ext uri="{D42A27DB-BD31-4B8C-83A1-F6EECF244321}">
                <p14:modId xmlns:p14="http://schemas.microsoft.com/office/powerpoint/2010/main" val="7212433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D27AC6F8-0956-7AE6-00C9-0DE71D9F0840}"/>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2BC1C853-0C0C-7C20-C80E-56F9D5278AB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2" name="Copyright">
            <a:extLst>
              <a:ext uri="{FF2B5EF4-FFF2-40B4-BE49-F238E27FC236}">
                <a16:creationId xmlns:a16="http://schemas.microsoft.com/office/drawing/2014/main" id="{0291413B-5EFB-01A6-AA91-167C48BEBADF}"/>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chemeClr val="bg1"/>
                </a:solidFill>
                <a:effectLst/>
                <a:latin typeface="Google Sans"/>
              </a:rPr>
              <a:t>|  © Zorg bij jou</a:t>
            </a:r>
            <a:endParaRPr lang="nl-NL" sz="600" noProof="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7A6FA10-C1FF-3844-7D77-A6ABB737AB59}"/>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bg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346818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Hoofdstuk Cirkel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70E13666-91AB-F6D1-BE03-CA33292212FE}"/>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4" name="Title 10">
            <a:extLst>
              <a:ext uri="{FF2B5EF4-FFF2-40B4-BE49-F238E27FC236}">
                <a16:creationId xmlns:a16="http://schemas.microsoft.com/office/drawing/2014/main" id="{A35B6361-A515-9047-38C1-269BF82932A2}"/>
              </a:ext>
            </a:extLst>
          </p:cNvPr>
          <p:cNvSpPr>
            <a:spLocks noGrp="1"/>
          </p:cNvSpPr>
          <p:nvPr>
            <p:ph type="title"/>
          </p:nvPr>
        </p:nvSpPr>
        <p:spPr>
          <a:xfrm>
            <a:off x="307299" y="798263"/>
            <a:ext cx="4194058" cy="993775"/>
          </a:xfrm>
        </p:spPr>
        <p:txBody>
          <a:bodyPr anchor="b"/>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3072021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Hoofdstuk Cirkel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70E13666-91AB-F6D1-BE03-CA33292212FE}"/>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76C0AA7B-6DC2-0B3B-6B53-377D7FEEA790}"/>
              </a:ext>
            </a:extLst>
          </p:cNvPr>
          <p:cNvSpPr>
            <a:spLocks noGrp="1"/>
          </p:cNvSpPr>
          <p:nvPr>
            <p:ph type="title"/>
          </p:nvPr>
        </p:nvSpPr>
        <p:spPr>
          <a:xfrm>
            <a:off x="307299" y="798263"/>
            <a:ext cx="4194058" cy="993775"/>
          </a:xfrm>
        </p:spPr>
        <p:txBody>
          <a:bodyPr anchor="b"/>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204436555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Hoofdstuk Cirkel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70E13666-91AB-F6D1-BE03-CA33292212FE}"/>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C228B129-6D69-7506-4612-BAD3B17BC2B6}"/>
              </a:ext>
            </a:extLst>
          </p:cNvPr>
          <p:cNvSpPr>
            <a:spLocks noGrp="1"/>
          </p:cNvSpPr>
          <p:nvPr>
            <p:ph type="title"/>
          </p:nvPr>
        </p:nvSpPr>
        <p:spPr>
          <a:xfrm>
            <a:off x="307299" y="798263"/>
            <a:ext cx="4194058" cy="993775"/>
          </a:xfrm>
        </p:spPr>
        <p:txBody>
          <a:bodyPr anchor="b"/>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27898630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Hoofdstuk Cirkel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70E13666-91AB-F6D1-BE03-CA33292212FE}"/>
              </a:ext>
            </a:extLst>
          </p:cNvPr>
          <p:cNvSpPr txBox="1">
            <a:spLocks noGrp="1"/>
          </p:cNvSpPr>
          <p:nvPr>
            <p:ph type="body" idx="14" hasCustomPrompt="1"/>
          </p:nvPr>
        </p:nvSpPr>
        <p:spPr>
          <a:xfrm>
            <a:off x="308365" y="2123090"/>
            <a:ext cx="4194057" cy="1309233"/>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600" b="0"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Title 10">
            <a:extLst>
              <a:ext uri="{FF2B5EF4-FFF2-40B4-BE49-F238E27FC236}">
                <a16:creationId xmlns:a16="http://schemas.microsoft.com/office/drawing/2014/main" id="{7CD2FB42-9EA1-772F-600B-BC1CAA8CCAA0}"/>
              </a:ext>
            </a:extLst>
          </p:cNvPr>
          <p:cNvSpPr>
            <a:spLocks noGrp="1"/>
          </p:cNvSpPr>
          <p:nvPr>
            <p:ph type="title"/>
          </p:nvPr>
        </p:nvSpPr>
        <p:spPr>
          <a:xfrm>
            <a:off x="307299" y="798263"/>
            <a:ext cx="4194058" cy="993775"/>
          </a:xfrm>
        </p:spPr>
        <p:txBody>
          <a:bodyPr anchor="b"/>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943539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Hoofdstuk Foto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Google Shape;33;p5">
            <a:extLst>
              <a:ext uri="{FF2B5EF4-FFF2-40B4-BE49-F238E27FC236}">
                <a16:creationId xmlns:a16="http://schemas.microsoft.com/office/drawing/2014/main" id="{70E13666-91AB-F6D1-BE03-CA33292212FE}"/>
              </a:ext>
            </a:extLst>
          </p:cNvPr>
          <p:cNvSpPr txBox="1">
            <a:spLocks noGrp="1"/>
          </p:cNvSpPr>
          <p:nvPr>
            <p:ph type="body" idx="14" hasCustomPrompt="1"/>
          </p:nvPr>
        </p:nvSpPr>
        <p:spPr>
          <a:xfrm>
            <a:off x="309798" y="2687362"/>
            <a:ext cx="4194057" cy="1944077"/>
          </a:xfrm>
          <a:prstGeom prst="rect">
            <a:avLst/>
          </a:prstGeom>
          <a:noFill/>
          <a:ln>
            <a:noFill/>
          </a:ln>
        </p:spPr>
        <p:txBody>
          <a:bodyPr spcFirstLastPara="1" wrap="square" lIns="36000" tIns="0" rIns="36000" bIns="0" anchor="t" anchorCtr="0">
            <a:noAutofit/>
          </a:bodyPr>
          <a:lstStyle>
            <a:lvl1pPr marL="139700" lvl="0" indent="0" algn="l">
              <a:lnSpc>
                <a:spcPct val="120000"/>
              </a:lnSpc>
              <a:spcBef>
                <a:spcPts val="0"/>
              </a:spcBef>
              <a:spcAft>
                <a:spcPts val="0"/>
              </a:spcAft>
              <a:buSzPts val="1400"/>
              <a:buNone/>
              <a:defRPr sz="1400" b="1"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10" name="Title 10">
            <a:extLst>
              <a:ext uri="{FF2B5EF4-FFF2-40B4-BE49-F238E27FC236}">
                <a16:creationId xmlns:a16="http://schemas.microsoft.com/office/drawing/2014/main" id="{392ABC73-9475-6F85-3995-C172560CE996}"/>
              </a:ext>
            </a:extLst>
          </p:cNvPr>
          <p:cNvSpPr>
            <a:spLocks noGrp="1"/>
          </p:cNvSpPr>
          <p:nvPr>
            <p:ph type="title"/>
          </p:nvPr>
        </p:nvSpPr>
        <p:spPr>
          <a:xfrm>
            <a:off x="307299" y="271321"/>
            <a:ext cx="4194058" cy="2300429"/>
          </a:xfrm>
        </p:spPr>
        <p:txBody>
          <a:bodyPr lIns="180000" tIns="0" rIns="180000" bIns="0" anchor="b" anchorCtr="0"/>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2294436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Hoofdstuk Foto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Google Shape;33;p5">
            <a:extLst>
              <a:ext uri="{FF2B5EF4-FFF2-40B4-BE49-F238E27FC236}">
                <a16:creationId xmlns:a16="http://schemas.microsoft.com/office/drawing/2014/main" id="{1877FDA8-13F9-A0AA-E90F-102C1AB28DF2}"/>
              </a:ext>
            </a:extLst>
          </p:cNvPr>
          <p:cNvSpPr txBox="1">
            <a:spLocks noGrp="1"/>
          </p:cNvSpPr>
          <p:nvPr>
            <p:ph type="body" idx="14" hasCustomPrompt="1"/>
          </p:nvPr>
        </p:nvSpPr>
        <p:spPr>
          <a:xfrm>
            <a:off x="309798" y="2687362"/>
            <a:ext cx="4194057" cy="1944077"/>
          </a:xfrm>
          <a:prstGeom prst="rect">
            <a:avLst/>
          </a:prstGeom>
          <a:noFill/>
          <a:ln>
            <a:noFill/>
          </a:ln>
        </p:spPr>
        <p:txBody>
          <a:bodyPr spcFirstLastPara="1" wrap="square" lIns="36000" tIns="0" rIns="36000" bIns="0" anchor="t" anchorCtr="0">
            <a:noAutofit/>
          </a:bodyPr>
          <a:lstStyle>
            <a:lvl1pPr marL="139700" lvl="0" indent="0" algn="l">
              <a:lnSpc>
                <a:spcPct val="120000"/>
              </a:lnSpc>
              <a:spcBef>
                <a:spcPts val="0"/>
              </a:spcBef>
              <a:spcAft>
                <a:spcPts val="0"/>
              </a:spcAft>
              <a:buSzPts val="1400"/>
              <a:buNone/>
              <a:defRPr sz="1400" b="1"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Title 10">
            <a:extLst>
              <a:ext uri="{FF2B5EF4-FFF2-40B4-BE49-F238E27FC236}">
                <a16:creationId xmlns:a16="http://schemas.microsoft.com/office/drawing/2014/main" id="{97ADAD12-33A5-0091-791D-367B0622D328}"/>
              </a:ext>
            </a:extLst>
          </p:cNvPr>
          <p:cNvSpPr>
            <a:spLocks noGrp="1"/>
          </p:cNvSpPr>
          <p:nvPr>
            <p:ph type="title"/>
          </p:nvPr>
        </p:nvSpPr>
        <p:spPr>
          <a:xfrm>
            <a:off x="307299" y="271321"/>
            <a:ext cx="4194058" cy="2300429"/>
          </a:xfrm>
        </p:spPr>
        <p:txBody>
          <a:bodyPr lIns="180000" tIns="0" rIns="180000" bIns="0" anchor="b" anchorCtr="0"/>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36183525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Hoofdstuk Foto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Google Shape;33;p5">
            <a:extLst>
              <a:ext uri="{FF2B5EF4-FFF2-40B4-BE49-F238E27FC236}">
                <a16:creationId xmlns:a16="http://schemas.microsoft.com/office/drawing/2014/main" id="{41B61199-622B-183A-8359-7D05526C549B}"/>
              </a:ext>
            </a:extLst>
          </p:cNvPr>
          <p:cNvSpPr txBox="1">
            <a:spLocks noGrp="1"/>
          </p:cNvSpPr>
          <p:nvPr>
            <p:ph type="body" idx="14" hasCustomPrompt="1"/>
          </p:nvPr>
        </p:nvSpPr>
        <p:spPr>
          <a:xfrm>
            <a:off x="309798" y="2687362"/>
            <a:ext cx="4194057" cy="1944077"/>
          </a:xfrm>
          <a:prstGeom prst="rect">
            <a:avLst/>
          </a:prstGeom>
          <a:noFill/>
          <a:ln>
            <a:noFill/>
          </a:ln>
        </p:spPr>
        <p:txBody>
          <a:bodyPr spcFirstLastPara="1" wrap="square" lIns="36000" tIns="0" rIns="36000" bIns="0" anchor="t" anchorCtr="0">
            <a:noAutofit/>
          </a:bodyPr>
          <a:lstStyle>
            <a:lvl1pPr marL="139700" lvl="0" indent="0" algn="l">
              <a:lnSpc>
                <a:spcPct val="120000"/>
              </a:lnSpc>
              <a:spcBef>
                <a:spcPts val="0"/>
              </a:spcBef>
              <a:spcAft>
                <a:spcPts val="0"/>
              </a:spcAft>
              <a:buSzPts val="1400"/>
              <a:buNone/>
              <a:defRPr sz="1400" b="1"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Title 10">
            <a:extLst>
              <a:ext uri="{FF2B5EF4-FFF2-40B4-BE49-F238E27FC236}">
                <a16:creationId xmlns:a16="http://schemas.microsoft.com/office/drawing/2014/main" id="{DE68D9E2-8BB4-3781-826D-8533E3254A4B}"/>
              </a:ext>
            </a:extLst>
          </p:cNvPr>
          <p:cNvSpPr>
            <a:spLocks noGrp="1"/>
          </p:cNvSpPr>
          <p:nvPr>
            <p:ph type="title"/>
          </p:nvPr>
        </p:nvSpPr>
        <p:spPr>
          <a:xfrm>
            <a:off x="307299" y="271321"/>
            <a:ext cx="4194058" cy="2300429"/>
          </a:xfrm>
        </p:spPr>
        <p:txBody>
          <a:bodyPr lIns="180000" tIns="0" rIns="180000" bIns="0" anchor="b" anchorCtr="0"/>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10380076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Hoofdstuk Foto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Google Shape;33;p5">
            <a:extLst>
              <a:ext uri="{FF2B5EF4-FFF2-40B4-BE49-F238E27FC236}">
                <a16:creationId xmlns:a16="http://schemas.microsoft.com/office/drawing/2014/main" id="{AAD9AF90-625D-FCFD-D807-712A75E76C49}"/>
              </a:ext>
            </a:extLst>
          </p:cNvPr>
          <p:cNvSpPr txBox="1">
            <a:spLocks noGrp="1"/>
          </p:cNvSpPr>
          <p:nvPr>
            <p:ph type="body" idx="14" hasCustomPrompt="1"/>
          </p:nvPr>
        </p:nvSpPr>
        <p:spPr>
          <a:xfrm>
            <a:off x="309798" y="2687362"/>
            <a:ext cx="4194057" cy="1944077"/>
          </a:xfrm>
          <a:prstGeom prst="rect">
            <a:avLst/>
          </a:prstGeom>
          <a:noFill/>
          <a:ln>
            <a:noFill/>
          </a:ln>
        </p:spPr>
        <p:txBody>
          <a:bodyPr spcFirstLastPara="1" wrap="square" lIns="36000" tIns="0" rIns="36000" bIns="0" anchor="t" anchorCtr="0">
            <a:noAutofit/>
          </a:bodyPr>
          <a:lstStyle>
            <a:lvl1pPr marL="139700" lvl="0" indent="0" algn="l">
              <a:lnSpc>
                <a:spcPct val="120000"/>
              </a:lnSpc>
              <a:spcBef>
                <a:spcPts val="0"/>
              </a:spcBef>
              <a:spcAft>
                <a:spcPts val="0"/>
              </a:spcAft>
              <a:buSzPts val="1400"/>
              <a:buNone/>
              <a:defRPr sz="1400" b="1"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Title 10">
            <a:extLst>
              <a:ext uri="{FF2B5EF4-FFF2-40B4-BE49-F238E27FC236}">
                <a16:creationId xmlns:a16="http://schemas.microsoft.com/office/drawing/2014/main" id="{29342CC1-0DEF-198E-1D78-48CCEC3511F5}"/>
              </a:ext>
            </a:extLst>
          </p:cNvPr>
          <p:cNvSpPr>
            <a:spLocks noGrp="1"/>
          </p:cNvSpPr>
          <p:nvPr>
            <p:ph type="title"/>
          </p:nvPr>
        </p:nvSpPr>
        <p:spPr>
          <a:xfrm>
            <a:off x="307299" y="271321"/>
            <a:ext cx="4194058" cy="2300429"/>
          </a:xfrm>
        </p:spPr>
        <p:txBody>
          <a:bodyPr lIns="180000" tIns="0" rIns="180000" bIns="0" anchor="b" anchorCtr="0"/>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3944432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Hoofdstuk Foto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Google Shape;33;p5">
            <a:extLst>
              <a:ext uri="{FF2B5EF4-FFF2-40B4-BE49-F238E27FC236}">
                <a16:creationId xmlns:a16="http://schemas.microsoft.com/office/drawing/2014/main" id="{D6F6D74C-CF27-47EC-75E3-AAB2F808BEF0}"/>
              </a:ext>
            </a:extLst>
          </p:cNvPr>
          <p:cNvSpPr txBox="1">
            <a:spLocks noGrp="1"/>
          </p:cNvSpPr>
          <p:nvPr>
            <p:ph type="body" idx="14" hasCustomPrompt="1"/>
          </p:nvPr>
        </p:nvSpPr>
        <p:spPr>
          <a:xfrm>
            <a:off x="309798" y="2687362"/>
            <a:ext cx="4194057" cy="1944077"/>
          </a:xfrm>
          <a:prstGeom prst="rect">
            <a:avLst/>
          </a:prstGeom>
          <a:noFill/>
          <a:ln>
            <a:noFill/>
          </a:ln>
        </p:spPr>
        <p:txBody>
          <a:bodyPr spcFirstLastPara="1" wrap="square" lIns="36000" tIns="0" rIns="36000" bIns="0" anchor="t" anchorCtr="0">
            <a:noAutofit/>
          </a:bodyPr>
          <a:lstStyle>
            <a:lvl1pPr marL="139700" lvl="0" indent="0" algn="l">
              <a:lnSpc>
                <a:spcPct val="120000"/>
              </a:lnSpc>
              <a:spcBef>
                <a:spcPts val="0"/>
              </a:spcBef>
              <a:spcAft>
                <a:spcPts val="0"/>
              </a:spcAft>
              <a:buSzPts val="1400"/>
              <a:buNone/>
              <a:defRPr sz="1400" b="1"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Title 10">
            <a:extLst>
              <a:ext uri="{FF2B5EF4-FFF2-40B4-BE49-F238E27FC236}">
                <a16:creationId xmlns:a16="http://schemas.microsoft.com/office/drawing/2014/main" id="{2B83C292-F129-087E-FDB3-C23DEC9A6D3C}"/>
              </a:ext>
            </a:extLst>
          </p:cNvPr>
          <p:cNvSpPr>
            <a:spLocks noGrp="1"/>
          </p:cNvSpPr>
          <p:nvPr>
            <p:ph type="title"/>
          </p:nvPr>
        </p:nvSpPr>
        <p:spPr>
          <a:xfrm>
            <a:off x="307299" y="271321"/>
            <a:ext cx="4194058" cy="2300429"/>
          </a:xfrm>
        </p:spPr>
        <p:txBody>
          <a:bodyPr lIns="180000" tIns="0" rIns="180000" bIns="0" anchor="b" anchorCtr="0"/>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9587174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Hoofdstuk Foto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Google Shape;33;p5">
            <a:extLst>
              <a:ext uri="{FF2B5EF4-FFF2-40B4-BE49-F238E27FC236}">
                <a16:creationId xmlns:a16="http://schemas.microsoft.com/office/drawing/2014/main" id="{3187E1D5-15C8-6AA4-8CB6-6243548F500C}"/>
              </a:ext>
            </a:extLst>
          </p:cNvPr>
          <p:cNvSpPr txBox="1">
            <a:spLocks noGrp="1"/>
          </p:cNvSpPr>
          <p:nvPr>
            <p:ph type="body" idx="14" hasCustomPrompt="1"/>
          </p:nvPr>
        </p:nvSpPr>
        <p:spPr>
          <a:xfrm>
            <a:off x="309798" y="2687362"/>
            <a:ext cx="4194057" cy="1944077"/>
          </a:xfrm>
          <a:prstGeom prst="rect">
            <a:avLst/>
          </a:prstGeom>
          <a:noFill/>
          <a:ln>
            <a:noFill/>
          </a:ln>
        </p:spPr>
        <p:txBody>
          <a:bodyPr spcFirstLastPara="1" wrap="square" lIns="36000" tIns="0" rIns="36000" bIns="0" anchor="t" anchorCtr="0">
            <a:noAutofit/>
          </a:bodyPr>
          <a:lstStyle>
            <a:lvl1pPr marL="139700" lvl="0" indent="0" algn="l">
              <a:lnSpc>
                <a:spcPct val="120000"/>
              </a:lnSpc>
              <a:spcBef>
                <a:spcPts val="0"/>
              </a:spcBef>
              <a:spcAft>
                <a:spcPts val="0"/>
              </a:spcAft>
              <a:buSzPts val="1400"/>
              <a:buNone/>
              <a:defRPr sz="1400" b="1"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Title 10">
            <a:extLst>
              <a:ext uri="{FF2B5EF4-FFF2-40B4-BE49-F238E27FC236}">
                <a16:creationId xmlns:a16="http://schemas.microsoft.com/office/drawing/2014/main" id="{96095158-1B70-B056-164A-398898A64F08}"/>
              </a:ext>
            </a:extLst>
          </p:cNvPr>
          <p:cNvSpPr>
            <a:spLocks noGrp="1"/>
          </p:cNvSpPr>
          <p:nvPr>
            <p:ph type="title"/>
          </p:nvPr>
        </p:nvSpPr>
        <p:spPr>
          <a:xfrm>
            <a:off x="307299" y="271321"/>
            <a:ext cx="4194058" cy="2300429"/>
          </a:xfrm>
        </p:spPr>
        <p:txBody>
          <a:bodyPr lIns="180000" tIns="0" rIns="180000" bIns="0" anchor="b" anchorCtr="0"/>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3850546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 patroon 2">
    <p:bg bwMode="gray">
      <p:bgPr>
        <a:solidFill>
          <a:schemeClr val="accent4"/>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AD68908-62D7-979F-A682-2B5E334586A7}"/>
              </a:ext>
            </a:extLst>
          </p:cNvPr>
          <p:cNvGraphicFramePr>
            <a:graphicFrameLocks noChangeAspect="1"/>
          </p:cNvGraphicFramePr>
          <p:nvPr>
            <p:custDataLst>
              <p:tags r:id="rId1"/>
            </p:custDataLst>
            <p:extLst>
              <p:ext uri="{D42A27DB-BD31-4B8C-83A1-F6EECF244321}">
                <p14:modId xmlns:p14="http://schemas.microsoft.com/office/powerpoint/2010/main" val="292878535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EAD68908-62D7-979F-A682-2B5E334586A7}"/>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32844ACD-3D3B-A784-16D1-933086B2A04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2" name="Copyright">
            <a:extLst>
              <a:ext uri="{FF2B5EF4-FFF2-40B4-BE49-F238E27FC236}">
                <a16:creationId xmlns:a16="http://schemas.microsoft.com/office/drawing/2014/main" id="{4C78E241-3161-82EF-6B04-EEECB8C4AE15}"/>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chemeClr val="bg1"/>
                </a:solidFill>
                <a:effectLst/>
                <a:latin typeface="Google Sans"/>
              </a:rPr>
              <a:t>|  © Zorg bij jou</a:t>
            </a:r>
            <a:endParaRPr lang="nl-NL" sz="600" noProof="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D659875-E5BB-FFA1-587B-CE1FC04DD2AC}"/>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bg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131704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Hoofdstuk Foto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Google Shape;33;p5">
            <a:extLst>
              <a:ext uri="{FF2B5EF4-FFF2-40B4-BE49-F238E27FC236}">
                <a16:creationId xmlns:a16="http://schemas.microsoft.com/office/drawing/2014/main" id="{6D681599-2CD5-FA41-C037-9A0E5817B177}"/>
              </a:ext>
            </a:extLst>
          </p:cNvPr>
          <p:cNvSpPr txBox="1">
            <a:spLocks noGrp="1"/>
          </p:cNvSpPr>
          <p:nvPr>
            <p:ph type="body" idx="14" hasCustomPrompt="1"/>
          </p:nvPr>
        </p:nvSpPr>
        <p:spPr>
          <a:xfrm>
            <a:off x="309798" y="2687362"/>
            <a:ext cx="4194057" cy="1944077"/>
          </a:xfrm>
          <a:prstGeom prst="rect">
            <a:avLst/>
          </a:prstGeom>
          <a:noFill/>
          <a:ln>
            <a:noFill/>
          </a:ln>
        </p:spPr>
        <p:txBody>
          <a:bodyPr spcFirstLastPara="1" wrap="square" lIns="36000" tIns="0" rIns="36000" bIns="0" anchor="t" anchorCtr="0">
            <a:noAutofit/>
          </a:bodyPr>
          <a:lstStyle>
            <a:lvl1pPr marL="139700" lvl="0" indent="0" algn="l">
              <a:lnSpc>
                <a:spcPct val="120000"/>
              </a:lnSpc>
              <a:spcBef>
                <a:spcPts val="0"/>
              </a:spcBef>
              <a:spcAft>
                <a:spcPts val="0"/>
              </a:spcAft>
              <a:buSzPts val="1400"/>
              <a:buNone/>
              <a:defRPr sz="1400" b="1"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Title 10">
            <a:extLst>
              <a:ext uri="{FF2B5EF4-FFF2-40B4-BE49-F238E27FC236}">
                <a16:creationId xmlns:a16="http://schemas.microsoft.com/office/drawing/2014/main" id="{6ECBF6FE-B5C8-6170-214A-52D66837A5A0}"/>
              </a:ext>
            </a:extLst>
          </p:cNvPr>
          <p:cNvSpPr>
            <a:spLocks noGrp="1"/>
          </p:cNvSpPr>
          <p:nvPr>
            <p:ph type="title"/>
          </p:nvPr>
        </p:nvSpPr>
        <p:spPr>
          <a:xfrm>
            <a:off x="307299" y="271321"/>
            <a:ext cx="4194058" cy="2300429"/>
          </a:xfrm>
        </p:spPr>
        <p:txBody>
          <a:bodyPr lIns="180000" tIns="0" rIns="180000" bIns="0" anchor="b" anchorCtr="0"/>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13752061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Hoofdstuk Foto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Google Shape;33;p5">
            <a:extLst>
              <a:ext uri="{FF2B5EF4-FFF2-40B4-BE49-F238E27FC236}">
                <a16:creationId xmlns:a16="http://schemas.microsoft.com/office/drawing/2014/main" id="{A78893A1-4021-DAB8-DA6B-6344E3CE0DD2}"/>
              </a:ext>
            </a:extLst>
          </p:cNvPr>
          <p:cNvSpPr txBox="1">
            <a:spLocks noGrp="1"/>
          </p:cNvSpPr>
          <p:nvPr>
            <p:ph type="body" idx="14" hasCustomPrompt="1"/>
          </p:nvPr>
        </p:nvSpPr>
        <p:spPr>
          <a:xfrm>
            <a:off x="309798" y="2687362"/>
            <a:ext cx="4194057" cy="1944077"/>
          </a:xfrm>
          <a:prstGeom prst="rect">
            <a:avLst/>
          </a:prstGeom>
          <a:noFill/>
          <a:ln>
            <a:noFill/>
          </a:ln>
        </p:spPr>
        <p:txBody>
          <a:bodyPr spcFirstLastPara="1" wrap="square" lIns="36000" tIns="0" rIns="36000" bIns="0" anchor="t" anchorCtr="0">
            <a:noAutofit/>
          </a:bodyPr>
          <a:lstStyle>
            <a:lvl1pPr marL="139700" lvl="0" indent="0" algn="l">
              <a:lnSpc>
                <a:spcPct val="120000"/>
              </a:lnSpc>
              <a:spcBef>
                <a:spcPts val="0"/>
              </a:spcBef>
              <a:spcAft>
                <a:spcPts val="0"/>
              </a:spcAft>
              <a:buSzPts val="1400"/>
              <a:buNone/>
              <a:defRPr sz="1400" b="1"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Title 10">
            <a:extLst>
              <a:ext uri="{FF2B5EF4-FFF2-40B4-BE49-F238E27FC236}">
                <a16:creationId xmlns:a16="http://schemas.microsoft.com/office/drawing/2014/main" id="{5AFB02CF-E2F6-B93E-303F-714C5EF773D5}"/>
              </a:ext>
            </a:extLst>
          </p:cNvPr>
          <p:cNvSpPr>
            <a:spLocks noGrp="1"/>
          </p:cNvSpPr>
          <p:nvPr>
            <p:ph type="title"/>
          </p:nvPr>
        </p:nvSpPr>
        <p:spPr>
          <a:xfrm>
            <a:off x="307299" y="271321"/>
            <a:ext cx="4194058" cy="2300429"/>
          </a:xfrm>
        </p:spPr>
        <p:txBody>
          <a:bodyPr lIns="180000" tIns="0" rIns="180000" bIns="0" anchor="b" anchorCtr="0"/>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27057261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Hoofdstuk Foto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Google Shape;33;p5">
            <a:extLst>
              <a:ext uri="{FF2B5EF4-FFF2-40B4-BE49-F238E27FC236}">
                <a16:creationId xmlns:a16="http://schemas.microsoft.com/office/drawing/2014/main" id="{6344A116-5D6B-E808-257C-3162BFFE13A4}"/>
              </a:ext>
            </a:extLst>
          </p:cNvPr>
          <p:cNvSpPr txBox="1">
            <a:spLocks noGrp="1"/>
          </p:cNvSpPr>
          <p:nvPr>
            <p:ph type="body" idx="14" hasCustomPrompt="1"/>
          </p:nvPr>
        </p:nvSpPr>
        <p:spPr>
          <a:xfrm>
            <a:off x="309798" y="2687362"/>
            <a:ext cx="4194057" cy="1944077"/>
          </a:xfrm>
          <a:prstGeom prst="rect">
            <a:avLst/>
          </a:prstGeom>
          <a:noFill/>
          <a:ln>
            <a:noFill/>
          </a:ln>
        </p:spPr>
        <p:txBody>
          <a:bodyPr spcFirstLastPara="1" wrap="square" lIns="36000" tIns="0" rIns="36000" bIns="0" anchor="t" anchorCtr="0">
            <a:noAutofit/>
          </a:bodyPr>
          <a:lstStyle>
            <a:lvl1pPr marL="139700" lvl="0" indent="0" algn="l">
              <a:lnSpc>
                <a:spcPct val="120000"/>
              </a:lnSpc>
              <a:spcBef>
                <a:spcPts val="0"/>
              </a:spcBef>
              <a:spcAft>
                <a:spcPts val="0"/>
              </a:spcAft>
              <a:buSzPts val="1400"/>
              <a:buNone/>
              <a:defRPr sz="1400" b="1"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Title 10">
            <a:extLst>
              <a:ext uri="{FF2B5EF4-FFF2-40B4-BE49-F238E27FC236}">
                <a16:creationId xmlns:a16="http://schemas.microsoft.com/office/drawing/2014/main" id="{4CE88757-0B42-9741-70BC-5494B2BFD926}"/>
              </a:ext>
            </a:extLst>
          </p:cNvPr>
          <p:cNvSpPr>
            <a:spLocks noGrp="1"/>
          </p:cNvSpPr>
          <p:nvPr>
            <p:ph type="title"/>
          </p:nvPr>
        </p:nvSpPr>
        <p:spPr>
          <a:xfrm>
            <a:off x="307299" y="271321"/>
            <a:ext cx="4194058" cy="2300429"/>
          </a:xfrm>
        </p:spPr>
        <p:txBody>
          <a:bodyPr lIns="180000" tIns="0" rIns="180000" bIns="0" anchor="b" anchorCtr="0"/>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2511993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Hoofdstuk Foto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Google Shape;33;p5">
            <a:extLst>
              <a:ext uri="{FF2B5EF4-FFF2-40B4-BE49-F238E27FC236}">
                <a16:creationId xmlns:a16="http://schemas.microsoft.com/office/drawing/2014/main" id="{D1F496E2-86D9-ABEE-0084-F0B47FB4795A}"/>
              </a:ext>
            </a:extLst>
          </p:cNvPr>
          <p:cNvSpPr txBox="1">
            <a:spLocks noGrp="1"/>
          </p:cNvSpPr>
          <p:nvPr>
            <p:ph type="body" idx="14" hasCustomPrompt="1"/>
          </p:nvPr>
        </p:nvSpPr>
        <p:spPr>
          <a:xfrm>
            <a:off x="309798" y="2687362"/>
            <a:ext cx="4194057" cy="1944077"/>
          </a:xfrm>
          <a:prstGeom prst="rect">
            <a:avLst/>
          </a:prstGeom>
          <a:noFill/>
          <a:ln>
            <a:noFill/>
          </a:ln>
        </p:spPr>
        <p:txBody>
          <a:bodyPr spcFirstLastPara="1" wrap="square" lIns="36000" tIns="0" rIns="36000" bIns="0" anchor="t" anchorCtr="0">
            <a:noAutofit/>
          </a:bodyPr>
          <a:lstStyle>
            <a:lvl1pPr marL="139700" lvl="0" indent="0" algn="l">
              <a:lnSpc>
                <a:spcPct val="120000"/>
              </a:lnSpc>
              <a:spcBef>
                <a:spcPts val="0"/>
              </a:spcBef>
              <a:spcAft>
                <a:spcPts val="0"/>
              </a:spcAft>
              <a:buSzPts val="1400"/>
              <a:buNone/>
              <a:defRPr sz="1400" b="1"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Title 10">
            <a:extLst>
              <a:ext uri="{FF2B5EF4-FFF2-40B4-BE49-F238E27FC236}">
                <a16:creationId xmlns:a16="http://schemas.microsoft.com/office/drawing/2014/main" id="{400FA204-A7F2-D4B3-FEDA-3B88283D6967}"/>
              </a:ext>
            </a:extLst>
          </p:cNvPr>
          <p:cNvSpPr>
            <a:spLocks noGrp="1"/>
          </p:cNvSpPr>
          <p:nvPr>
            <p:ph type="title"/>
          </p:nvPr>
        </p:nvSpPr>
        <p:spPr>
          <a:xfrm>
            <a:off x="307299" y="271321"/>
            <a:ext cx="4194058" cy="2300429"/>
          </a:xfrm>
        </p:spPr>
        <p:txBody>
          <a:bodyPr lIns="180000" tIns="0" rIns="180000" bIns="0" anchor="b" anchorCtr="0"/>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3618390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Hoofdstuk Foto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Google Shape;64;p10">
            <a:extLst>
              <a:ext uri="{FF2B5EF4-FFF2-40B4-BE49-F238E27FC236}">
                <a16:creationId xmlns:a16="http://schemas.microsoft.com/office/drawing/2014/main" id="{B34FDF03-D5BA-5CA0-CC3A-B578D4DE3E4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 name="Picture 8">
            <a:extLst>
              <a:ext uri="{FF2B5EF4-FFF2-40B4-BE49-F238E27FC236}">
                <a16:creationId xmlns:a16="http://schemas.microsoft.com/office/drawing/2014/main" id="{F625FBF2-A220-EF16-3E84-0DF805102B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2" name="Google Shape;33;p5">
            <a:extLst>
              <a:ext uri="{FF2B5EF4-FFF2-40B4-BE49-F238E27FC236}">
                <a16:creationId xmlns:a16="http://schemas.microsoft.com/office/drawing/2014/main" id="{2B473BEE-3929-BA74-006C-7308705AA98E}"/>
              </a:ext>
            </a:extLst>
          </p:cNvPr>
          <p:cNvSpPr txBox="1">
            <a:spLocks noGrp="1"/>
          </p:cNvSpPr>
          <p:nvPr>
            <p:ph type="body" idx="14" hasCustomPrompt="1"/>
          </p:nvPr>
        </p:nvSpPr>
        <p:spPr>
          <a:xfrm>
            <a:off x="309798" y="2687362"/>
            <a:ext cx="4194057" cy="1944077"/>
          </a:xfrm>
          <a:prstGeom prst="rect">
            <a:avLst/>
          </a:prstGeom>
          <a:noFill/>
          <a:ln>
            <a:noFill/>
          </a:ln>
        </p:spPr>
        <p:txBody>
          <a:bodyPr spcFirstLastPara="1" wrap="square" lIns="36000" tIns="0" rIns="36000" bIns="0" anchor="t" anchorCtr="0">
            <a:noAutofit/>
          </a:bodyPr>
          <a:lstStyle>
            <a:lvl1pPr marL="139700" lvl="0" indent="0" algn="l">
              <a:lnSpc>
                <a:spcPct val="120000"/>
              </a:lnSpc>
              <a:spcBef>
                <a:spcPts val="0"/>
              </a:spcBef>
              <a:spcAft>
                <a:spcPts val="0"/>
              </a:spcAft>
              <a:buSzPts val="1400"/>
              <a:buNone/>
              <a:defRPr sz="1400" b="1"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Click </a:t>
            </a:r>
            <a:r>
              <a:rPr lang="nl-NL" err="1"/>
              <a:t>to</a:t>
            </a:r>
            <a:r>
              <a:rPr lang="nl-NL"/>
              <a:t> </a:t>
            </a:r>
            <a:r>
              <a:rPr lang="nl-NL" err="1"/>
              <a:t>add</a:t>
            </a:r>
            <a:r>
              <a:rPr lang="nl-NL"/>
              <a:t> </a:t>
            </a:r>
            <a:r>
              <a:rPr lang="nl-NL" err="1"/>
              <a:t>subtitle</a:t>
            </a:r>
            <a:endParaRPr/>
          </a:p>
        </p:txBody>
      </p:sp>
      <p:sp>
        <p:nvSpPr>
          <p:cNvPr id="3" name="Title 10">
            <a:extLst>
              <a:ext uri="{FF2B5EF4-FFF2-40B4-BE49-F238E27FC236}">
                <a16:creationId xmlns:a16="http://schemas.microsoft.com/office/drawing/2014/main" id="{6EA45B81-6EC9-792A-AE2E-476F850613DD}"/>
              </a:ext>
            </a:extLst>
          </p:cNvPr>
          <p:cNvSpPr>
            <a:spLocks noGrp="1"/>
          </p:cNvSpPr>
          <p:nvPr>
            <p:ph type="title"/>
          </p:nvPr>
        </p:nvSpPr>
        <p:spPr>
          <a:xfrm>
            <a:off x="307299" y="271321"/>
            <a:ext cx="4194058" cy="2300429"/>
          </a:xfrm>
        </p:spPr>
        <p:txBody>
          <a:bodyPr lIns="180000" tIns="0" rIns="180000" bIns="0" anchor="b" anchorCtr="0"/>
          <a:lstStyle>
            <a:lvl1pPr>
              <a:defRPr baseline="0">
                <a:solidFill>
                  <a:schemeClr val="tx1"/>
                </a:solidFill>
              </a:defRPr>
            </a:lvl1pPr>
          </a:lstStyle>
          <a:p>
            <a:r>
              <a:rPr lang="nl-NL"/>
              <a:t>Klik om stijl te bewerken</a:t>
            </a:r>
            <a:endParaRPr lang="en-NL"/>
          </a:p>
        </p:txBody>
      </p:sp>
    </p:spTree>
    <p:extLst>
      <p:ext uri="{BB962C8B-B14F-4D97-AF65-F5344CB8AC3E}">
        <p14:creationId xmlns:p14="http://schemas.microsoft.com/office/powerpoint/2010/main" val="9131932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Eind Blauw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Google Shape;33;p5">
            <a:extLst>
              <a:ext uri="{FF2B5EF4-FFF2-40B4-BE49-F238E27FC236}">
                <a16:creationId xmlns:a16="http://schemas.microsoft.com/office/drawing/2014/main" id="{66A346B2-4A4B-2517-64E5-AF6B953E9D43}"/>
              </a:ext>
            </a:extLst>
          </p:cNvPr>
          <p:cNvSpPr txBox="1">
            <a:spLocks noGrp="1"/>
          </p:cNvSpPr>
          <p:nvPr>
            <p:ph type="body" idx="14" hasCustomPrompt="1"/>
          </p:nvPr>
        </p:nvSpPr>
        <p:spPr>
          <a:xfrm>
            <a:off x="308365" y="1857002"/>
            <a:ext cx="4194057" cy="993775"/>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4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Contact gegevens</a:t>
            </a:r>
            <a:endParaRPr/>
          </a:p>
        </p:txBody>
      </p:sp>
      <p:sp>
        <p:nvSpPr>
          <p:cNvPr id="3" name="Google Shape;64;p10">
            <a:extLst>
              <a:ext uri="{FF2B5EF4-FFF2-40B4-BE49-F238E27FC236}">
                <a16:creationId xmlns:a16="http://schemas.microsoft.com/office/drawing/2014/main" id="{18702C4F-D4D0-6740-45C8-59009D8CAA32}"/>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a:extLst>
              <a:ext uri="{FF2B5EF4-FFF2-40B4-BE49-F238E27FC236}">
                <a16:creationId xmlns:a16="http://schemas.microsoft.com/office/drawing/2014/main" id="{031E7287-344C-C19F-669F-814D1D372B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11" name="Title 10">
            <a:extLst>
              <a:ext uri="{FF2B5EF4-FFF2-40B4-BE49-F238E27FC236}">
                <a16:creationId xmlns:a16="http://schemas.microsoft.com/office/drawing/2014/main" id="{F3B1A4E6-98B8-6ED8-2B07-28E1D33EDF49}"/>
              </a:ext>
            </a:extLst>
          </p:cNvPr>
          <p:cNvSpPr>
            <a:spLocks noGrp="1"/>
          </p:cNvSpPr>
          <p:nvPr>
            <p:ph type="title"/>
          </p:nvPr>
        </p:nvSpPr>
        <p:spPr>
          <a:xfrm>
            <a:off x="307299" y="271321"/>
            <a:ext cx="4194058" cy="993775"/>
          </a:xfrm>
        </p:spPr>
        <p:txBody>
          <a:bodyPr anchor="b"/>
          <a:lstStyle>
            <a:lvl1pPr>
              <a:defRPr baseline="0">
                <a:solidFill>
                  <a:schemeClr val="bg1"/>
                </a:solidFill>
              </a:defRPr>
            </a:lvl1pPr>
          </a:lstStyle>
          <a:p>
            <a:r>
              <a:rPr lang="nl-NL"/>
              <a:t>Klik om stijl te bewerken</a:t>
            </a:r>
            <a:endParaRPr lang="en-NL"/>
          </a:p>
        </p:txBody>
      </p:sp>
      <p:sp>
        <p:nvSpPr>
          <p:cNvPr id="6" name="Picture Placeholder 7">
            <a:extLst>
              <a:ext uri="{FF2B5EF4-FFF2-40B4-BE49-F238E27FC236}">
                <a16:creationId xmlns:a16="http://schemas.microsoft.com/office/drawing/2014/main" id="{97A47DE0-4D06-ACAB-5139-8E125AA2FF2B}"/>
              </a:ext>
            </a:extLst>
          </p:cNvPr>
          <p:cNvSpPr>
            <a:spLocks noGrp="1"/>
          </p:cNvSpPr>
          <p:nvPr>
            <p:ph type="pic" sz="quarter" idx="13"/>
          </p:nvPr>
        </p:nvSpPr>
        <p:spPr>
          <a:xfrm>
            <a:off x="307298" y="2988772"/>
            <a:ext cx="1440000" cy="1440000"/>
          </a:xfrm>
          <a:prstGeom prst="roundRect">
            <a:avLst>
              <a:gd name="adj" fmla="val 5013"/>
            </a:avLst>
          </a:prstGeom>
          <a:ln w="15875">
            <a:noFill/>
          </a:ln>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37712326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Eind Blauw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Google Shape;33;p5">
            <a:extLst>
              <a:ext uri="{FF2B5EF4-FFF2-40B4-BE49-F238E27FC236}">
                <a16:creationId xmlns:a16="http://schemas.microsoft.com/office/drawing/2014/main" id="{9FF07C71-13D9-8794-C577-E062C9E6695A}"/>
              </a:ext>
            </a:extLst>
          </p:cNvPr>
          <p:cNvSpPr txBox="1">
            <a:spLocks noGrp="1"/>
          </p:cNvSpPr>
          <p:nvPr>
            <p:ph type="body" idx="14" hasCustomPrompt="1"/>
          </p:nvPr>
        </p:nvSpPr>
        <p:spPr>
          <a:xfrm>
            <a:off x="308365" y="1857002"/>
            <a:ext cx="4194057" cy="993775"/>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4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Contact gegevens</a:t>
            </a:r>
            <a:endParaRPr/>
          </a:p>
        </p:txBody>
      </p:sp>
      <p:sp>
        <p:nvSpPr>
          <p:cNvPr id="3" name="Google Shape;64;p10">
            <a:extLst>
              <a:ext uri="{FF2B5EF4-FFF2-40B4-BE49-F238E27FC236}">
                <a16:creationId xmlns:a16="http://schemas.microsoft.com/office/drawing/2014/main" id="{E4099C08-FC4F-26AB-848F-CD76585E4A38}"/>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a:extLst>
              <a:ext uri="{FF2B5EF4-FFF2-40B4-BE49-F238E27FC236}">
                <a16:creationId xmlns:a16="http://schemas.microsoft.com/office/drawing/2014/main" id="{64E2EB4C-6E2F-FB0F-24A4-02ECC5434A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10">
            <a:extLst>
              <a:ext uri="{FF2B5EF4-FFF2-40B4-BE49-F238E27FC236}">
                <a16:creationId xmlns:a16="http://schemas.microsoft.com/office/drawing/2014/main" id="{A0EEC2FD-1DF4-FC28-EDE0-21E1B5000B8D}"/>
              </a:ext>
            </a:extLst>
          </p:cNvPr>
          <p:cNvSpPr>
            <a:spLocks noGrp="1"/>
          </p:cNvSpPr>
          <p:nvPr>
            <p:ph type="title"/>
          </p:nvPr>
        </p:nvSpPr>
        <p:spPr>
          <a:xfrm>
            <a:off x="307299" y="271321"/>
            <a:ext cx="4194058" cy="993775"/>
          </a:xfrm>
        </p:spPr>
        <p:txBody>
          <a:bodyPr anchor="b"/>
          <a:lstStyle>
            <a:lvl1pPr>
              <a:defRPr baseline="0">
                <a:solidFill>
                  <a:schemeClr val="bg1"/>
                </a:solidFill>
              </a:defRPr>
            </a:lvl1pPr>
          </a:lstStyle>
          <a:p>
            <a:r>
              <a:rPr lang="nl-NL"/>
              <a:t>Klik om stijl te bewerken</a:t>
            </a:r>
            <a:endParaRPr lang="en-NL"/>
          </a:p>
        </p:txBody>
      </p:sp>
      <p:sp>
        <p:nvSpPr>
          <p:cNvPr id="6" name="Picture Placeholder 7">
            <a:extLst>
              <a:ext uri="{FF2B5EF4-FFF2-40B4-BE49-F238E27FC236}">
                <a16:creationId xmlns:a16="http://schemas.microsoft.com/office/drawing/2014/main" id="{380911B6-61C6-1967-0BA2-D114D343A857}"/>
              </a:ext>
            </a:extLst>
          </p:cNvPr>
          <p:cNvSpPr>
            <a:spLocks noGrp="1"/>
          </p:cNvSpPr>
          <p:nvPr>
            <p:ph type="pic" sz="quarter" idx="13"/>
          </p:nvPr>
        </p:nvSpPr>
        <p:spPr>
          <a:xfrm>
            <a:off x="307298" y="2988772"/>
            <a:ext cx="1440000" cy="1440000"/>
          </a:xfrm>
          <a:prstGeom prst="roundRect">
            <a:avLst>
              <a:gd name="adj" fmla="val 5013"/>
            </a:avLst>
          </a:prstGeom>
          <a:ln w="15875">
            <a:noFill/>
          </a:ln>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35082654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Eind Blauw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Google Shape;33;p5">
            <a:extLst>
              <a:ext uri="{FF2B5EF4-FFF2-40B4-BE49-F238E27FC236}">
                <a16:creationId xmlns:a16="http://schemas.microsoft.com/office/drawing/2014/main" id="{ECB3A4CE-D3C6-1D82-24AC-D9473F39E919}"/>
              </a:ext>
            </a:extLst>
          </p:cNvPr>
          <p:cNvSpPr txBox="1">
            <a:spLocks noGrp="1"/>
          </p:cNvSpPr>
          <p:nvPr>
            <p:ph type="body" idx="14" hasCustomPrompt="1"/>
          </p:nvPr>
        </p:nvSpPr>
        <p:spPr>
          <a:xfrm>
            <a:off x="308365" y="1857002"/>
            <a:ext cx="4194057" cy="993775"/>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4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Contact gegevens</a:t>
            </a:r>
            <a:endParaRPr/>
          </a:p>
        </p:txBody>
      </p:sp>
      <p:sp>
        <p:nvSpPr>
          <p:cNvPr id="3" name="Google Shape;64;p10">
            <a:extLst>
              <a:ext uri="{FF2B5EF4-FFF2-40B4-BE49-F238E27FC236}">
                <a16:creationId xmlns:a16="http://schemas.microsoft.com/office/drawing/2014/main" id="{EEB6A295-1F5E-2137-7945-DFFC389DF55F}"/>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a:extLst>
              <a:ext uri="{FF2B5EF4-FFF2-40B4-BE49-F238E27FC236}">
                <a16:creationId xmlns:a16="http://schemas.microsoft.com/office/drawing/2014/main" id="{70D03B89-9D09-E1A4-0F99-54632592E7F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10">
            <a:extLst>
              <a:ext uri="{FF2B5EF4-FFF2-40B4-BE49-F238E27FC236}">
                <a16:creationId xmlns:a16="http://schemas.microsoft.com/office/drawing/2014/main" id="{2504F868-5FF0-E280-B803-118DD9AC98D5}"/>
              </a:ext>
            </a:extLst>
          </p:cNvPr>
          <p:cNvSpPr>
            <a:spLocks noGrp="1"/>
          </p:cNvSpPr>
          <p:nvPr>
            <p:ph type="title"/>
          </p:nvPr>
        </p:nvSpPr>
        <p:spPr>
          <a:xfrm>
            <a:off x="307299" y="271321"/>
            <a:ext cx="4194058" cy="993775"/>
          </a:xfrm>
        </p:spPr>
        <p:txBody>
          <a:bodyPr anchor="b"/>
          <a:lstStyle>
            <a:lvl1pPr>
              <a:defRPr baseline="0">
                <a:solidFill>
                  <a:schemeClr val="bg1"/>
                </a:solidFill>
              </a:defRPr>
            </a:lvl1pPr>
          </a:lstStyle>
          <a:p>
            <a:r>
              <a:rPr lang="nl-NL"/>
              <a:t>Klik om stijl te bewerken</a:t>
            </a:r>
            <a:endParaRPr lang="en-NL"/>
          </a:p>
        </p:txBody>
      </p:sp>
      <p:sp>
        <p:nvSpPr>
          <p:cNvPr id="6" name="Picture Placeholder 7">
            <a:extLst>
              <a:ext uri="{FF2B5EF4-FFF2-40B4-BE49-F238E27FC236}">
                <a16:creationId xmlns:a16="http://schemas.microsoft.com/office/drawing/2014/main" id="{5C044FF7-0FE3-EF7C-AE4A-EBC286ABEAD1}"/>
              </a:ext>
            </a:extLst>
          </p:cNvPr>
          <p:cNvSpPr>
            <a:spLocks noGrp="1"/>
          </p:cNvSpPr>
          <p:nvPr>
            <p:ph type="pic" sz="quarter" idx="13"/>
          </p:nvPr>
        </p:nvSpPr>
        <p:spPr>
          <a:xfrm>
            <a:off x="307298" y="2988772"/>
            <a:ext cx="1440000" cy="1440000"/>
          </a:xfrm>
          <a:prstGeom prst="roundRect">
            <a:avLst>
              <a:gd name="adj" fmla="val 5013"/>
            </a:avLst>
          </a:prstGeom>
          <a:ln w="15875">
            <a:noFill/>
          </a:ln>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4047429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Eind Donkerblauw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Google Shape;33;p5">
            <a:extLst>
              <a:ext uri="{FF2B5EF4-FFF2-40B4-BE49-F238E27FC236}">
                <a16:creationId xmlns:a16="http://schemas.microsoft.com/office/drawing/2014/main" id="{3AF8DBFA-01B8-9200-E580-3AA70B5C6F57}"/>
              </a:ext>
            </a:extLst>
          </p:cNvPr>
          <p:cNvSpPr txBox="1">
            <a:spLocks noGrp="1"/>
          </p:cNvSpPr>
          <p:nvPr>
            <p:ph type="body" idx="14" hasCustomPrompt="1"/>
          </p:nvPr>
        </p:nvSpPr>
        <p:spPr>
          <a:xfrm>
            <a:off x="308365" y="1857002"/>
            <a:ext cx="4194057" cy="993775"/>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4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Contact gegevens</a:t>
            </a:r>
            <a:endParaRPr/>
          </a:p>
        </p:txBody>
      </p:sp>
      <p:sp>
        <p:nvSpPr>
          <p:cNvPr id="3" name="Google Shape;64;p10">
            <a:extLst>
              <a:ext uri="{FF2B5EF4-FFF2-40B4-BE49-F238E27FC236}">
                <a16:creationId xmlns:a16="http://schemas.microsoft.com/office/drawing/2014/main" id="{1BA85704-3EEB-231D-9B41-2565B277AD81}"/>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a:extLst>
              <a:ext uri="{FF2B5EF4-FFF2-40B4-BE49-F238E27FC236}">
                <a16:creationId xmlns:a16="http://schemas.microsoft.com/office/drawing/2014/main" id="{AF34322B-1965-641E-F923-2DB0B7B6A1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10">
            <a:extLst>
              <a:ext uri="{FF2B5EF4-FFF2-40B4-BE49-F238E27FC236}">
                <a16:creationId xmlns:a16="http://schemas.microsoft.com/office/drawing/2014/main" id="{7F10D76D-7084-711D-54CF-7BCAC874A8CD}"/>
              </a:ext>
            </a:extLst>
          </p:cNvPr>
          <p:cNvSpPr>
            <a:spLocks noGrp="1"/>
          </p:cNvSpPr>
          <p:nvPr>
            <p:ph type="title"/>
          </p:nvPr>
        </p:nvSpPr>
        <p:spPr>
          <a:xfrm>
            <a:off x="307299" y="271321"/>
            <a:ext cx="4194058" cy="993775"/>
          </a:xfrm>
        </p:spPr>
        <p:txBody>
          <a:bodyPr anchor="b"/>
          <a:lstStyle>
            <a:lvl1pPr>
              <a:defRPr baseline="0">
                <a:solidFill>
                  <a:schemeClr val="bg1"/>
                </a:solidFill>
              </a:defRPr>
            </a:lvl1pPr>
          </a:lstStyle>
          <a:p>
            <a:r>
              <a:rPr lang="nl-NL"/>
              <a:t>Klik om stijl te bewerken</a:t>
            </a:r>
            <a:endParaRPr lang="en-NL"/>
          </a:p>
        </p:txBody>
      </p:sp>
      <p:sp>
        <p:nvSpPr>
          <p:cNvPr id="6" name="Picture Placeholder 7">
            <a:extLst>
              <a:ext uri="{FF2B5EF4-FFF2-40B4-BE49-F238E27FC236}">
                <a16:creationId xmlns:a16="http://schemas.microsoft.com/office/drawing/2014/main" id="{935E72D9-8C7A-E1BE-8C49-1D1C293216FD}"/>
              </a:ext>
            </a:extLst>
          </p:cNvPr>
          <p:cNvSpPr>
            <a:spLocks noGrp="1"/>
          </p:cNvSpPr>
          <p:nvPr>
            <p:ph type="pic" sz="quarter" idx="13"/>
          </p:nvPr>
        </p:nvSpPr>
        <p:spPr>
          <a:xfrm>
            <a:off x="307298" y="2988772"/>
            <a:ext cx="1440000" cy="1440000"/>
          </a:xfrm>
          <a:prstGeom prst="roundRect">
            <a:avLst>
              <a:gd name="adj" fmla="val 5013"/>
            </a:avLst>
          </a:prstGeom>
          <a:ln w="15875">
            <a:noFill/>
          </a:ln>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2255889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Eind Paar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Google Shape;33;p5">
            <a:extLst>
              <a:ext uri="{FF2B5EF4-FFF2-40B4-BE49-F238E27FC236}">
                <a16:creationId xmlns:a16="http://schemas.microsoft.com/office/drawing/2014/main" id="{AC3AD700-027D-53D5-9E42-CD1F91FD431B}"/>
              </a:ext>
            </a:extLst>
          </p:cNvPr>
          <p:cNvSpPr txBox="1">
            <a:spLocks noGrp="1"/>
          </p:cNvSpPr>
          <p:nvPr>
            <p:ph type="body" idx="14" hasCustomPrompt="1"/>
          </p:nvPr>
        </p:nvSpPr>
        <p:spPr>
          <a:xfrm>
            <a:off x="308365" y="1857002"/>
            <a:ext cx="4194057" cy="993775"/>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4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Contact gegevens</a:t>
            </a:r>
            <a:endParaRPr/>
          </a:p>
        </p:txBody>
      </p:sp>
      <p:sp>
        <p:nvSpPr>
          <p:cNvPr id="3" name="Google Shape;64;p10">
            <a:extLst>
              <a:ext uri="{FF2B5EF4-FFF2-40B4-BE49-F238E27FC236}">
                <a16:creationId xmlns:a16="http://schemas.microsoft.com/office/drawing/2014/main" id="{F0BC05E7-3876-3EDA-F011-245E59AC433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a:extLst>
              <a:ext uri="{FF2B5EF4-FFF2-40B4-BE49-F238E27FC236}">
                <a16:creationId xmlns:a16="http://schemas.microsoft.com/office/drawing/2014/main" id="{40AADD91-D5DC-524B-4974-961F0B9720E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10">
            <a:extLst>
              <a:ext uri="{FF2B5EF4-FFF2-40B4-BE49-F238E27FC236}">
                <a16:creationId xmlns:a16="http://schemas.microsoft.com/office/drawing/2014/main" id="{C23BE4D3-8192-6814-E5B2-5817FFB2C998}"/>
              </a:ext>
            </a:extLst>
          </p:cNvPr>
          <p:cNvSpPr>
            <a:spLocks noGrp="1"/>
          </p:cNvSpPr>
          <p:nvPr>
            <p:ph type="title"/>
          </p:nvPr>
        </p:nvSpPr>
        <p:spPr>
          <a:xfrm>
            <a:off x="307299" y="271321"/>
            <a:ext cx="4194058" cy="993775"/>
          </a:xfrm>
        </p:spPr>
        <p:txBody>
          <a:bodyPr anchor="b"/>
          <a:lstStyle>
            <a:lvl1pPr>
              <a:defRPr baseline="0">
                <a:solidFill>
                  <a:schemeClr val="bg1"/>
                </a:solidFill>
              </a:defRPr>
            </a:lvl1pPr>
          </a:lstStyle>
          <a:p>
            <a:r>
              <a:rPr lang="nl-NL"/>
              <a:t>Klik om stijl te bewerken</a:t>
            </a:r>
            <a:endParaRPr lang="en-NL"/>
          </a:p>
        </p:txBody>
      </p:sp>
      <p:sp>
        <p:nvSpPr>
          <p:cNvPr id="6" name="Picture Placeholder 7">
            <a:extLst>
              <a:ext uri="{FF2B5EF4-FFF2-40B4-BE49-F238E27FC236}">
                <a16:creationId xmlns:a16="http://schemas.microsoft.com/office/drawing/2014/main" id="{0466F7BC-D2EB-E88B-FB9F-FDE6F231C9D2}"/>
              </a:ext>
            </a:extLst>
          </p:cNvPr>
          <p:cNvSpPr>
            <a:spLocks noGrp="1"/>
          </p:cNvSpPr>
          <p:nvPr>
            <p:ph type="pic" sz="quarter" idx="13"/>
          </p:nvPr>
        </p:nvSpPr>
        <p:spPr>
          <a:xfrm>
            <a:off x="307298" y="2988772"/>
            <a:ext cx="1440000" cy="1440000"/>
          </a:xfrm>
          <a:prstGeom prst="roundRect">
            <a:avLst>
              <a:gd name="adj" fmla="val 5013"/>
            </a:avLst>
          </a:prstGeom>
          <a:ln w="15875">
            <a:noFill/>
          </a:ln>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246479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 patroon 3">
    <p:bg bwMode="gray">
      <p:bgPr>
        <a:solidFill>
          <a:schemeClr val="accent4"/>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F7D290C-DAFB-7C4A-EBA0-375B8F9348FF}"/>
              </a:ext>
            </a:extLst>
          </p:cNvPr>
          <p:cNvGraphicFramePr>
            <a:graphicFrameLocks noChangeAspect="1"/>
          </p:cNvGraphicFramePr>
          <p:nvPr>
            <p:custDataLst>
              <p:tags r:id="rId1"/>
            </p:custDataLst>
            <p:extLst>
              <p:ext uri="{D42A27DB-BD31-4B8C-83A1-F6EECF244321}">
                <p14:modId xmlns:p14="http://schemas.microsoft.com/office/powerpoint/2010/main" val="248013776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7F7D290C-DAFB-7C4A-EBA0-375B8F9348FF}"/>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96B199C-18A6-8973-EF8E-1620D9E981F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2" name="Copyright">
            <a:extLst>
              <a:ext uri="{FF2B5EF4-FFF2-40B4-BE49-F238E27FC236}">
                <a16:creationId xmlns:a16="http://schemas.microsoft.com/office/drawing/2014/main" id="{F14815CE-728B-BFA0-BE33-403DD1ADEB04}"/>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chemeClr val="bg1"/>
                </a:solidFill>
                <a:effectLst/>
                <a:latin typeface="Google Sans"/>
              </a:rPr>
              <a:t>|  © Zorg bij jou</a:t>
            </a:r>
            <a:endParaRPr lang="nl-NL" sz="600" noProof="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11CE7C8-FD56-0BE4-0F79-49761C0E2F49}"/>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bg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096641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 Eind Oranj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Google Shape;33;p5">
            <a:extLst>
              <a:ext uri="{FF2B5EF4-FFF2-40B4-BE49-F238E27FC236}">
                <a16:creationId xmlns:a16="http://schemas.microsoft.com/office/drawing/2014/main" id="{5F759663-72B9-927B-CC0A-E794C622E825}"/>
              </a:ext>
            </a:extLst>
          </p:cNvPr>
          <p:cNvSpPr txBox="1">
            <a:spLocks noGrp="1"/>
          </p:cNvSpPr>
          <p:nvPr>
            <p:ph type="body" idx="14" hasCustomPrompt="1"/>
          </p:nvPr>
        </p:nvSpPr>
        <p:spPr>
          <a:xfrm>
            <a:off x="308365" y="1857002"/>
            <a:ext cx="4194057" cy="993775"/>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4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Contact gegevens</a:t>
            </a:r>
            <a:endParaRPr/>
          </a:p>
        </p:txBody>
      </p:sp>
      <p:sp>
        <p:nvSpPr>
          <p:cNvPr id="3" name="Google Shape;64;p10">
            <a:extLst>
              <a:ext uri="{FF2B5EF4-FFF2-40B4-BE49-F238E27FC236}">
                <a16:creationId xmlns:a16="http://schemas.microsoft.com/office/drawing/2014/main" id="{6BA8CFBA-A476-B630-CDF9-E5C08D69A956}"/>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a:extLst>
              <a:ext uri="{FF2B5EF4-FFF2-40B4-BE49-F238E27FC236}">
                <a16:creationId xmlns:a16="http://schemas.microsoft.com/office/drawing/2014/main" id="{BF46C465-7A2D-1A5A-1F8C-A968A691884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10">
            <a:extLst>
              <a:ext uri="{FF2B5EF4-FFF2-40B4-BE49-F238E27FC236}">
                <a16:creationId xmlns:a16="http://schemas.microsoft.com/office/drawing/2014/main" id="{8BF613CE-DE29-D83B-1773-E5916E8FBE33}"/>
              </a:ext>
            </a:extLst>
          </p:cNvPr>
          <p:cNvSpPr>
            <a:spLocks noGrp="1"/>
          </p:cNvSpPr>
          <p:nvPr>
            <p:ph type="title"/>
          </p:nvPr>
        </p:nvSpPr>
        <p:spPr>
          <a:xfrm>
            <a:off x="307299" y="271321"/>
            <a:ext cx="4194058" cy="993775"/>
          </a:xfrm>
        </p:spPr>
        <p:txBody>
          <a:bodyPr anchor="b"/>
          <a:lstStyle>
            <a:lvl1pPr>
              <a:defRPr baseline="0">
                <a:solidFill>
                  <a:schemeClr val="bg1"/>
                </a:solidFill>
              </a:defRPr>
            </a:lvl1pPr>
          </a:lstStyle>
          <a:p>
            <a:r>
              <a:rPr lang="nl-NL"/>
              <a:t>Klik om stijl te bewerken</a:t>
            </a:r>
            <a:endParaRPr lang="en-NL"/>
          </a:p>
        </p:txBody>
      </p:sp>
      <p:sp>
        <p:nvSpPr>
          <p:cNvPr id="6" name="Picture Placeholder 7">
            <a:extLst>
              <a:ext uri="{FF2B5EF4-FFF2-40B4-BE49-F238E27FC236}">
                <a16:creationId xmlns:a16="http://schemas.microsoft.com/office/drawing/2014/main" id="{18A7EE5F-2F02-6910-E72F-350337870C51}"/>
              </a:ext>
            </a:extLst>
          </p:cNvPr>
          <p:cNvSpPr>
            <a:spLocks noGrp="1"/>
          </p:cNvSpPr>
          <p:nvPr>
            <p:ph type="pic" sz="quarter" idx="13"/>
          </p:nvPr>
        </p:nvSpPr>
        <p:spPr>
          <a:xfrm>
            <a:off x="307298" y="2988772"/>
            <a:ext cx="1440000" cy="1440000"/>
          </a:xfrm>
          <a:prstGeom prst="roundRect">
            <a:avLst>
              <a:gd name="adj" fmla="val 5013"/>
            </a:avLst>
          </a:prstGeom>
          <a:ln w="15875">
            <a:noFill/>
          </a:ln>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3181879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Eind Oranj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Google Shape;33;p5">
            <a:extLst>
              <a:ext uri="{FF2B5EF4-FFF2-40B4-BE49-F238E27FC236}">
                <a16:creationId xmlns:a16="http://schemas.microsoft.com/office/drawing/2014/main" id="{0424DC94-D821-58A1-B5CC-85E6D1424689}"/>
              </a:ext>
            </a:extLst>
          </p:cNvPr>
          <p:cNvSpPr txBox="1">
            <a:spLocks noGrp="1"/>
          </p:cNvSpPr>
          <p:nvPr>
            <p:ph type="body" idx="14" hasCustomPrompt="1"/>
          </p:nvPr>
        </p:nvSpPr>
        <p:spPr>
          <a:xfrm>
            <a:off x="308365" y="1857002"/>
            <a:ext cx="4194057" cy="993775"/>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4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Contact gegevens</a:t>
            </a:r>
            <a:endParaRPr/>
          </a:p>
        </p:txBody>
      </p:sp>
      <p:sp>
        <p:nvSpPr>
          <p:cNvPr id="3" name="Google Shape;64;p10">
            <a:extLst>
              <a:ext uri="{FF2B5EF4-FFF2-40B4-BE49-F238E27FC236}">
                <a16:creationId xmlns:a16="http://schemas.microsoft.com/office/drawing/2014/main" id="{9C3F540E-276B-6DA3-5098-D8B1A148A642}"/>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a:extLst>
              <a:ext uri="{FF2B5EF4-FFF2-40B4-BE49-F238E27FC236}">
                <a16:creationId xmlns:a16="http://schemas.microsoft.com/office/drawing/2014/main" id="{9F36B608-8E45-EC56-6A3C-EAA1E7C72D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10">
            <a:extLst>
              <a:ext uri="{FF2B5EF4-FFF2-40B4-BE49-F238E27FC236}">
                <a16:creationId xmlns:a16="http://schemas.microsoft.com/office/drawing/2014/main" id="{7316FA00-0681-BB73-DD83-82B1729DBA8D}"/>
              </a:ext>
            </a:extLst>
          </p:cNvPr>
          <p:cNvSpPr>
            <a:spLocks noGrp="1"/>
          </p:cNvSpPr>
          <p:nvPr>
            <p:ph type="title"/>
          </p:nvPr>
        </p:nvSpPr>
        <p:spPr>
          <a:xfrm>
            <a:off x="307299" y="271321"/>
            <a:ext cx="4194058" cy="993775"/>
          </a:xfrm>
        </p:spPr>
        <p:txBody>
          <a:bodyPr anchor="b"/>
          <a:lstStyle>
            <a:lvl1pPr>
              <a:defRPr baseline="0">
                <a:solidFill>
                  <a:schemeClr val="bg1"/>
                </a:solidFill>
              </a:defRPr>
            </a:lvl1pPr>
          </a:lstStyle>
          <a:p>
            <a:r>
              <a:rPr lang="nl-NL"/>
              <a:t>Klik om stijl te bewerken</a:t>
            </a:r>
            <a:endParaRPr lang="en-NL"/>
          </a:p>
        </p:txBody>
      </p:sp>
      <p:sp>
        <p:nvSpPr>
          <p:cNvPr id="6" name="Picture Placeholder 7">
            <a:extLst>
              <a:ext uri="{FF2B5EF4-FFF2-40B4-BE49-F238E27FC236}">
                <a16:creationId xmlns:a16="http://schemas.microsoft.com/office/drawing/2014/main" id="{4357D2C3-6174-00B1-6E00-EACC9EAAE07A}"/>
              </a:ext>
            </a:extLst>
          </p:cNvPr>
          <p:cNvSpPr>
            <a:spLocks noGrp="1"/>
          </p:cNvSpPr>
          <p:nvPr>
            <p:ph type="pic" sz="quarter" idx="13"/>
          </p:nvPr>
        </p:nvSpPr>
        <p:spPr>
          <a:xfrm>
            <a:off x="307298" y="2988772"/>
            <a:ext cx="1440000" cy="1440000"/>
          </a:xfrm>
          <a:prstGeom prst="roundRect">
            <a:avLst>
              <a:gd name="adj" fmla="val 5013"/>
            </a:avLst>
          </a:prstGeom>
          <a:ln w="15875">
            <a:noFill/>
          </a:ln>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1573833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Eind Gro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Google Shape;33;p5">
            <a:extLst>
              <a:ext uri="{FF2B5EF4-FFF2-40B4-BE49-F238E27FC236}">
                <a16:creationId xmlns:a16="http://schemas.microsoft.com/office/drawing/2014/main" id="{7FB86154-C686-8731-12BF-63DA77707118}"/>
              </a:ext>
            </a:extLst>
          </p:cNvPr>
          <p:cNvSpPr txBox="1">
            <a:spLocks noGrp="1"/>
          </p:cNvSpPr>
          <p:nvPr>
            <p:ph type="body" idx="14" hasCustomPrompt="1"/>
          </p:nvPr>
        </p:nvSpPr>
        <p:spPr>
          <a:xfrm>
            <a:off x="308365" y="1857002"/>
            <a:ext cx="4194057" cy="993775"/>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400" b="0" i="0" baseline="0">
                <a:solidFill>
                  <a:schemeClr val="bg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Contact gegevens</a:t>
            </a:r>
            <a:endParaRPr/>
          </a:p>
        </p:txBody>
      </p:sp>
      <p:sp>
        <p:nvSpPr>
          <p:cNvPr id="3" name="Google Shape;64;p10">
            <a:extLst>
              <a:ext uri="{FF2B5EF4-FFF2-40B4-BE49-F238E27FC236}">
                <a16:creationId xmlns:a16="http://schemas.microsoft.com/office/drawing/2014/main" id="{33F81B14-EF7D-2F66-353A-011FCAAE649F}"/>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a:extLst>
              <a:ext uri="{FF2B5EF4-FFF2-40B4-BE49-F238E27FC236}">
                <a16:creationId xmlns:a16="http://schemas.microsoft.com/office/drawing/2014/main" id="{87F5FF7C-E007-ABEB-3E84-A86F3937472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10">
            <a:extLst>
              <a:ext uri="{FF2B5EF4-FFF2-40B4-BE49-F238E27FC236}">
                <a16:creationId xmlns:a16="http://schemas.microsoft.com/office/drawing/2014/main" id="{5745112B-C9FA-6501-273F-4FBF41C8B7C1}"/>
              </a:ext>
            </a:extLst>
          </p:cNvPr>
          <p:cNvSpPr>
            <a:spLocks noGrp="1"/>
          </p:cNvSpPr>
          <p:nvPr>
            <p:ph type="title"/>
          </p:nvPr>
        </p:nvSpPr>
        <p:spPr>
          <a:xfrm>
            <a:off x="307299" y="271321"/>
            <a:ext cx="4194058" cy="993775"/>
          </a:xfrm>
        </p:spPr>
        <p:txBody>
          <a:bodyPr anchor="b"/>
          <a:lstStyle>
            <a:lvl1pPr>
              <a:defRPr baseline="0">
                <a:solidFill>
                  <a:schemeClr val="bg1"/>
                </a:solidFill>
              </a:defRPr>
            </a:lvl1pPr>
          </a:lstStyle>
          <a:p>
            <a:r>
              <a:rPr lang="nl-NL"/>
              <a:t>Klik om stijl te bewerken</a:t>
            </a:r>
            <a:endParaRPr lang="en-NL"/>
          </a:p>
        </p:txBody>
      </p:sp>
      <p:sp>
        <p:nvSpPr>
          <p:cNvPr id="6" name="Picture Placeholder 7">
            <a:extLst>
              <a:ext uri="{FF2B5EF4-FFF2-40B4-BE49-F238E27FC236}">
                <a16:creationId xmlns:a16="http://schemas.microsoft.com/office/drawing/2014/main" id="{D358326A-7704-E41B-572F-642AD478357B}"/>
              </a:ext>
            </a:extLst>
          </p:cNvPr>
          <p:cNvSpPr>
            <a:spLocks noGrp="1"/>
          </p:cNvSpPr>
          <p:nvPr>
            <p:ph type="pic" sz="quarter" idx="13"/>
          </p:nvPr>
        </p:nvSpPr>
        <p:spPr>
          <a:xfrm>
            <a:off x="307298" y="2988772"/>
            <a:ext cx="1440000" cy="1440000"/>
          </a:xfrm>
          <a:prstGeom prst="roundRect">
            <a:avLst>
              <a:gd name="adj" fmla="val 5013"/>
            </a:avLst>
          </a:prstGeom>
          <a:ln w="15875">
            <a:noFill/>
          </a:ln>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38651186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Eind Limoe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Google Shape;33;p5">
            <a:extLst>
              <a:ext uri="{FF2B5EF4-FFF2-40B4-BE49-F238E27FC236}">
                <a16:creationId xmlns:a16="http://schemas.microsoft.com/office/drawing/2014/main" id="{F83EA477-FE55-9C7F-7F97-229FE9848CEA}"/>
              </a:ext>
            </a:extLst>
          </p:cNvPr>
          <p:cNvSpPr txBox="1">
            <a:spLocks noGrp="1"/>
          </p:cNvSpPr>
          <p:nvPr>
            <p:ph type="body" idx="14" hasCustomPrompt="1"/>
          </p:nvPr>
        </p:nvSpPr>
        <p:spPr>
          <a:xfrm>
            <a:off x="308365" y="1857002"/>
            <a:ext cx="4194057" cy="993775"/>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400" b="0"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Contact gegevens</a:t>
            </a:r>
            <a:endParaRPr/>
          </a:p>
        </p:txBody>
      </p:sp>
      <p:sp>
        <p:nvSpPr>
          <p:cNvPr id="3" name="Google Shape;64;p10">
            <a:extLst>
              <a:ext uri="{FF2B5EF4-FFF2-40B4-BE49-F238E27FC236}">
                <a16:creationId xmlns:a16="http://schemas.microsoft.com/office/drawing/2014/main" id="{55CC4559-3681-2756-A93D-E9D8CC01661D}"/>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a:extLst>
              <a:ext uri="{FF2B5EF4-FFF2-40B4-BE49-F238E27FC236}">
                <a16:creationId xmlns:a16="http://schemas.microsoft.com/office/drawing/2014/main" id="{F5AB83B4-706A-A9E5-264C-35F4193F2B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10">
            <a:extLst>
              <a:ext uri="{FF2B5EF4-FFF2-40B4-BE49-F238E27FC236}">
                <a16:creationId xmlns:a16="http://schemas.microsoft.com/office/drawing/2014/main" id="{CFB33E5F-6F79-E4C5-B915-38CCB4D9DFE9}"/>
              </a:ext>
            </a:extLst>
          </p:cNvPr>
          <p:cNvSpPr>
            <a:spLocks noGrp="1"/>
          </p:cNvSpPr>
          <p:nvPr>
            <p:ph type="title"/>
          </p:nvPr>
        </p:nvSpPr>
        <p:spPr>
          <a:xfrm>
            <a:off x="307299" y="271321"/>
            <a:ext cx="4194058" cy="993775"/>
          </a:xfrm>
        </p:spPr>
        <p:txBody>
          <a:bodyPr anchor="b"/>
          <a:lstStyle>
            <a:lvl1pPr>
              <a:defRPr baseline="0">
                <a:solidFill>
                  <a:schemeClr val="tx1"/>
                </a:solidFill>
              </a:defRPr>
            </a:lvl1pPr>
          </a:lstStyle>
          <a:p>
            <a:r>
              <a:rPr lang="nl-NL"/>
              <a:t>Klik om stijl te bewerken</a:t>
            </a:r>
            <a:endParaRPr lang="en-NL"/>
          </a:p>
        </p:txBody>
      </p:sp>
      <p:sp>
        <p:nvSpPr>
          <p:cNvPr id="6" name="Picture Placeholder 7">
            <a:extLst>
              <a:ext uri="{FF2B5EF4-FFF2-40B4-BE49-F238E27FC236}">
                <a16:creationId xmlns:a16="http://schemas.microsoft.com/office/drawing/2014/main" id="{83DF50D4-F5B2-ADE8-E4FB-DC23B15DB456}"/>
              </a:ext>
            </a:extLst>
          </p:cNvPr>
          <p:cNvSpPr>
            <a:spLocks noGrp="1"/>
          </p:cNvSpPr>
          <p:nvPr>
            <p:ph type="pic" sz="quarter" idx="13"/>
          </p:nvPr>
        </p:nvSpPr>
        <p:spPr>
          <a:xfrm>
            <a:off x="307298" y="2988772"/>
            <a:ext cx="1440000" cy="1440000"/>
          </a:xfrm>
          <a:prstGeom prst="roundRect">
            <a:avLst>
              <a:gd name="adj" fmla="val 5013"/>
            </a:avLst>
          </a:prstGeom>
          <a:ln w="15875">
            <a:noFill/>
          </a:ln>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1690963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Eind Limoe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Google Shape;33;p5">
            <a:extLst>
              <a:ext uri="{FF2B5EF4-FFF2-40B4-BE49-F238E27FC236}">
                <a16:creationId xmlns:a16="http://schemas.microsoft.com/office/drawing/2014/main" id="{51C21F78-00A6-DBE1-6191-282CBB72A074}"/>
              </a:ext>
            </a:extLst>
          </p:cNvPr>
          <p:cNvSpPr txBox="1">
            <a:spLocks noGrp="1"/>
          </p:cNvSpPr>
          <p:nvPr>
            <p:ph type="body" idx="14" hasCustomPrompt="1"/>
          </p:nvPr>
        </p:nvSpPr>
        <p:spPr>
          <a:xfrm>
            <a:off x="308365" y="1857002"/>
            <a:ext cx="4194057" cy="993775"/>
          </a:xfrm>
          <a:prstGeom prst="rect">
            <a:avLst/>
          </a:prstGeom>
          <a:noFill/>
          <a:ln>
            <a:noFill/>
          </a:ln>
        </p:spPr>
        <p:txBody>
          <a:bodyPr spcFirstLastPara="1" wrap="square" lIns="0" tIns="0" rIns="0" bIns="0" anchor="t" anchorCtr="0">
            <a:noAutofit/>
          </a:bodyPr>
          <a:lstStyle>
            <a:lvl1pPr marL="139700" lvl="0" indent="0" algn="l">
              <a:lnSpc>
                <a:spcPct val="120000"/>
              </a:lnSpc>
              <a:spcBef>
                <a:spcPts val="0"/>
              </a:spcBef>
              <a:spcAft>
                <a:spcPts val="0"/>
              </a:spcAft>
              <a:buSzPts val="1400"/>
              <a:buNone/>
              <a:defRPr sz="1400" b="0" i="0" baseline="0">
                <a:solidFill>
                  <a:schemeClr val="tx1"/>
                </a:solidFill>
                <a:latin typeface="Arial" panose="020B0604020202020204" pitchFamily="34" charset="0"/>
              </a:defRPr>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r>
              <a:rPr lang="nl-NL"/>
              <a:t>Contact gegevens</a:t>
            </a:r>
            <a:endParaRPr/>
          </a:p>
        </p:txBody>
      </p:sp>
      <p:sp>
        <p:nvSpPr>
          <p:cNvPr id="3" name="Google Shape;64;p10">
            <a:extLst>
              <a:ext uri="{FF2B5EF4-FFF2-40B4-BE49-F238E27FC236}">
                <a16:creationId xmlns:a16="http://schemas.microsoft.com/office/drawing/2014/main" id="{3D46817F-BFF8-AFDC-835F-2CCEDB683A17}"/>
              </a:ext>
            </a:extLst>
          </p:cNvPr>
          <p:cNvSpPr/>
          <p:nvPr userDrawn="1"/>
        </p:nvSpPr>
        <p:spPr>
          <a:xfrm>
            <a:off x="213252" y="4670983"/>
            <a:ext cx="1050044" cy="306238"/>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Picture 3">
            <a:extLst>
              <a:ext uri="{FF2B5EF4-FFF2-40B4-BE49-F238E27FC236}">
                <a16:creationId xmlns:a16="http://schemas.microsoft.com/office/drawing/2014/main" id="{ED654BE1-CD99-7EF7-C2C4-47FAF581DF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7298" y="4710527"/>
            <a:ext cx="861953" cy="227150"/>
          </a:xfrm>
          <a:prstGeom prst="rect">
            <a:avLst/>
          </a:prstGeom>
        </p:spPr>
      </p:pic>
      <p:sp>
        <p:nvSpPr>
          <p:cNvPr id="5" name="Title 10">
            <a:extLst>
              <a:ext uri="{FF2B5EF4-FFF2-40B4-BE49-F238E27FC236}">
                <a16:creationId xmlns:a16="http://schemas.microsoft.com/office/drawing/2014/main" id="{96F87E41-4BEE-7A58-C8DB-834650464D76}"/>
              </a:ext>
            </a:extLst>
          </p:cNvPr>
          <p:cNvSpPr>
            <a:spLocks noGrp="1"/>
          </p:cNvSpPr>
          <p:nvPr>
            <p:ph type="title"/>
          </p:nvPr>
        </p:nvSpPr>
        <p:spPr>
          <a:xfrm>
            <a:off x="307299" y="271321"/>
            <a:ext cx="4194058" cy="993775"/>
          </a:xfrm>
        </p:spPr>
        <p:txBody>
          <a:bodyPr anchor="b"/>
          <a:lstStyle>
            <a:lvl1pPr>
              <a:defRPr baseline="0">
                <a:solidFill>
                  <a:schemeClr val="tx1"/>
                </a:solidFill>
              </a:defRPr>
            </a:lvl1pPr>
          </a:lstStyle>
          <a:p>
            <a:r>
              <a:rPr lang="nl-NL"/>
              <a:t>Klik om stijl te bewerken</a:t>
            </a:r>
            <a:endParaRPr lang="en-NL"/>
          </a:p>
        </p:txBody>
      </p:sp>
      <p:sp>
        <p:nvSpPr>
          <p:cNvPr id="6" name="Picture Placeholder 7">
            <a:extLst>
              <a:ext uri="{FF2B5EF4-FFF2-40B4-BE49-F238E27FC236}">
                <a16:creationId xmlns:a16="http://schemas.microsoft.com/office/drawing/2014/main" id="{21F4AB2E-C5EF-55A5-FDC1-4CEBA57E5ADB}"/>
              </a:ext>
            </a:extLst>
          </p:cNvPr>
          <p:cNvSpPr>
            <a:spLocks noGrp="1"/>
          </p:cNvSpPr>
          <p:nvPr>
            <p:ph type="pic" sz="quarter" idx="13"/>
          </p:nvPr>
        </p:nvSpPr>
        <p:spPr>
          <a:xfrm>
            <a:off x="307298" y="2988772"/>
            <a:ext cx="1440000" cy="1440000"/>
          </a:xfrm>
          <a:prstGeom prst="roundRect">
            <a:avLst>
              <a:gd name="adj" fmla="val 5013"/>
            </a:avLst>
          </a:prstGeom>
          <a:ln w="15875">
            <a:noFill/>
          </a:ln>
        </p:spPr>
        <p:txBody>
          <a:bodyPr/>
          <a:lstStyle/>
          <a:p>
            <a:r>
              <a:rPr lang="nl-NL"/>
              <a:t>Klik op het pictogram als u een afbeelding wilt toevoegen</a:t>
            </a:r>
            <a:endParaRPr lang="en-NL"/>
          </a:p>
        </p:txBody>
      </p:sp>
    </p:spTree>
    <p:extLst>
      <p:ext uri="{BB962C8B-B14F-4D97-AF65-F5344CB8AC3E}">
        <p14:creationId xmlns:p14="http://schemas.microsoft.com/office/powerpoint/2010/main" val="4254654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EEN PRESENTATIE SLIDE (uitleg gebruik)">
    <p:bg>
      <p:bgPr>
        <a:solidFill>
          <a:schemeClr val="accent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48D35A-4329-A01E-13C7-FC8B48FD6EC8}"/>
              </a:ext>
            </a:extLst>
          </p:cNvPr>
          <p:cNvSpPr>
            <a:spLocks noGrp="1"/>
          </p:cNvSpPr>
          <p:nvPr>
            <p:ph type="title"/>
          </p:nvPr>
        </p:nvSpPr>
        <p:spPr>
          <a:xfrm>
            <a:off x="1160289" y="1371736"/>
            <a:ext cx="6823422" cy="993775"/>
          </a:xfrm>
        </p:spPr>
        <p:txBody>
          <a:bodyPr anchor="ctr"/>
          <a:lstStyle>
            <a:lvl1pPr algn="ctr">
              <a:lnSpc>
                <a:spcPct val="100000"/>
              </a:lnSpc>
              <a:defRPr sz="2000">
                <a:solidFill>
                  <a:schemeClr val="bg1"/>
                </a:solidFill>
              </a:defRPr>
            </a:lvl1pPr>
          </a:lstStyle>
          <a:p>
            <a:r>
              <a:rPr lang="nl-NL"/>
              <a:t>Klik om stijl te bewerken</a:t>
            </a:r>
            <a:endParaRPr lang="en-NL"/>
          </a:p>
        </p:txBody>
      </p:sp>
      <p:sp>
        <p:nvSpPr>
          <p:cNvPr id="10" name="Title 4">
            <a:extLst>
              <a:ext uri="{FF2B5EF4-FFF2-40B4-BE49-F238E27FC236}">
                <a16:creationId xmlns:a16="http://schemas.microsoft.com/office/drawing/2014/main" id="{9BA1AEB9-A13C-5CC6-33C8-5C33B3CBDE72}"/>
              </a:ext>
            </a:extLst>
          </p:cNvPr>
          <p:cNvSpPr txBox="1">
            <a:spLocks/>
          </p:cNvSpPr>
          <p:nvPr userDrawn="1"/>
        </p:nvSpPr>
        <p:spPr>
          <a:xfrm>
            <a:off x="374967" y="252180"/>
            <a:ext cx="8613397" cy="993775"/>
          </a:xfrm>
          <a:prstGeom prst="rect">
            <a:avLst/>
          </a:prstGeom>
        </p:spPr>
        <p:txBody>
          <a:bodyPr vert="horz" lIns="90000" tIns="45720" rIns="91440" bIns="45720" rtlCol="0" anchor="ctr" anchorCtr="0">
            <a:normAutofit/>
          </a:bodyPr>
          <a:lstStyle>
            <a:lvl1pPr algn="l" defTabSz="914400" rtl="0" eaLnBrk="1" latinLnBrk="0" hangingPunct="1">
              <a:lnSpc>
                <a:spcPct val="100000"/>
              </a:lnSpc>
              <a:spcBef>
                <a:spcPct val="0"/>
              </a:spcBef>
              <a:buNone/>
              <a:defRPr sz="2000" b="1" i="0" kern="1200" baseline="0">
                <a:solidFill>
                  <a:schemeClr val="bg1"/>
                </a:solidFill>
                <a:latin typeface="Arial" panose="020B0604020202020204" pitchFamily="34" charset="0"/>
                <a:ea typeface="+mj-ea"/>
                <a:cs typeface="+mj-cs"/>
              </a:defRPr>
            </a:lvl1pPr>
          </a:lstStyle>
          <a:p>
            <a:pPr algn="ctr">
              <a:buClrTx/>
              <a:buFontTx/>
            </a:pPr>
            <a:r>
              <a:rPr lang="nl-NL">
                <a:solidFill>
                  <a:schemeClr val="accent2">
                    <a:lumMod val="20000"/>
                    <a:lumOff val="80000"/>
                  </a:schemeClr>
                </a:solidFill>
              </a:rPr>
              <a:t>UITLEG PAGINA (VERWIJDER DEZE PAGINA)</a:t>
            </a:r>
            <a:endParaRPr lang="en-NL">
              <a:solidFill>
                <a:schemeClr val="accent2">
                  <a:lumMod val="20000"/>
                  <a:lumOff val="80000"/>
                </a:schemeClr>
              </a:solidFill>
            </a:endParaRPr>
          </a:p>
        </p:txBody>
      </p:sp>
      <p:sp>
        <p:nvSpPr>
          <p:cNvPr id="11" name="Content Placeholder 19">
            <a:extLst>
              <a:ext uri="{FF2B5EF4-FFF2-40B4-BE49-F238E27FC236}">
                <a16:creationId xmlns:a16="http://schemas.microsoft.com/office/drawing/2014/main" id="{841D41F8-A02E-9E73-C974-261762400A10}"/>
              </a:ext>
            </a:extLst>
          </p:cNvPr>
          <p:cNvSpPr>
            <a:spLocks noGrp="1"/>
          </p:cNvSpPr>
          <p:nvPr>
            <p:ph sz="quarter" idx="25"/>
          </p:nvPr>
        </p:nvSpPr>
        <p:spPr>
          <a:xfrm>
            <a:off x="1160288" y="2491292"/>
            <a:ext cx="6823422" cy="2112594"/>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12" name="Rechthoek 11">
            <a:extLst>
              <a:ext uri="{FF2B5EF4-FFF2-40B4-BE49-F238E27FC236}">
                <a16:creationId xmlns:a16="http://schemas.microsoft.com/office/drawing/2014/main" id="{35F87554-0C4D-AB91-85FF-4248A08204ED}"/>
              </a:ext>
            </a:extLst>
          </p:cNvPr>
          <p:cNvSpPr/>
          <p:nvPr userDrawn="1"/>
        </p:nvSpPr>
        <p:spPr>
          <a:xfrm>
            <a:off x="0" y="0"/>
            <a:ext cx="737667" cy="51435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44E20368-08EC-9F29-3EC0-0C7E5B7E224E}"/>
              </a:ext>
            </a:extLst>
          </p:cNvPr>
          <p:cNvSpPr/>
          <p:nvPr userDrawn="1"/>
        </p:nvSpPr>
        <p:spPr>
          <a:xfrm>
            <a:off x="8400199" y="0"/>
            <a:ext cx="737667" cy="51435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559217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50956B3-C0E7-8DF6-50A4-EE4ADDFBE7E2}"/>
              </a:ext>
            </a:extLst>
          </p:cNvPr>
          <p:cNvSpPr/>
          <p:nvPr userDrawn="1"/>
        </p:nvSpPr>
        <p:spPr>
          <a:xfrm>
            <a:off x="7792464" y="0"/>
            <a:ext cx="1351537" cy="5143500"/>
          </a:xfrm>
          <a:custGeom>
            <a:avLst/>
            <a:gdLst>
              <a:gd name="connsiteX0" fmla="*/ 1339255 w 1351537"/>
              <a:gd name="connsiteY0" fmla="*/ 0 h 5143500"/>
              <a:gd name="connsiteX1" fmla="*/ 1351537 w 1351537"/>
              <a:gd name="connsiteY1" fmla="*/ 0 h 5143500"/>
              <a:gd name="connsiteX2" fmla="*/ 1351537 w 1351537"/>
              <a:gd name="connsiteY2" fmla="*/ 5143500 h 5143500"/>
              <a:gd name="connsiteX3" fmla="*/ 1339256 w 1351537"/>
              <a:gd name="connsiteY3" fmla="*/ 5143500 h 5143500"/>
              <a:gd name="connsiteX4" fmla="*/ 1131503 w 1351537"/>
              <a:gd name="connsiteY4" fmla="*/ 4987106 h 5143500"/>
              <a:gd name="connsiteX5" fmla="*/ 0 w 1351537"/>
              <a:gd name="connsiteY5" fmla="*/ 2571750 h 5143500"/>
              <a:gd name="connsiteX6" fmla="*/ 1131503 w 1351537"/>
              <a:gd name="connsiteY6" fmla="*/ 15639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537" h="5143500">
                <a:moveTo>
                  <a:pt x="1339255" y="0"/>
                </a:moveTo>
                <a:lnTo>
                  <a:pt x="1351537" y="0"/>
                </a:lnTo>
                <a:lnTo>
                  <a:pt x="1351537" y="5143500"/>
                </a:lnTo>
                <a:lnTo>
                  <a:pt x="1339256" y="5143500"/>
                </a:lnTo>
                <a:lnTo>
                  <a:pt x="1131503" y="4987106"/>
                </a:lnTo>
                <a:cubicBezTo>
                  <a:pt x="440466" y="4412995"/>
                  <a:pt x="0" y="3544155"/>
                  <a:pt x="0" y="2571750"/>
                </a:cubicBezTo>
                <a:cubicBezTo>
                  <a:pt x="0" y="1599345"/>
                  <a:pt x="440466" y="730505"/>
                  <a:pt x="1131503" y="156394"/>
                </a:cubicBezTo>
                <a:close/>
              </a:path>
            </a:pathLst>
          </a:custGeom>
          <a:solidFill>
            <a:srgbClr val="E6EBB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L"/>
          </a:p>
        </p:txBody>
      </p:sp>
      <p:sp>
        <p:nvSpPr>
          <p:cNvPr id="8" name="Google Shape;30;p5">
            <a:extLst>
              <a:ext uri="{FF2B5EF4-FFF2-40B4-BE49-F238E27FC236}">
                <a16:creationId xmlns:a16="http://schemas.microsoft.com/office/drawing/2014/main" id="{42C6B8DE-3B71-E6E6-65A8-084FFA75DE8C}"/>
              </a:ext>
            </a:extLst>
          </p:cNvPr>
          <p:cNvSpPr txBox="1">
            <a:spLocks noGrp="1"/>
          </p:cNvSpPr>
          <p:nvPr>
            <p:ph type="ftr" idx="11"/>
          </p:nvPr>
        </p:nvSpPr>
        <p:spPr>
          <a:xfrm>
            <a:off x="4081827" y="4689304"/>
            <a:ext cx="4644900" cy="177000"/>
          </a:xfrm>
          <a:prstGeom prst="rect">
            <a:avLst/>
          </a:prstGeom>
          <a:noFill/>
          <a:ln>
            <a:noFill/>
          </a:ln>
        </p:spPr>
        <p:txBody>
          <a:bodyPr spcFirstLastPara="1" wrap="square" lIns="91425" tIns="45700" rIns="91425" bIns="45700" anchor="ctr" anchorCtr="0">
            <a:spAutoFit/>
          </a:bodyPr>
          <a:lstStyle>
            <a:lvl1pPr lvl="0" algn="r">
              <a:spcBef>
                <a:spcPts val="0"/>
              </a:spcBef>
              <a:spcAft>
                <a:spcPts val="0"/>
              </a:spcAft>
              <a:buSzPts val="17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9" name="Google Shape;31;p5">
            <a:extLst>
              <a:ext uri="{FF2B5EF4-FFF2-40B4-BE49-F238E27FC236}">
                <a16:creationId xmlns:a16="http://schemas.microsoft.com/office/drawing/2014/main" id="{2AD33D19-19B6-DD93-ADEC-9D9EF3234F75}"/>
              </a:ext>
            </a:extLst>
          </p:cNvPr>
          <p:cNvSpPr txBox="1">
            <a:spLocks noGrp="1"/>
          </p:cNvSpPr>
          <p:nvPr>
            <p:ph type="sldNum" idx="12"/>
          </p:nvPr>
        </p:nvSpPr>
        <p:spPr>
          <a:xfrm>
            <a:off x="8726727" y="4744566"/>
            <a:ext cx="354000" cy="207900"/>
          </a:xfrm>
          <a:prstGeom prst="rect">
            <a:avLst/>
          </a:prstGeom>
          <a:noFill/>
          <a:ln>
            <a:noFill/>
          </a:ln>
        </p:spPr>
        <p:txBody>
          <a:bodyPr spcFirstLastPara="1" wrap="square" lIns="91425" tIns="45700" rIns="91425" bIns="457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‹nr.›</a:t>
            </a:fld>
            <a:endParaRPr/>
          </a:p>
        </p:txBody>
      </p:sp>
      <p:sp>
        <p:nvSpPr>
          <p:cNvPr id="10" name="Google Shape;33;p5">
            <a:extLst>
              <a:ext uri="{FF2B5EF4-FFF2-40B4-BE49-F238E27FC236}">
                <a16:creationId xmlns:a16="http://schemas.microsoft.com/office/drawing/2014/main" id="{72FA4C11-2976-2412-1C34-318F261A82E6}"/>
              </a:ext>
            </a:extLst>
          </p:cNvPr>
          <p:cNvSpPr txBox="1">
            <a:spLocks noGrp="1"/>
          </p:cNvSpPr>
          <p:nvPr>
            <p:ph type="body" idx="1"/>
          </p:nvPr>
        </p:nvSpPr>
        <p:spPr>
          <a:xfrm>
            <a:off x="500599" y="1313545"/>
            <a:ext cx="8226127" cy="2944800"/>
          </a:xfrm>
          <a:prstGeom prst="rect">
            <a:avLst/>
          </a:prstGeom>
          <a:noFill/>
          <a:ln>
            <a:noFill/>
          </a:ln>
        </p:spPr>
        <p:txBody>
          <a:bodyPr spcFirstLastPara="1" wrap="square" lIns="91425" tIns="45700" rIns="91425" bIns="45700" anchor="t" anchorCtr="0">
            <a:noAutofit/>
          </a:bodyPr>
          <a:lstStyle>
            <a:lvl1pPr marL="457200" lvl="0" indent="-317500" algn="l">
              <a:lnSpc>
                <a:spcPct val="120000"/>
              </a:lnSpc>
              <a:spcBef>
                <a:spcPts val="0"/>
              </a:spcBef>
              <a:spcAft>
                <a:spcPts val="0"/>
              </a:spcAft>
              <a:buSzPts val="1400"/>
              <a:buChar char="•"/>
              <a:defRPr sz="1400"/>
            </a:lvl1pPr>
            <a:lvl2pPr marL="914400" lvl="1" indent="-317500" algn="l">
              <a:lnSpc>
                <a:spcPct val="120000"/>
              </a:lnSpc>
              <a:spcBef>
                <a:spcPts val="0"/>
              </a:spcBef>
              <a:spcAft>
                <a:spcPts val="0"/>
              </a:spcAft>
              <a:buSzPts val="1400"/>
              <a:buChar char="–"/>
              <a:defRPr sz="1400"/>
            </a:lvl2pPr>
            <a:lvl3pPr marL="1371600" lvl="2" indent="-317500" algn="l">
              <a:lnSpc>
                <a:spcPct val="120000"/>
              </a:lnSpc>
              <a:spcBef>
                <a:spcPts val="0"/>
              </a:spcBef>
              <a:spcAft>
                <a:spcPts val="0"/>
              </a:spcAft>
              <a:buSzPts val="1400"/>
              <a:buChar char="•"/>
              <a:defRPr sz="1400"/>
            </a:lvl3pPr>
            <a:lvl4pPr marL="1828800" lvl="3" indent="-317500" algn="l">
              <a:lnSpc>
                <a:spcPct val="120000"/>
              </a:lnSpc>
              <a:spcBef>
                <a:spcPts val="0"/>
              </a:spcBef>
              <a:spcAft>
                <a:spcPts val="0"/>
              </a:spcAft>
              <a:buSzPts val="1400"/>
              <a:buChar char="–"/>
              <a:defRPr sz="1400"/>
            </a:lvl4pPr>
            <a:lvl5pPr marL="2286000" lvl="4" indent="-317500" algn="l">
              <a:lnSpc>
                <a:spcPct val="120000"/>
              </a:lnSpc>
              <a:spcBef>
                <a:spcPts val="0"/>
              </a:spcBef>
              <a:spcAft>
                <a:spcPts val="0"/>
              </a:spcAft>
              <a:buSzPts val="1400"/>
              <a:buChar char="»"/>
              <a:defRPr sz="14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 name="Google Shape;10;p1">
            <a:extLst>
              <a:ext uri="{FF2B5EF4-FFF2-40B4-BE49-F238E27FC236}">
                <a16:creationId xmlns:a16="http://schemas.microsoft.com/office/drawing/2014/main" id="{8C3DB8CF-67F8-1AF2-955A-00C1718D8B46}"/>
              </a:ext>
            </a:extLst>
          </p:cNvPr>
          <p:cNvSpPr txBox="1">
            <a:spLocks noGrp="1"/>
          </p:cNvSpPr>
          <p:nvPr>
            <p:ph type="title"/>
          </p:nvPr>
        </p:nvSpPr>
        <p:spPr>
          <a:xfrm>
            <a:off x="500600" y="418150"/>
            <a:ext cx="8226127" cy="7162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2D4F9E"/>
              </a:buClr>
              <a:buSzPts val="2300"/>
              <a:buFont typeface="Arial"/>
              <a:buNone/>
              <a:defRPr sz="2300" b="1" i="0" u="none" strike="noStrike" cap="none">
                <a:solidFill>
                  <a:srgbClr val="2D4F9E"/>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endParaRPr/>
          </a:p>
        </p:txBody>
      </p:sp>
      <p:pic>
        <p:nvPicPr>
          <p:cNvPr id="12" name="Picture 11" descr="A black and green logo&#10;&#10;AI-generated content may be incorrect.">
            <a:extLst>
              <a:ext uri="{FF2B5EF4-FFF2-40B4-BE49-F238E27FC236}">
                <a16:creationId xmlns:a16="http://schemas.microsoft.com/office/drawing/2014/main" id="{38BECD7B-CCCD-3C36-2976-7E178F80E097}"/>
              </a:ext>
            </a:extLst>
          </p:cNvPr>
          <p:cNvPicPr>
            <a:picLocks noChangeAspect="1"/>
          </p:cNvPicPr>
          <p:nvPr userDrawn="1"/>
        </p:nvPicPr>
        <p:blipFill>
          <a:blip r:embed="rId2"/>
          <a:stretch>
            <a:fillRect/>
          </a:stretch>
        </p:blipFill>
        <p:spPr>
          <a:xfrm>
            <a:off x="500600" y="4688800"/>
            <a:ext cx="861954" cy="227150"/>
          </a:xfrm>
          <a:prstGeom prst="rect">
            <a:avLst/>
          </a:prstGeom>
        </p:spPr>
      </p:pic>
    </p:spTree>
    <p:extLst>
      <p:ext uri="{BB962C8B-B14F-4D97-AF65-F5344CB8AC3E}">
        <p14:creationId xmlns:p14="http://schemas.microsoft.com/office/powerpoint/2010/main" val="11464107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itel, subtitel ">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AD0E36C-3071-11CA-DFBC-4448F3526A87}"/>
              </a:ext>
            </a:extLst>
          </p:cNvPr>
          <p:cNvGraphicFramePr>
            <a:graphicFrameLocks noChangeAspect="1"/>
          </p:cNvGraphicFramePr>
          <p:nvPr>
            <p:custDataLst>
              <p:tags r:id="rId1"/>
            </p:custDataLst>
            <p:extLst>
              <p:ext uri="{D42A27DB-BD31-4B8C-83A1-F6EECF244321}">
                <p14:modId xmlns:p14="http://schemas.microsoft.com/office/powerpoint/2010/main" val="404474186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1AD0E36C-3071-11CA-DFBC-4448F3526A87}"/>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376238" y="773946"/>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19939709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4"/>
        <p:cNvGrpSpPr/>
        <p:nvPr/>
      </p:nvGrpSpPr>
      <p:grpSpPr>
        <a:xfrm>
          <a:off x="0" y="0"/>
          <a:ext cx="0" cy="0"/>
          <a:chOff x="0" y="0"/>
          <a:chExt cx="0" cy="0"/>
        </a:xfrm>
      </p:grpSpPr>
      <p:sp>
        <p:nvSpPr>
          <p:cNvPr id="15" name="Google Shape;15;p2"/>
          <p:cNvSpPr txBox="1">
            <a:spLocks noGrp="1"/>
          </p:cNvSpPr>
          <p:nvPr>
            <p:ph type="ftr" idx="11"/>
          </p:nvPr>
        </p:nvSpPr>
        <p:spPr>
          <a:xfrm>
            <a:off x="4081827" y="4666255"/>
            <a:ext cx="4644900" cy="223098"/>
          </a:xfrm>
          <a:prstGeom prst="rect">
            <a:avLst/>
          </a:prstGeom>
          <a:noFill/>
          <a:ln>
            <a:noFill/>
          </a:ln>
        </p:spPr>
        <p:txBody>
          <a:bodyPr spcFirstLastPara="1" wrap="square" lIns="91425" tIns="45700" rIns="91425" bIns="45700" anchor="ctr" anchorCtr="0">
            <a:spAutoFit/>
          </a:bodyPr>
          <a:lstStyle>
            <a:lvl1pPr lvl="0" algn="r">
              <a:spcBef>
                <a:spcPts val="0"/>
              </a:spcBef>
              <a:spcAft>
                <a:spcPts val="0"/>
              </a:spcAft>
              <a:buSzPts val="17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6" name="Google Shape;16;p2"/>
          <p:cNvSpPr txBox="1">
            <a:spLocks noGrp="1"/>
          </p:cNvSpPr>
          <p:nvPr>
            <p:ph type="sldNum" idx="12"/>
          </p:nvPr>
        </p:nvSpPr>
        <p:spPr>
          <a:xfrm>
            <a:off x="8726727" y="4686956"/>
            <a:ext cx="354000" cy="323125"/>
          </a:xfrm>
          <a:prstGeom prst="rect">
            <a:avLst/>
          </a:prstGeom>
          <a:noFill/>
          <a:ln>
            <a:noFill/>
          </a:ln>
        </p:spPr>
        <p:txBody>
          <a:bodyPr spcFirstLastPara="1" wrap="square" lIns="91425" tIns="45700" rIns="91425" bIns="457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‹nr.›</a:t>
            </a:fld>
            <a:endParaRPr lang="en-US"/>
          </a:p>
        </p:txBody>
      </p:sp>
      <p:sp>
        <p:nvSpPr>
          <p:cNvPr id="17" name="Google Shape;17;p2"/>
          <p:cNvSpPr txBox="1">
            <a:spLocks noGrp="1"/>
          </p:cNvSpPr>
          <p:nvPr>
            <p:ph type="body" idx="1"/>
          </p:nvPr>
        </p:nvSpPr>
        <p:spPr>
          <a:xfrm>
            <a:off x="656067" y="1485044"/>
            <a:ext cx="3729600" cy="2944800"/>
          </a:xfrm>
          <a:prstGeom prst="rect">
            <a:avLst/>
          </a:prstGeom>
          <a:noFill/>
          <a:ln>
            <a:noFill/>
          </a:ln>
        </p:spPr>
        <p:txBody>
          <a:bodyPr spcFirstLastPara="1" wrap="square" lIns="91425" tIns="45700" rIns="91425" bIns="45700" anchor="t" anchorCtr="0">
            <a:noAutofit/>
          </a:bodyPr>
          <a:lstStyle>
            <a:lvl1pPr marL="457189" lvl="0" indent="-317492" algn="l">
              <a:lnSpc>
                <a:spcPct val="180000"/>
              </a:lnSpc>
              <a:spcBef>
                <a:spcPts val="0"/>
              </a:spcBef>
              <a:spcAft>
                <a:spcPts val="0"/>
              </a:spcAft>
              <a:buSzPts val="1400"/>
              <a:buChar char="•"/>
              <a:defRPr sz="1400"/>
            </a:lvl1pPr>
            <a:lvl2pPr marL="914378" lvl="1" indent="-317492" algn="l">
              <a:lnSpc>
                <a:spcPct val="180000"/>
              </a:lnSpc>
              <a:spcBef>
                <a:spcPts val="0"/>
              </a:spcBef>
              <a:spcAft>
                <a:spcPts val="0"/>
              </a:spcAft>
              <a:buSzPts val="1400"/>
              <a:buChar char="–"/>
              <a:defRPr sz="1400"/>
            </a:lvl2pPr>
            <a:lvl3pPr marL="1371566" lvl="2" indent="-317492" algn="l">
              <a:lnSpc>
                <a:spcPct val="180000"/>
              </a:lnSpc>
              <a:spcBef>
                <a:spcPts val="0"/>
              </a:spcBef>
              <a:spcAft>
                <a:spcPts val="0"/>
              </a:spcAft>
              <a:buSzPts val="1400"/>
              <a:buChar char="•"/>
              <a:defRPr sz="1400"/>
            </a:lvl3pPr>
            <a:lvl4pPr marL="1828754" lvl="3" indent="-317492" algn="l">
              <a:lnSpc>
                <a:spcPct val="180000"/>
              </a:lnSpc>
              <a:spcBef>
                <a:spcPts val="0"/>
              </a:spcBef>
              <a:spcAft>
                <a:spcPts val="0"/>
              </a:spcAft>
              <a:buSzPts val="1400"/>
              <a:buChar char="–"/>
              <a:defRPr sz="1400"/>
            </a:lvl4pPr>
            <a:lvl5pPr marL="2285943" lvl="4" indent="-317492" algn="l">
              <a:lnSpc>
                <a:spcPct val="180000"/>
              </a:lnSpc>
              <a:spcBef>
                <a:spcPts val="0"/>
              </a:spcBef>
              <a:spcAft>
                <a:spcPts val="0"/>
              </a:spcAft>
              <a:buSzPts val="1400"/>
              <a:buChar char="»"/>
              <a:defRPr sz="1400"/>
            </a:lvl5pPr>
            <a:lvl6pPr marL="2743132" lvl="5" indent="-342892" algn="l">
              <a:spcBef>
                <a:spcPts val="360"/>
              </a:spcBef>
              <a:spcAft>
                <a:spcPts val="0"/>
              </a:spcAft>
              <a:buSzPts val="1800"/>
              <a:buChar char="•"/>
              <a:defRPr sz="1800"/>
            </a:lvl6pPr>
            <a:lvl7pPr marL="3200320" lvl="6" indent="-342892" algn="l">
              <a:spcBef>
                <a:spcPts val="360"/>
              </a:spcBef>
              <a:spcAft>
                <a:spcPts val="0"/>
              </a:spcAft>
              <a:buSzPts val="1800"/>
              <a:buChar char="•"/>
              <a:defRPr sz="1800"/>
            </a:lvl7pPr>
            <a:lvl8pPr marL="3657509" lvl="7" indent="-342892" algn="l">
              <a:spcBef>
                <a:spcPts val="360"/>
              </a:spcBef>
              <a:spcAft>
                <a:spcPts val="0"/>
              </a:spcAft>
              <a:buSzPts val="1800"/>
              <a:buChar char="•"/>
              <a:defRPr sz="1800"/>
            </a:lvl8pPr>
            <a:lvl9pPr marL="4114697" lvl="8" indent="-342892" algn="l">
              <a:spcBef>
                <a:spcPts val="360"/>
              </a:spcBef>
              <a:spcAft>
                <a:spcPts val="0"/>
              </a:spcAft>
              <a:buSzPts val="1800"/>
              <a:buChar char="•"/>
              <a:defRPr sz="1800"/>
            </a:lvl9pPr>
          </a:lstStyle>
          <a:p>
            <a:endParaRPr/>
          </a:p>
        </p:txBody>
      </p:sp>
      <p:sp>
        <p:nvSpPr>
          <p:cNvPr id="18" name="Google Shape;18;p2"/>
          <p:cNvSpPr txBox="1">
            <a:spLocks noGrp="1"/>
          </p:cNvSpPr>
          <p:nvPr>
            <p:ph type="body" idx="2"/>
          </p:nvPr>
        </p:nvSpPr>
        <p:spPr>
          <a:xfrm>
            <a:off x="4761938" y="1485044"/>
            <a:ext cx="3729600" cy="2944800"/>
          </a:xfrm>
          <a:prstGeom prst="rect">
            <a:avLst/>
          </a:prstGeom>
          <a:noFill/>
          <a:ln>
            <a:noFill/>
          </a:ln>
        </p:spPr>
        <p:txBody>
          <a:bodyPr spcFirstLastPara="1" wrap="square" lIns="91425" tIns="45700" rIns="91425" bIns="45700" anchor="t" anchorCtr="0">
            <a:noAutofit/>
          </a:bodyPr>
          <a:lstStyle>
            <a:lvl1pPr marL="457189" lvl="0" indent="-317492" algn="l">
              <a:lnSpc>
                <a:spcPct val="180000"/>
              </a:lnSpc>
              <a:spcBef>
                <a:spcPts val="0"/>
              </a:spcBef>
              <a:spcAft>
                <a:spcPts val="0"/>
              </a:spcAft>
              <a:buSzPts val="1400"/>
              <a:buChar char="•"/>
              <a:defRPr sz="1400"/>
            </a:lvl1pPr>
            <a:lvl2pPr marL="914378" lvl="1" indent="-317492" algn="l">
              <a:lnSpc>
                <a:spcPct val="180000"/>
              </a:lnSpc>
              <a:spcBef>
                <a:spcPts val="0"/>
              </a:spcBef>
              <a:spcAft>
                <a:spcPts val="0"/>
              </a:spcAft>
              <a:buSzPts val="1400"/>
              <a:buChar char="–"/>
              <a:defRPr sz="1400"/>
            </a:lvl2pPr>
            <a:lvl3pPr marL="1371566" lvl="2" indent="-317492" algn="l">
              <a:lnSpc>
                <a:spcPct val="180000"/>
              </a:lnSpc>
              <a:spcBef>
                <a:spcPts val="0"/>
              </a:spcBef>
              <a:spcAft>
                <a:spcPts val="0"/>
              </a:spcAft>
              <a:buSzPts val="1400"/>
              <a:buChar char="•"/>
              <a:defRPr sz="1400"/>
            </a:lvl3pPr>
            <a:lvl4pPr marL="1828754" lvl="3" indent="-317492" algn="l">
              <a:lnSpc>
                <a:spcPct val="180000"/>
              </a:lnSpc>
              <a:spcBef>
                <a:spcPts val="0"/>
              </a:spcBef>
              <a:spcAft>
                <a:spcPts val="0"/>
              </a:spcAft>
              <a:buSzPts val="1400"/>
              <a:buChar char="–"/>
              <a:defRPr sz="1400"/>
            </a:lvl4pPr>
            <a:lvl5pPr marL="2285943" lvl="4" indent="-317492" algn="l">
              <a:lnSpc>
                <a:spcPct val="180000"/>
              </a:lnSpc>
              <a:spcBef>
                <a:spcPts val="0"/>
              </a:spcBef>
              <a:spcAft>
                <a:spcPts val="0"/>
              </a:spcAft>
              <a:buSzPts val="1400"/>
              <a:buChar char="»"/>
              <a:defRPr sz="1400"/>
            </a:lvl5pPr>
            <a:lvl6pPr marL="2743132" lvl="5" indent="-342892" algn="l">
              <a:spcBef>
                <a:spcPts val="360"/>
              </a:spcBef>
              <a:spcAft>
                <a:spcPts val="0"/>
              </a:spcAft>
              <a:buSzPts val="1800"/>
              <a:buChar char="•"/>
              <a:defRPr sz="1800"/>
            </a:lvl6pPr>
            <a:lvl7pPr marL="3200320" lvl="6" indent="-342892" algn="l">
              <a:spcBef>
                <a:spcPts val="360"/>
              </a:spcBef>
              <a:spcAft>
                <a:spcPts val="0"/>
              </a:spcAft>
              <a:buSzPts val="1800"/>
              <a:buChar char="•"/>
              <a:defRPr sz="1800"/>
            </a:lvl7pPr>
            <a:lvl8pPr marL="3657509" lvl="7" indent="-342892" algn="l">
              <a:spcBef>
                <a:spcPts val="360"/>
              </a:spcBef>
              <a:spcAft>
                <a:spcPts val="0"/>
              </a:spcAft>
              <a:buSzPts val="1800"/>
              <a:buChar char="•"/>
              <a:defRPr sz="1800"/>
            </a:lvl8pPr>
            <a:lvl9pPr marL="4114697" lvl="8" indent="-342892" algn="l">
              <a:spcBef>
                <a:spcPts val="360"/>
              </a:spcBef>
              <a:spcAft>
                <a:spcPts val="0"/>
              </a:spcAft>
              <a:buSzPts val="1800"/>
              <a:buChar char="•"/>
              <a:defRPr sz="1800"/>
            </a:lvl9pPr>
          </a:lstStyle>
          <a:p>
            <a:endParaRPr/>
          </a:p>
        </p:txBody>
      </p:sp>
      <p:sp>
        <p:nvSpPr>
          <p:cNvPr id="19" name="Google Shape;19;p2"/>
          <p:cNvSpPr txBox="1">
            <a:spLocks noGrp="1"/>
          </p:cNvSpPr>
          <p:nvPr>
            <p:ph type="title"/>
          </p:nvPr>
        </p:nvSpPr>
        <p:spPr>
          <a:xfrm>
            <a:off x="635441" y="590979"/>
            <a:ext cx="7856097" cy="857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2800"/>
              <a:buFont typeface="Arial"/>
              <a:buNone/>
              <a:defRPr sz="2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4399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56068" y="533038"/>
            <a:ext cx="7827915" cy="857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656067" y="1567545"/>
            <a:ext cx="7826400" cy="2944578"/>
          </a:xfrm>
          <a:prstGeom prst="rect">
            <a:avLst/>
          </a:prstGeom>
          <a:noFill/>
          <a:ln>
            <a:noFill/>
          </a:ln>
        </p:spPr>
        <p:txBody>
          <a:bodyPr spcFirstLastPara="1" wrap="square" lIns="91425" tIns="45700" rIns="91425" bIns="45700" anchor="t" anchorCtr="0">
            <a:noAutofit/>
          </a:bodyPr>
          <a:lstStyle>
            <a:lvl1pPr marL="457189" lvl="0" indent="-342892" algn="l">
              <a:lnSpc>
                <a:spcPct val="120000"/>
              </a:lnSpc>
              <a:spcBef>
                <a:spcPts val="0"/>
              </a:spcBef>
              <a:spcAft>
                <a:spcPts val="0"/>
              </a:spcAft>
              <a:buSzPts val="1800"/>
              <a:buChar char="•"/>
              <a:defRPr/>
            </a:lvl1pPr>
            <a:lvl2pPr marL="914378" lvl="1" indent="-342892" algn="l">
              <a:lnSpc>
                <a:spcPct val="120000"/>
              </a:lnSpc>
              <a:spcBef>
                <a:spcPts val="0"/>
              </a:spcBef>
              <a:spcAft>
                <a:spcPts val="0"/>
              </a:spcAft>
              <a:buSzPts val="1800"/>
              <a:buChar char="–"/>
              <a:defRPr/>
            </a:lvl2pPr>
            <a:lvl3pPr marL="1371566" lvl="2" indent="-342892" algn="l">
              <a:lnSpc>
                <a:spcPct val="120000"/>
              </a:lnSpc>
              <a:spcBef>
                <a:spcPts val="0"/>
              </a:spcBef>
              <a:spcAft>
                <a:spcPts val="0"/>
              </a:spcAft>
              <a:buSzPts val="1800"/>
              <a:buChar char="•"/>
              <a:defRPr/>
            </a:lvl3pPr>
            <a:lvl4pPr marL="1828754" lvl="3" indent="-342892" algn="l">
              <a:lnSpc>
                <a:spcPct val="120000"/>
              </a:lnSpc>
              <a:spcBef>
                <a:spcPts val="0"/>
              </a:spcBef>
              <a:spcAft>
                <a:spcPts val="0"/>
              </a:spcAft>
              <a:buSzPts val="1800"/>
              <a:buChar char="–"/>
              <a:defRPr/>
            </a:lvl4pPr>
            <a:lvl5pPr marL="2285943" lvl="4" indent="-342892" algn="l">
              <a:lnSpc>
                <a:spcPct val="120000"/>
              </a:lnSpc>
              <a:spcBef>
                <a:spcPts val="0"/>
              </a:spcBef>
              <a:spcAft>
                <a:spcPts val="0"/>
              </a:spcAft>
              <a:buSzPts val="1800"/>
              <a:buChar char="»"/>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
        <p:nvSpPr>
          <p:cNvPr id="23" name="Google Shape;23;p3"/>
          <p:cNvSpPr txBox="1">
            <a:spLocks noGrp="1"/>
          </p:cNvSpPr>
          <p:nvPr>
            <p:ph type="ftr" idx="11"/>
          </p:nvPr>
        </p:nvSpPr>
        <p:spPr>
          <a:xfrm>
            <a:off x="4081827" y="4666255"/>
            <a:ext cx="4644900" cy="223098"/>
          </a:xfrm>
          <a:prstGeom prst="rect">
            <a:avLst/>
          </a:prstGeom>
          <a:noFill/>
          <a:ln>
            <a:noFill/>
          </a:ln>
        </p:spPr>
        <p:txBody>
          <a:bodyPr spcFirstLastPara="1" wrap="square" lIns="91425" tIns="45700" rIns="91425" bIns="45700" anchor="ctr" anchorCtr="0">
            <a:spAutoFit/>
          </a:bodyPr>
          <a:lstStyle>
            <a:lvl1pPr lvl="0" algn="r">
              <a:spcBef>
                <a:spcPts val="0"/>
              </a:spcBef>
              <a:spcAft>
                <a:spcPts val="0"/>
              </a:spcAft>
              <a:buSzPts val="17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4" name="Google Shape;24;p3"/>
          <p:cNvSpPr txBox="1">
            <a:spLocks noGrp="1"/>
          </p:cNvSpPr>
          <p:nvPr>
            <p:ph type="sldNum" idx="12"/>
          </p:nvPr>
        </p:nvSpPr>
        <p:spPr>
          <a:xfrm>
            <a:off x="8726727" y="4686956"/>
            <a:ext cx="354000" cy="323125"/>
          </a:xfrm>
          <a:prstGeom prst="rect">
            <a:avLst/>
          </a:prstGeom>
          <a:noFill/>
          <a:ln>
            <a:noFill/>
          </a:ln>
        </p:spPr>
        <p:txBody>
          <a:bodyPr spcFirstLastPara="1" wrap="square" lIns="91425" tIns="45700" rIns="91425" bIns="457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‹nr.›</a:t>
            </a:fld>
            <a:endParaRPr lang="en-US"/>
          </a:p>
        </p:txBody>
      </p:sp>
    </p:spTree>
    <p:extLst>
      <p:ext uri="{BB962C8B-B14F-4D97-AF65-F5344CB8AC3E}">
        <p14:creationId xmlns:p14="http://schemas.microsoft.com/office/powerpoint/2010/main" val="204328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 patroon 4">
    <p:bg bwMode="gray">
      <p:bgPr>
        <a:solidFill>
          <a:schemeClr val="accent4"/>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5A1935E-10CA-ED8E-0708-C963E804E46E}"/>
              </a:ext>
            </a:extLst>
          </p:cNvPr>
          <p:cNvGraphicFramePr>
            <a:graphicFrameLocks noChangeAspect="1"/>
          </p:cNvGraphicFramePr>
          <p:nvPr>
            <p:custDataLst>
              <p:tags r:id="rId1"/>
            </p:custDataLst>
            <p:extLst>
              <p:ext uri="{D42A27DB-BD31-4B8C-83A1-F6EECF244321}">
                <p14:modId xmlns:p14="http://schemas.microsoft.com/office/powerpoint/2010/main" val="127135217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75A1935E-10CA-ED8E-0708-C963E804E46E}"/>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81BF6906-C4DC-133D-E163-2172AFBFB3B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2" name="Copyright">
            <a:extLst>
              <a:ext uri="{FF2B5EF4-FFF2-40B4-BE49-F238E27FC236}">
                <a16:creationId xmlns:a16="http://schemas.microsoft.com/office/drawing/2014/main" id="{FE058D81-DEB1-5FD3-4CED-FA5D5643B36B}"/>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rgbClr val="202124"/>
                </a:solidFill>
                <a:effectLst/>
                <a:latin typeface="Google Sans"/>
              </a:rPr>
              <a:t>|  © Zorg bij jou</a:t>
            </a:r>
            <a:endParaRPr lang="nl-NL" sz="600" noProof="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50919A1-9171-53CD-EF40-3666B74FB4CC}"/>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tx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894283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Content and Picture">
  <p:cSld name="Title, Content and Picture">
    <p:spTree>
      <p:nvGrpSpPr>
        <p:cNvPr id="1" name="Shape 29"/>
        <p:cNvGrpSpPr/>
        <p:nvPr/>
      </p:nvGrpSpPr>
      <p:grpSpPr>
        <a:xfrm>
          <a:off x="0" y="0"/>
          <a:ext cx="0" cy="0"/>
          <a:chOff x="0" y="0"/>
          <a:chExt cx="0" cy="0"/>
        </a:xfrm>
      </p:grpSpPr>
      <p:sp>
        <p:nvSpPr>
          <p:cNvPr id="30" name="Google Shape;30;p5"/>
          <p:cNvSpPr txBox="1">
            <a:spLocks noGrp="1"/>
          </p:cNvSpPr>
          <p:nvPr>
            <p:ph type="ftr" idx="11"/>
          </p:nvPr>
        </p:nvSpPr>
        <p:spPr>
          <a:xfrm>
            <a:off x="4081827" y="4666255"/>
            <a:ext cx="4644900" cy="223098"/>
          </a:xfrm>
          <a:prstGeom prst="rect">
            <a:avLst/>
          </a:prstGeom>
          <a:noFill/>
          <a:ln>
            <a:noFill/>
          </a:ln>
        </p:spPr>
        <p:txBody>
          <a:bodyPr spcFirstLastPara="1" wrap="square" lIns="91425" tIns="45700" rIns="91425" bIns="45700" anchor="ctr" anchorCtr="0">
            <a:spAutoFit/>
          </a:bodyPr>
          <a:lstStyle>
            <a:lvl1pPr lvl="0" algn="r">
              <a:spcBef>
                <a:spcPts val="0"/>
              </a:spcBef>
              <a:spcAft>
                <a:spcPts val="0"/>
              </a:spcAft>
              <a:buSzPts val="17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31" name="Google Shape;31;p5"/>
          <p:cNvSpPr txBox="1">
            <a:spLocks noGrp="1"/>
          </p:cNvSpPr>
          <p:nvPr>
            <p:ph type="sldNum" idx="12"/>
          </p:nvPr>
        </p:nvSpPr>
        <p:spPr>
          <a:xfrm>
            <a:off x="8726727" y="4686956"/>
            <a:ext cx="354000" cy="323125"/>
          </a:xfrm>
          <a:prstGeom prst="rect">
            <a:avLst/>
          </a:prstGeom>
          <a:noFill/>
          <a:ln>
            <a:noFill/>
          </a:ln>
        </p:spPr>
        <p:txBody>
          <a:bodyPr spcFirstLastPara="1" wrap="square" lIns="91425" tIns="45700" rIns="91425" bIns="457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‹nr.›</a:t>
            </a:fld>
            <a:endParaRPr lang="en-US"/>
          </a:p>
        </p:txBody>
      </p:sp>
      <p:sp>
        <p:nvSpPr>
          <p:cNvPr id="32" name="Google Shape;32;p5"/>
          <p:cNvSpPr txBox="1">
            <a:spLocks noGrp="1"/>
          </p:cNvSpPr>
          <p:nvPr>
            <p:ph type="title"/>
          </p:nvPr>
        </p:nvSpPr>
        <p:spPr>
          <a:xfrm>
            <a:off x="656067" y="533038"/>
            <a:ext cx="4657296" cy="857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56068" y="1567545"/>
            <a:ext cx="4658400" cy="2944800"/>
          </a:xfrm>
          <a:prstGeom prst="rect">
            <a:avLst/>
          </a:prstGeom>
          <a:noFill/>
          <a:ln>
            <a:noFill/>
          </a:ln>
        </p:spPr>
        <p:txBody>
          <a:bodyPr spcFirstLastPara="1" wrap="square" lIns="91425" tIns="45700" rIns="91425" bIns="45700" anchor="t" anchorCtr="0">
            <a:noAutofit/>
          </a:bodyPr>
          <a:lstStyle>
            <a:lvl1pPr marL="457189" lvl="0" indent="-317492" algn="l">
              <a:lnSpc>
                <a:spcPct val="120000"/>
              </a:lnSpc>
              <a:spcBef>
                <a:spcPts val="0"/>
              </a:spcBef>
              <a:spcAft>
                <a:spcPts val="0"/>
              </a:spcAft>
              <a:buSzPts val="1400"/>
              <a:buChar char="•"/>
              <a:defRPr sz="1400"/>
            </a:lvl1pPr>
            <a:lvl2pPr marL="914378" lvl="1" indent="-317492" algn="l">
              <a:lnSpc>
                <a:spcPct val="120000"/>
              </a:lnSpc>
              <a:spcBef>
                <a:spcPts val="0"/>
              </a:spcBef>
              <a:spcAft>
                <a:spcPts val="0"/>
              </a:spcAft>
              <a:buSzPts val="1400"/>
              <a:buChar char="–"/>
              <a:defRPr sz="1400"/>
            </a:lvl2pPr>
            <a:lvl3pPr marL="1371566" lvl="2" indent="-317492" algn="l">
              <a:lnSpc>
                <a:spcPct val="120000"/>
              </a:lnSpc>
              <a:spcBef>
                <a:spcPts val="0"/>
              </a:spcBef>
              <a:spcAft>
                <a:spcPts val="0"/>
              </a:spcAft>
              <a:buSzPts val="1400"/>
              <a:buChar char="•"/>
              <a:defRPr sz="1400"/>
            </a:lvl3pPr>
            <a:lvl4pPr marL="1828754" lvl="3" indent="-317492" algn="l">
              <a:lnSpc>
                <a:spcPct val="120000"/>
              </a:lnSpc>
              <a:spcBef>
                <a:spcPts val="0"/>
              </a:spcBef>
              <a:spcAft>
                <a:spcPts val="0"/>
              </a:spcAft>
              <a:buSzPts val="1400"/>
              <a:buChar char="–"/>
              <a:defRPr sz="1400"/>
            </a:lvl4pPr>
            <a:lvl5pPr marL="2285943" lvl="4" indent="-317492" algn="l">
              <a:lnSpc>
                <a:spcPct val="120000"/>
              </a:lnSpc>
              <a:spcBef>
                <a:spcPts val="0"/>
              </a:spcBef>
              <a:spcAft>
                <a:spcPts val="0"/>
              </a:spcAft>
              <a:buSzPts val="1400"/>
              <a:buChar char="»"/>
              <a:defRPr sz="1400"/>
            </a:lvl5pPr>
            <a:lvl6pPr marL="2743132" lvl="5" indent="-342892" algn="l">
              <a:spcBef>
                <a:spcPts val="360"/>
              </a:spcBef>
              <a:spcAft>
                <a:spcPts val="0"/>
              </a:spcAft>
              <a:buClr>
                <a:schemeClr val="dk1"/>
              </a:buClr>
              <a:buSzPts val="1800"/>
              <a:buChar char="•"/>
              <a:defRPr sz="1800"/>
            </a:lvl6pPr>
            <a:lvl7pPr marL="3200320" lvl="6" indent="-342892" algn="l">
              <a:spcBef>
                <a:spcPts val="360"/>
              </a:spcBef>
              <a:spcAft>
                <a:spcPts val="0"/>
              </a:spcAft>
              <a:buClr>
                <a:schemeClr val="dk1"/>
              </a:buClr>
              <a:buSzPts val="1800"/>
              <a:buChar char="•"/>
              <a:defRPr sz="1800"/>
            </a:lvl7pPr>
            <a:lvl8pPr marL="3657509" lvl="7" indent="-342892" algn="l">
              <a:spcBef>
                <a:spcPts val="360"/>
              </a:spcBef>
              <a:spcAft>
                <a:spcPts val="0"/>
              </a:spcAft>
              <a:buClr>
                <a:schemeClr val="dk1"/>
              </a:buClr>
              <a:buSzPts val="1800"/>
              <a:buChar char="•"/>
              <a:defRPr sz="1800"/>
            </a:lvl8pPr>
            <a:lvl9pPr marL="4114697" lvl="8" indent="-342892" algn="l">
              <a:spcBef>
                <a:spcPts val="360"/>
              </a:spcBef>
              <a:spcAft>
                <a:spcPts val="0"/>
              </a:spcAft>
              <a:buClr>
                <a:schemeClr val="dk1"/>
              </a:buClr>
              <a:buSzPts val="1800"/>
              <a:buChar char="•"/>
              <a:defRPr sz="1800"/>
            </a:lvl9pPr>
          </a:lstStyle>
          <a:p>
            <a:endParaRPr/>
          </a:p>
        </p:txBody>
      </p:sp>
    </p:spTree>
    <p:extLst>
      <p:ext uri="{BB962C8B-B14F-4D97-AF65-F5344CB8AC3E}">
        <p14:creationId xmlns:p14="http://schemas.microsoft.com/office/powerpoint/2010/main" val="224079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el &amp; 1 column tekst">
  <p:cSld name="Titel &amp; 1 column tekst">
    <p:spTree>
      <p:nvGrpSpPr>
        <p:cNvPr id="1" name="Shape 34"/>
        <p:cNvGrpSpPr/>
        <p:nvPr/>
      </p:nvGrpSpPr>
      <p:grpSpPr>
        <a:xfrm>
          <a:off x="0" y="0"/>
          <a:ext cx="0" cy="0"/>
          <a:chOff x="0" y="0"/>
          <a:chExt cx="0" cy="0"/>
        </a:xfrm>
      </p:grpSpPr>
      <p:sp>
        <p:nvSpPr>
          <p:cNvPr id="35" name="Google Shape;35;p6"/>
          <p:cNvSpPr txBox="1">
            <a:spLocks noGrp="1"/>
          </p:cNvSpPr>
          <p:nvPr>
            <p:ph type="body" idx="1"/>
          </p:nvPr>
        </p:nvSpPr>
        <p:spPr>
          <a:xfrm>
            <a:off x="376238" y="1257300"/>
            <a:ext cx="8374200" cy="3528900"/>
          </a:xfrm>
          <a:prstGeom prst="rect">
            <a:avLst/>
          </a:prstGeom>
          <a:noFill/>
          <a:ln>
            <a:noFill/>
          </a:ln>
        </p:spPr>
        <p:txBody>
          <a:bodyPr spcFirstLastPara="1" wrap="square" lIns="0" tIns="0" rIns="0" bIns="0" anchor="t" anchorCtr="0">
            <a:noAutofit/>
          </a:bodyPr>
          <a:lstStyle>
            <a:lvl1pPr marL="457189" lvl="0" indent="-228594" algn="l">
              <a:lnSpc>
                <a:spcPct val="120000"/>
              </a:lnSpc>
              <a:spcBef>
                <a:spcPts val="0"/>
              </a:spcBef>
              <a:spcAft>
                <a:spcPts val="0"/>
              </a:spcAft>
              <a:buSzPts val="1400"/>
              <a:buFont typeface="Arial"/>
              <a:buNone/>
              <a:defRPr>
                <a:latin typeface="Arial"/>
                <a:ea typeface="Arial"/>
                <a:cs typeface="Arial"/>
                <a:sym typeface="Arial"/>
              </a:defRPr>
            </a:lvl1pPr>
            <a:lvl2pPr marL="914378" lvl="1" indent="-317492" algn="l">
              <a:lnSpc>
                <a:spcPct val="120000"/>
              </a:lnSpc>
              <a:spcBef>
                <a:spcPts val="0"/>
              </a:spcBef>
              <a:spcAft>
                <a:spcPts val="0"/>
              </a:spcAft>
              <a:buClr>
                <a:srgbClr val="364C55"/>
              </a:buClr>
              <a:buSzPts val="1400"/>
              <a:buFont typeface="Arial"/>
              <a:buChar char="•"/>
              <a:defRPr>
                <a:latin typeface="Arial"/>
                <a:ea typeface="Arial"/>
                <a:cs typeface="Arial"/>
                <a:sym typeface="Arial"/>
              </a:defRPr>
            </a:lvl2pPr>
            <a:lvl3pPr marL="1371566" lvl="2" indent="-317492" algn="l">
              <a:lnSpc>
                <a:spcPct val="120000"/>
              </a:lnSpc>
              <a:spcBef>
                <a:spcPts val="0"/>
              </a:spcBef>
              <a:spcAft>
                <a:spcPts val="0"/>
              </a:spcAft>
              <a:buClr>
                <a:srgbClr val="364C55"/>
              </a:buClr>
              <a:buSzPts val="1400"/>
              <a:buFont typeface="Arial"/>
              <a:buChar char="−"/>
              <a:defRPr>
                <a:latin typeface="Arial"/>
                <a:ea typeface="Arial"/>
                <a:cs typeface="Arial"/>
                <a:sym typeface="Arial"/>
              </a:defRPr>
            </a:lvl3pPr>
            <a:lvl4pPr marL="1828754" lvl="3" indent="-317492" algn="l">
              <a:lnSpc>
                <a:spcPct val="120000"/>
              </a:lnSpc>
              <a:spcBef>
                <a:spcPts val="0"/>
              </a:spcBef>
              <a:spcAft>
                <a:spcPts val="0"/>
              </a:spcAft>
              <a:buClr>
                <a:srgbClr val="364C55"/>
              </a:buClr>
              <a:buSzPts val="1400"/>
              <a:buFont typeface="Arial"/>
              <a:buChar char="◦"/>
              <a:defRPr>
                <a:latin typeface="Arial"/>
                <a:ea typeface="Arial"/>
                <a:cs typeface="Arial"/>
                <a:sym typeface="Arial"/>
              </a:defRPr>
            </a:lvl4pPr>
            <a:lvl5pPr marL="2285943" lvl="4" indent="-317492" algn="l">
              <a:lnSpc>
                <a:spcPct val="120000"/>
              </a:lnSpc>
              <a:spcBef>
                <a:spcPts val="0"/>
              </a:spcBef>
              <a:spcAft>
                <a:spcPts val="0"/>
              </a:spcAft>
              <a:buClr>
                <a:srgbClr val="364C55"/>
              </a:buClr>
              <a:buSzPts val="1400"/>
              <a:buFont typeface="Arial"/>
              <a:buChar char="−"/>
              <a:defRPr>
                <a:latin typeface="Arial"/>
                <a:ea typeface="Arial"/>
                <a:cs typeface="Arial"/>
                <a:sym typeface="Arial"/>
              </a:defRPr>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
        <p:nvSpPr>
          <p:cNvPr id="36" name="Google Shape;36;p6"/>
          <p:cNvSpPr txBox="1">
            <a:spLocks noGrp="1"/>
          </p:cNvSpPr>
          <p:nvPr>
            <p:ph type="title"/>
          </p:nvPr>
        </p:nvSpPr>
        <p:spPr>
          <a:xfrm>
            <a:off x="376239" y="238125"/>
            <a:ext cx="8385300" cy="5238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2"/>
              </a:buClr>
              <a:buSzPts val="23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5664438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itel, subtitel ">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AD0E36C-3071-11CA-DFBC-4448F3526A87}"/>
              </a:ext>
            </a:extLst>
          </p:cNvPr>
          <p:cNvGraphicFramePr>
            <a:graphicFrameLocks noChangeAspect="1"/>
          </p:cNvGraphicFramePr>
          <p:nvPr>
            <p:custDataLst>
              <p:tags r:id="rId1"/>
            </p:custDataLst>
            <p:extLst>
              <p:ext uri="{D42A27DB-BD31-4B8C-83A1-F6EECF244321}">
                <p14:modId xmlns:p14="http://schemas.microsoft.com/office/powerpoint/2010/main" val="4044741866"/>
              </p:ext>
            </p:extLst>
          </p:nvPr>
        </p:nvGraphicFramePr>
        <p:xfrm>
          <a:off x="1192" y="1192"/>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3" name="think-cell data - do not delete" hidden="1">
                        <a:extLst>
                          <a:ext uri="{FF2B5EF4-FFF2-40B4-BE49-F238E27FC236}">
                            <a16:creationId xmlns:a16="http://schemas.microsoft.com/office/drawing/2014/main" id="{1AD0E36C-3071-11CA-DFBC-4448F3526A87}"/>
                          </a:ext>
                        </a:extLst>
                      </p:cNvPr>
                      <p:cNvPicPr/>
                      <p:nvPr/>
                    </p:nvPicPr>
                    <p:blipFill>
                      <a:blip r:embed="rId4"/>
                      <a:stretch>
                        <a:fillRect/>
                      </a:stretch>
                    </p:blipFill>
                    <p:spPr>
                      <a:xfrm>
                        <a:off x="1192" y="1192"/>
                        <a:ext cx="1191" cy="1191"/>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376238" y="773947"/>
            <a:ext cx="8391525" cy="567941"/>
          </a:xfrm>
          <a:prstGeom prst="rect">
            <a:avLst/>
          </a:prstGeom>
        </p:spPr>
        <p:txBody>
          <a:bodyPr lIns="0" tIns="0" rIns="0" bIns="0">
            <a:noAutofit/>
          </a:bodyPr>
          <a:lstStyle>
            <a:lvl1pPr marL="0" indent="0" rtl="0">
              <a:buNone/>
              <a:defRPr sz="1350" b="0">
                <a:solidFill>
                  <a:srgbClr val="575757"/>
                </a:solidFill>
              </a:defRPr>
            </a:lvl1pPr>
          </a:lstStyle>
          <a:p>
            <a:pPr lvl="0"/>
            <a:r>
              <a:rPr lang="nl-NL" noProof="0"/>
              <a:t>Klik om de subtitel aan te passen</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376238" y="238126"/>
            <a:ext cx="8391525" cy="250574"/>
          </a:xfrm>
          <a:prstGeom prst="rect">
            <a:avLst/>
          </a:prstGeom>
        </p:spPr>
        <p:txBody>
          <a:bodyPr vert="horz" lIns="0" tIns="0" rIns="0" bIns="0" rtlCol="0" anchor="t" anchorCtr="0">
            <a:noAutofit/>
          </a:bodyPr>
          <a:lstStyle>
            <a:lvl1pPr rtl="0">
              <a:defRPr>
                <a:latin typeface="+mj-lt"/>
              </a:defRPr>
            </a:lvl1pPr>
          </a:lstStyle>
          <a:p>
            <a:r>
              <a:rPr lang="nl-NL" noProof="0"/>
              <a:t>Klik om de titel aan te passen</a:t>
            </a:r>
            <a:endParaRPr lang="nl-NL"/>
          </a:p>
        </p:txBody>
      </p:sp>
    </p:spTree>
    <p:extLst>
      <p:ext uri="{BB962C8B-B14F-4D97-AF65-F5344CB8AC3E}">
        <p14:creationId xmlns:p14="http://schemas.microsoft.com/office/powerpoint/2010/main" val="180357101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50956B3-C0E7-8DF6-50A4-EE4ADDFBE7E2}"/>
              </a:ext>
            </a:extLst>
          </p:cNvPr>
          <p:cNvSpPr/>
          <p:nvPr userDrawn="1"/>
        </p:nvSpPr>
        <p:spPr>
          <a:xfrm>
            <a:off x="7792465" y="0"/>
            <a:ext cx="1351537" cy="5143500"/>
          </a:xfrm>
          <a:custGeom>
            <a:avLst/>
            <a:gdLst>
              <a:gd name="connsiteX0" fmla="*/ 1339255 w 1351537"/>
              <a:gd name="connsiteY0" fmla="*/ 0 h 5143500"/>
              <a:gd name="connsiteX1" fmla="*/ 1351537 w 1351537"/>
              <a:gd name="connsiteY1" fmla="*/ 0 h 5143500"/>
              <a:gd name="connsiteX2" fmla="*/ 1351537 w 1351537"/>
              <a:gd name="connsiteY2" fmla="*/ 5143500 h 5143500"/>
              <a:gd name="connsiteX3" fmla="*/ 1339256 w 1351537"/>
              <a:gd name="connsiteY3" fmla="*/ 5143500 h 5143500"/>
              <a:gd name="connsiteX4" fmla="*/ 1131503 w 1351537"/>
              <a:gd name="connsiteY4" fmla="*/ 4987106 h 5143500"/>
              <a:gd name="connsiteX5" fmla="*/ 0 w 1351537"/>
              <a:gd name="connsiteY5" fmla="*/ 2571750 h 5143500"/>
              <a:gd name="connsiteX6" fmla="*/ 1131503 w 1351537"/>
              <a:gd name="connsiteY6" fmla="*/ 15639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537" h="5143500">
                <a:moveTo>
                  <a:pt x="1339255" y="0"/>
                </a:moveTo>
                <a:lnTo>
                  <a:pt x="1351537" y="0"/>
                </a:lnTo>
                <a:lnTo>
                  <a:pt x="1351537" y="5143500"/>
                </a:lnTo>
                <a:lnTo>
                  <a:pt x="1339256" y="5143500"/>
                </a:lnTo>
                <a:lnTo>
                  <a:pt x="1131503" y="4987106"/>
                </a:lnTo>
                <a:cubicBezTo>
                  <a:pt x="440466" y="4412995"/>
                  <a:pt x="0" y="3544155"/>
                  <a:pt x="0" y="2571750"/>
                </a:cubicBezTo>
                <a:cubicBezTo>
                  <a:pt x="0" y="1599345"/>
                  <a:pt x="440466" y="730505"/>
                  <a:pt x="1131503" y="156394"/>
                </a:cubicBezTo>
                <a:close/>
              </a:path>
            </a:pathLst>
          </a:custGeom>
          <a:solidFill>
            <a:srgbClr val="E5DA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L" sz="1800"/>
          </a:p>
        </p:txBody>
      </p:sp>
      <p:sp>
        <p:nvSpPr>
          <p:cNvPr id="8" name="Google Shape;30;p5">
            <a:extLst>
              <a:ext uri="{FF2B5EF4-FFF2-40B4-BE49-F238E27FC236}">
                <a16:creationId xmlns:a16="http://schemas.microsoft.com/office/drawing/2014/main" id="{42C6B8DE-3B71-E6E6-65A8-084FFA75DE8C}"/>
              </a:ext>
            </a:extLst>
          </p:cNvPr>
          <p:cNvSpPr txBox="1">
            <a:spLocks noGrp="1"/>
          </p:cNvSpPr>
          <p:nvPr>
            <p:ph type="ftr" idx="11"/>
          </p:nvPr>
        </p:nvSpPr>
        <p:spPr>
          <a:xfrm>
            <a:off x="4081827" y="4666255"/>
            <a:ext cx="4644900" cy="223098"/>
          </a:xfrm>
          <a:prstGeom prst="rect">
            <a:avLst/>
          </a:prstGeom>
          <a:noFill/>
          <a:ln>
            <a:noFill/>
          </a:ln>
        </p:spPr>
        <p:txBody>
          <a:bodyPr spcFirstLastPara="1" wrap="square" lIns="91425" tIns="45700" rIns="91425" bIns="45700" anchor="ctr" anchorCtr="0">
            <a:spAutoFit/>
          </a:bodyPr>
          <a:lstStyle>
            <a:lvl1pPr lvl="0" algn="r">
              <a:spcBef>
                <a:spcPts val="0"/>
              </a:spcBef>
              <a:spcAft>
                <a:spcPts val="0"/>
              </a:spcAft>
              <a:buSzPts val="17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9" name="Google Shape;31;p5">
            <a:extLst>
              <a:ext uri="{FF2B5EF4-FFF2-40B4-BE49-F238E27FC236}">
                <a16:creationId xmlns:a16="http://schemas.microsoft.com/office/drawing/2014/main" id="{2AD33D19-19B6-DD93-ADEC-9D9EF3234F75}"/>
              </a:ext>
            </a:extLst>
          </p:cNvPr>
          <p:cNvSpPr txBox="1">
            <a:spLocks noGrp="1"/>
          </p:cNvSpPr>
          <p:nvPr>
            <p:ph type="sldNum" idx="12"/>
          </p:nvPr>
        </p:nvSpPr>
        <p:spPr>
          <a:xfrm>
            <a:off x="8726727" y="4686956"/>
            <a:ext cx="354000" cy="323125"/>
          </a:xfrm>
          <a:prstGeom prst="rect">
            <a:avLst/>
          </a:prstGeom>
          <a:noFill/>
          <a:ln>
            <a:noFill/>
          </a:ln>
        </p:spPr>
        <p:txBody>
          <a:bodyPr spcFirstLastPara="1" wrap="square" lIns="91425" tIns="45700" rIns="91425" bIns="4570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‹nr.›</a:t>
            </a:fld>
            <a:endParaRPr lang="en-US"/>
          </a:p>
        </p:txBody>
      </p:sp>
      <p:sp>
        <p:nvSpPr>
          <p:cNvPr id="11" name="Google Shape;10;p1">
            <a:extLst>
              <a:ext uri="{FF2B5EF4-FFF2-40B4-BE49-F238E27FC236}">
                <a16:creationId xmlns:a16="http://schemas.microsoft.com/office/drawing/2014/main" id="{8C3DB8CF-67F8-1AF2-955A-00C1718D8B46}"/>
              </a:ext>
            </a:extLst>
          </p:cNvPr>
          <p:cNvSpPr txBox="1">
            <a:spLocks noGrp="1"/>
          </p:cNvSpPr>
          <p:nvPr>
            <p:ph type="title"/>
          </p:nvPr>
        </p:nvSpPr>
        <p:spPr>
          <a:xfrm>
            <a:off x="500601" y="418150"/>
            <a:ext cx="8226127" cy="7162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2D4F9E"/>
              </a:buClr>
              <a:buSzPts val="2300"/>
              <a:buFont typeface="Arial"/>
              <a:buNone/>
              <a:defRPr sz="2300" b="1" i="0" u="none" strike="noStrike" cap="none">
                <a:solidFill>
                  <a:srgbClr val="2D4F9E"/>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endParaRPr/>
          </a:p>
        </p:txBody>
      </p:sp>
      <p:pic>
        <p:nvPicPr>
          <p:cNvPr id="12" name="Picture 11" descr="A black and green logo&#10;&#10;AI-generated content may be incorrect.">
            <a:extLst>
              <a:ext uri="{FF2B5EF4-FFF2-40B4-BE49-F238E27FC236}">
                <a16:creationId xmlns:a16="http://schemas.microsoft.com/office/drawing/2014/main" id="{38BECD7B-CCCD-3C36-2976-7E178F80E0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600" y="4688800"/>
            <a:ext cx="861954" cy="227150"/>
          </a:xfrm>
          <a:prstGeom prst="rect">
            <a:avLst/>
          </a:prstGeom>
        </p:spPr>
      </p:pic>
      <p:sp>
        <p:nvSpPr>
          <p:cNvPr id="2" name="Text Placeholder 2">
            <a:extLst>
              <a:ext uri="{FF2B5EF4-FFF2-40B4-BE49-F238E27FC236}">
                <a16:creationId xmlns:a16="http://schemas.microsoft.com/office/drawing/2014/main" id="{63CA4538-11DE-6DFD-43F0-63AC3182E3F8}"/>
              </a:ext>
            </a:extLst>
          </p:cNvPr>
          <p:cNvSpPr>
            <a:spLocks noGrp="1"/>
          </p:cNvSpPr>
          <p:nvPr>
            <p:ph idx="1"/>
          </p:nvPr>
        </p:nvSpPr>
        <p:spPr>
          <a:xfrm>
            <a:off x="500063" y="1317381"/>
            <a:ext cx="8226425" cy="3262312"/>
          </a:xfrm>
          <a:prstGeom prst="rect">
            <a:avLst/>
          </a:prstGeom>
        </p:spPr>
        <p:txBody>
          <a:bodyPr vert="horz" lIns="91440" tIns="45720" rIns="91440" bIns="45720" rtlCol="0">
            <a:normAutofit/>
          </a:bodyPr>
          <a:lstStyle/>
          <a:p>
            <a:pPr>
              <a:buClrTx/>
            </a:pPr>
            <a:r>
              <a:rPr lang="en-GB" sz="1600">
                <a:latin typeface="Arial" panose="020B0604020202020204" pitchFamily="34" charset="0"/>
              </a:rPr>
              <a:t>Click to edit Master text styles</a:t>
            </a:r>
          </a:p>
          <a:p>
            <a:pPr lvl="1">
              <a:buClrTx/>
            </a:pPr>
            <a:r>
              <a:rPr lang="en-GB" sz="1600">
                <a:latin typeface="Arial" panose="020B0604020202020204" pitchFamily="34" charset="0"/>
              </a:rPr>
              <a:t>Second </a:t>
            </a:r>
            <a:r>
              <a:rPr lang="en-GB" sz="1600" baseline="0">
                <a:latin typeface="Arial" panose="020B0604020202020204" pitchFamily="34" charset="0"/>
              </a:rPr>
              <a:t>level</a:t>
            </a:r>
          </a:p>
          <a:p>
            <a:pPr lvl="2">
              <a:buClrTx/>
            </a:pPr>
            <a:r>
              <a:rPr lang="en-GB" sz="1600">
                <a:latin typeface="Arial" panose="020B0604020202020204" pitchFamily="34" charset="0"/>
              </a:rPr>
              <a:t>Third level</a:t>
            </a:r>
          </a:p>
          <a:p>
            <a:pPr lvl="3">
              <a:buClrTx/>
            </a:pPr>
            <a:r>
              <a:rPr lang="en-GB" sz="1600">
                <a:latin typeface="Arial" panose="020B0604020202020204" pitchFamily="34" charset="0"/>
              </a:rPr>
              <a:t>Fourth level</a:t>
            </a:r>
          </a:p>
          <a:p>
            <a:pPr lvl="4">
              <a:buClrTx/>
            </a:pPr>
            <a:r>
              <a:rPr lang="en-GB" sz="1600">
                <a:latin typeface="Arial" panose="020B0604020202020204" pitchFamily="34" charset="0"/>
              </a:rPr>
              <a:t>Fifth level</a:t>
            </a:r>
            <a:endParaRPr lang="en-NL" sz="1600">
              <a:latin typeface="Arial" panose="020B0604020202020204" pitchFamily="34" charset="0"/>
            </a:endParaRPr>
          </a:p>
        </p:txBody>
      </p:sp>
    </p:spTree>
    <p:extLst>
      <p:ext uri="{BB962C8B-B14F-4D97-AF65-F5344CB8AC3E}">
        <p14:creationId xmlns:p14="http://schemas.microsoft.com/office/powerpoint/2010/main" val="16080179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el slide - foto">
    <p:bg bwMode="gray">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EE17FAD-54D7-B23A-50D2-CD526FF32A8A}"/>
              </a:ext>
            </a:extLst>
          </p:cNvPr>
          <p:cNvGraphicFramePr>
            <a:graphicFrameLocks noChangeAspect="1"/>
          </p:cNvGraphicFramePr>
          <p:nvPr userDrawn="1">
            <p:custDataLst>
              <p:tags r:id="rId1"/>
            </p:custDataLst>
            <p:extLst>
              <p:ext uri="{D42A27DB-BD31-4B8C-83A1-F6EECF244321}">
                <p14:modId xmlns:p14="http://schemas.microsoft.com/office/powerpoint/2010/main" val="126997596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5" name="think-cell data - do not delete" hidden="1">
                        <a:extLst>
                          <a:ext uri="{FF2B5EF4-FFF2-40B4-BE49-F238E27FC236}">
                            <a16:creationId xmlns:a16="http://schemas.microsoft.com/office/drawing/2014/main" id="{BEE17FAD-54D7-B23A-50D2-CD526FF32A8A}"/>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1" name="Picture Placeholder 8">
            <a:extLst>
              <a:ext uri="{FF2B5EF4-FFF2-40B4-BE49-F238E27FC236}">
                <a16:creationId xmlns:a16="http://schemas.microsoft.com/office/drawing/2014/main" id="{AC175F74-77C8-4969-BBF5-920619ED7628}"/>
              </a:ext>
            </a:extLst>
          </p:cNvPr>
          <p:cNvSpPr>
            <a:spLocks noGrp="1"/>
          </p:cNvSpPr>
          <p:nvPr>
            <p:ph type="pic" sz="quarter" idx="11" hasCustomPrompt="1"/>
          </p:nvPr>
        </p:nvSpPr>
        <p:spPr>
          <a:xfrm>
            <a:off x="0" y="0"/>
            <a:ext cx="9144000" cy="5143500"/>
          </a:xfrm>
          <a:prstGeom prst="rect">
            <a:avLst/>
          </a:prstGeom>
        </p:spPr>
        <p:txBody>
          <a:bodyPr lIns="180000" tIns="2951999" rIns="180000" bIns="180000" anchor="t">
            <a:normAutofit/>
          </a:bodyPr>
          <a:lstStyle>
            <a:lvl1pPr algn="ctr" rtl="0">
              <a:defRPr sz="900">
                <a:solidFill>
                  <a:schemeClr val="bg1"/>
                </a:solidFill>
              </a:defRPr>
            </a:lvl1pPr>
          </a:lstStyle>
          <a:p>
            <a:r>
              <a:rPr lang="nl-NL" noProof="0"/>
              <a:t>Voeg een foto toe</a:t>
            </a:r>
          </a:p>
        </p:txBody>
      </p:sp>
      <p:sp>
        <p:nvSpPr>
          <p:cNvPr id="42" name="Title 1">
            <a:extLst>
              <a:ext uri="{FF2B5EF4-FFF2-40B4-BE49-F238E27FC236}">
                <a16:creationId xmlns:a16="http://schemas.microsoft.com/office/drawing/2014/main" id="{B345DB50-CB94-4421-9E14-33DABF973475}"/>
              </a:ext>
            </a:extLst>
          </p:cNvPr>
          <p:cNvSpPr>
            <a:spLocks noGrp="1"/>
          </p:cNvSpPr>
          <p:nvPr>
            <p:ph type="ctrTitle" hasCustomPrompt="1"/>
          </p:nvPr>
        </p:nvSpPr>
        <p:spPr bwMode="gray">
          <a:xfrm>
            <a:off x="376239" y="3889656"/>
            <a:ext cx="3334702" cy="671987"/>
          </a:xfrm>
          <a:prstGeom prst="rect">
            <a:avLst/>
          </a:prstGeom>
        </p:spPr>
        <p:txBody>
          <a:bodyPr vert="horz" anchor="b" anchorCtr="0">
            <a:noAutofit/>
          </a:bodyPr>
          <a:lstStyle>
            <a:lvl1pPr algn="l" rtl="0">
              <a:lnSpc>
                <a:spcPts val="2400"/>
              </a:lnSpc>
              <a:defRPr sz="2400" b="1">
                <a:solidFill>
                  <a:schemeClr val="bg1"/>
                </a:solidFill>
                <a:latin typeface="+mj-lt"/>
                <a:ea typeface="Open Sans" panose="020B0606030504020204" pitchFamily="34" charset="0"/>
                <a:cs typeface="Calibri Light" panose="020F0302020204030204" pitchFamily="34" charset="0"/>
              </a:defRPr>
            </a:lvl1pPr>
          </a:lstStyle>
          <a:p>
            <a:r>
              <a:rPr lang="nl-NL" noProof="0"/>
              <a:t>Klik om de titel aan te passen</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hasCustomPrompt="1"/>
          </p:nvPr>
        </p:nvSpPr>
        <p:spPr>
          <a:xfrm>
            <a:off x="376239" y="4613519"/>
            <a:ext cx="3334702" cy="204788"/>
          </a:xfrm>
          <a:prstGeom prst="rect">
            <a:avLst/>
          </a:prstGeom>
        </p:spPr>
        <p:txBody>
          <a:bodyPr anchor="b">
            <a:noAutofit/>
          </a:bodyPr>
          <a:lstStyle>
            <a:lvl1pPr rtl="0">
              <a:spcAft>
                <a:spcPts val="0"/>
              </a:spcAft>
              <a:defRPr sz="105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noProof="0"/>
              <a:t>Klik om de subtitel stijl aan te passen</a:t>
            </a:r>
          </a:p>
        </p:txBody>
      </p:sp>
      <p:pic>
        <p:nvPicPr>
          <p:cNvPr id="2" name="Picture 1">
            <a:extLst>
              <a:ext uri="{FF2B5EF4-FFF2-40B4-BE49-F238E27FC236}">
                <a16:creationId xmlns:a16="http://schemas.microsoft.com/office/drawing/2014/main" id="{D9CEF99A-F8DA-E009-86D2-98FF5F2FDB0C}"/>
              </a:ext>
            </a:extLst>
          </p:cNvPr>
          <p:cNvPicPr>
            <a:picLocks noChangeAspect="1"/>
          </p:cNvPicPr>
          <p:nvPr/>
        </p:nvPicPr>
        <p:blipFill>
          <a:blip r:embed="rId5"/>
          <a:stretch>
            <a:fillRect/>
          </a:stretch>
        </p:blipFill>
        <p:spPr>
          <a:xfrm>
            <a:off x="371475" y="485775"/>
            <a:ext cx="3493121" cy="1028700"/>
          </a:xfrm>
          <a:prstGeom prst="rect">
            <a:avLst/>
          </a:prstGeom>
        </p:spPr>
      </p:pic>
      <p:sp>
        <p:nvSpPr>
          <p:cNvPr id="3" name="TextBox 2">
            <a:extLst>
              <a:ext uri="{FF2B5EF4-FFF2-40B4-BE49-F238E27FC236}">
                <a16:creationId xmlns:a16="http://schemas.microsoft.com/office/drawing/2014/main" id="{AA50C04B-043C-8924-A7E1-6C0B7D484ADC}"/>
              </a:ext>
            </a:extLst>
          </p:cNvPr>
          <p:cNvSpPr txBox="1"/>
          <p:nvPr/>
        </p:nvSpPr>
        <p:spPr>
          <a:xfrm>
            <a:off x="-2783699" y="0"/>
            <a:ext cx="2565000" cy="4754571"/>
          </a:xfrm>
          <a:prstGeom prst="rect">
            <a:avLst/>
          </a:prstGeom>
          <a:solidFill>
            <a:schemeClr val="accent5"/>
          </a:solidFill>
        </p:spPr>
        <p:txBody>
          <a:bodyPr vert="horz" wrap="square" lIns="57150" tIns="57150" rIns="57150" bIns="57150" rtlCol="0" anchor="t" anchorCtr="0">
            <a:spAutoFit/>
          </a:bodyPr>
          <a:lstStyle/>
          <a:p>
            <a:pPr rtl="0">
              <a:lnSpc>
                <a:spcPct val="130000"/>
              </a:lnSpc>
            </a:pPr>
            <a:r>
              <a:rPr lang="nl-NL" sz="750" b="1" noProof="0">
                <a:solidFill>
                  <a:srgbClr val="333333"/>
                </a:solidFill>
                <a:latin typeface="+mn-lt"/>
              </a:rPr>
              <a:t>Toelichting presentaties in PowerPoint</a:t>
            </a:r>
          </a:p>
          <a:p>
            <a:pPr rtl="0">
              <a:lnSpc>
                <a:spcPct val="130000"/>
              </a:lnSpc>
            </a:pPr>
            <a:r>
              <a:rPr lang="nl-NL" sz="750" b="0" noProof="0">
                <a:solidFill>
                  <a:srgbClr val="333333"/>
                </a:solidFill>
                <a:latin typeface="+mn-lt"/>
              </a:rPr>
              <a:t>Deze PowerPoint sjablonen bieden uitgebreide mogelijkheden om een presentatie te maken in de huisstijl van Zorg bij jou.  Er zijn verschillende typen slides, elk met hun eigen functie:</a:t>
            </a:r>
          </a:p>
          <a:p>
            <a:pPr marL="81000" indent="-81000" rtl="0">
              <a:lnSpc>
                <a:spcPct val="130000"/>
              </a:lnSpc>
              <a:buFont typeface="Arial" panose="020B0604020202020204" pitchFamily="34" charset="0"/>
              <a:buChar char="•"/>
            </a:pPr>
            <a:r>
              <a:rPr lang="nl-NL" sz="750" noProof="0">
                <a:solidFill>
                  <a:srgbClr val="333333"/>
                </a:solidFill>
                <a:latin typeface="+mn-lt"/>
              </a:rPr>
              <a:t>Titel lay-out als start van een presentatie</a:t>
            </a:r>
          </a:p>
          <a:p>
            <a:pPr marL="81000" indent="-81000" rtl="0">
              <a:lnSpc>
                <a:spcPct val="130000"/>
              </a:lnSpc>
              <a:buFont typeface="Arial" panose="020B0604020202020204" pitchFamily="34" charset="0"/>
              <a:buChar char="•"/>
            </a:pPr>
            <a:r>
              <a:rPr lang="nl-NL" sz="750" noProof="0">
                <a:solidFill>
                  <a:srgbClr val="333333"/>
                </a:solidFill>
                <a:latin typeface="+mn-lt"/>
              </a:rPr>
              <a:t>Content lay-outs voor tekst, foto’s, grafieken en tabellen</a:t>
            </a:r>
          </a:p>
          <a:p>
            <a:pPr marL="81000" indent="-81000" rtl="0">
              <a:lnSpc>
                <a:spcPct val="130000"/>
              </a:lnSpc>
              <a:buFont typeface="Arial" panose="020B0604020202020204" pitchFamily="34" charset="0"/>
              <a:buChar char="•"/>
            </a:pPr>
            <a:r>
              <a:rPr lang="nl-NL" sz="750" noProof="0">
                <a:solidFill>
                  <a:srgbClr val="333333"/>
                </a:solidFill>
                <a:latin typeface="+mn-lt"/>
              </a:rPr>
              <a:t>Verschillende </a:t>
            </a:r>
            <a:r>
              <a:rPr lang="nl-NL" sz="750" noProof="0" err="1">
                <a:solidFill>
                  <a:srgbClr val="333333"/>
                </a:solidFill>
                <a:latin typeface="+mn-lt"/>
              </a:rPr>
              <a:t>dividers</a:t>
            </a:r>
            <a:r>
              <a:rPr lang="nl-NL" sz="750" noProof="0">
                <a:solidFill>
                  <a:srgbClr val="333333"/>
                </a:solidFill>
                <a:latin typeface="+mn-lt"/>
              </a:rPr>
              <a:t> om een nieuw onderdeel van de presentatie aan te geven</a:t>
            </a:r>
          </a:p>
          <a:p>
            <a:pPr marL="81000" indent="-81000" rtl="0">
              <a:lnSpc>
                <a:spcPct val="130000"/>
              </a:lnSpc>
              <a:buFont typeface="Arial" panose="020B0604020202020204" pitchFamily="34" charset="0"/>
              <a:buChar char="•"/>
            </a:pPr>
            <a:r>
              <a:rPr lang="nl-NL" sz="750" noProof="0">
                <a:solidFill>
                  <a:srgbClr val="333333"/>
                </a:solidFill>
                <a:latin typeface="+mn-lt"/>
              </a:rPr>
              <a:t>Verschillende quote lay-outs om een persoonlijk element toe te voegen</a:t>
            </a:r>
          </a:p>
          <a:p>
            <a:pPr marL="0" indent="0" rtl="0">
              <a:lnSpc>
                <a:spcPct val="130000"/>
              </a:lnSpc>
              <a:buFont typeface="Arial" panose="020B0604020202020204" pitchFamily="34" charset="0"/>
              <a:buNone/>
            </a:pPr>
            <a:endParaRPr lang="nl-NL" sz="750" b="0" noProof="0">
              <a:solidFill>
                <a:srgbClr val="333333"/>
              </a:solidFill>
              <a:latin typeface="+mn-lt"/>
            </a:endParaRPr>
          </a:p>
          <a:p>
            <a:pPr marL="0" indent="0" rtl="0">
              <a:lnSpc>
                <a:spcPct val="130000"/>
              </a:lnSpc>
              <a:buFont typeface="Arial" panose="020B0604020202020204" pitchFamily="34" charset="0"/>
              <a:buNone/>
            </a:pPr>
            <a:r>
              <a:rPr lang="nl-NL" sz="750" b="0" noProof="0">
                <a:solidFill>
                  <a:srgbClr val="333333"/>
                </a:solidFill>
                <a:latin typeface="+mn-lt"/>
              </a:rPr>
              <a:t>Deze verschillende slides vind je bij ‘Invoegen’, ‘Nieuwe dia’.</a:t>
            </a:r>
          </a:p>
          <a:p>
            <a:pPr marL="0" indent="0" rtl="0">
              <a:lnSpc>
                <a:spcPct val="130000"/>
              </a:lnSpc>
              <a:buFont typeface="Arial" panose="020B0604020202020204" pitchFamily="34" charset="0"/>
              <a:buNone/>
            </a:pPr>
            <a:endParaRPr lang="nl-NL" sz="750" b="0" noProof="0">
              <a:solidFill>
                <a:srgbClr val="333333"/>
              </a:solidFill>
              <a:latin typeface="+mn-lt"/>
            </a:endParaRPr>
          </a:p>
          <a:p>
            <a:pPr marL="0" indent="0" rtl="0">
              <a:lnSpc>
                <a:spcPct val="130000"/>
              </a:lnSpc>
              <a:buFont typeface="Arial" panose="020B0604020202020204" pitchFamily="34" charset="0"/>
              <a:buNone/>
            </a:pPr>
            <a:r>
              <a:rPr lang="nl-NL" sz="750" b="1" noProof="0">
                <a:solidFill>
                  <a:srgbClr val="333333"/>
                </a:solidFill>
                <a:latin typeface="+mn-lt"/>
              </a:rPr>
              <a:t>Het is belangrijk om keuzes te maken die passen bij het doel en de doelgroep van de presentatie.</a:t>
            </a:r>
          </a:p>
          <a:p>
            <a:pPr marL="0" marR="0" lvl="0" indent="0" algn="l" defTabSz="685800" rtl="0" eaLnBrk="1" fontAlgn="auto" latinLnBrk="0" hangingPunct="1">
              <a:lnSpc>
                <a:spcPct val="130000"/>
              </a:lnSpc>
              <a:spcBef>
                <a:spcPts val="0"/>
              </a:spcBef>
              <a:spcAft>
                <a:spcPts val="0"/>
              </a:spcAft>
              <a:buClrTx/>
              <a:buSzTx/>
              <a:buFont typeface="Arial" panose="020B0604020202020204" pitchFamily="34" charset="0"/>
              <a:buNone/>
              <a:tabLst/>
              <a:defRPr/>
            </a:pPr>
            <a:r>
              <a:rPr lang="nl-NL" sz="750" b="0" noProof="0">
                <a:solidFill>
                  <a:srgbClr val="333333"/>
                </a:solidFill>
                <a:latin typeface="+mn-lt"/>
              </a:rPr>
              <a:t>Communiceer op manier die past bij de </a:t>
            </a:r>
            <a:r>
              <a:rPr lang="nl-NL" sz="750" b="0" noProof="0" err="1">
                <a:solidFill>
                  <a:srgbClr val="333333"/>
                </a:solidFill>
                <a:latin typeface="+mn-lt"/>
              </a:rPr>
              <a:t>tone</a:t>
            </a:r>
            <a:r>
              <a:rPr lang="nl-NL" sz="750" b="0" noProof="0">
                <a:solidFill>
                  <a:srgbClr val="333333"/>
                </a:solidFill>
                <a:latin typeface="+mn-lt"/>
              </a:rPr>
              <a:t>-of-</a:t>
            </a:r>
            <a:r>
              <a:rPr lang="nl-NL" sz="750" b="0" noProof="0" err="1">
                <a:solidFill>
                  <a:srgbClr val="333333"/>
                </a:solidFill>
                <a:latin typeface="+mn-lt"/>
              </a:rPr>
              <a:t>voice</a:t>
            </a:r>
            <a:r>
              <a:rPr lang="nl-NL" sz="750" b="0" noProof="0">
                <a:solidFill>
                  <a:srgbClr val="333333"/>
                </a:solidFill>
                <a:latin typeface="+mn-lt"/>
              </a:rPr>
              <a:t>: We geloven dat waardevolle zorg voortkomt uit verbinding. Zorg bij jou is dan ook geen ivoren toren: het merk is makkelijk te benaderen en ongecompliceerd. We besteden graag persoonlijke aandacht aan mensen, zijn oprecht geïnteresseerd en nemen graag initiatief. Het welzijn van iedereen – patiënten en cliënten, medewerkers en andere betrokkenen – is ons dierbaar. </a:t>
            </a:r>
          </a:p>
          <a:p>
            <a:pPr marL="0" marR="0" lvl="0" indent="0" algn="l" defTabSz="685800" rtl="0" eaLnBrk="1" fontAlgn="auto" latinLnBrk="0" hangingPunct="1">
              <a:lnSpc>
                <a:spcPct val="130000"/>
              </a:lnSpc>
              <a:spcBef>
                <a:spcPts val="0"/>
              </a:spcBef>
              <a:spcAft>
                <a:spcPts val="0"/>
              </a:spcAft>
              <a:buClrTx/>
              <a:buSzTx/>
              <a:buFont typeface="Arial" panose="020B0604020202020204" pitchFamily="34" charset="0"/>
              <a:buNone/>
              <a:tabLst/>
              <a:defRPr/>
            </a:pPr>
            <a:endParaRPr lang="nl-NL" sz="750" b="0" noProof="0">
              <a:solidFill>
                <a:srgbClr val="333333"/>
              </a:solidFill>
              <a:latin typeface="+mn-lt"/>
            </a:endParaRPr>
          </a:p>
          <a:p>
            <a:pPr marL="0" marR="0" lvl="0" indent="0" algn="l" defTabSz="685800" rtl="0" eaLnBrk="1" fontAlgn="auto" latinLnBrk="0" hangingPunct="1">
              <a:lnSpc>
                <a:spcPct val="130000"/>
              </a:lnSpc>
              <a:spcBef>
                <a:spcPts val="0"/>
              </a:spcBef>
              <a:spcAft>
                <a:spcPts val="0"/>
              </a:spcAft>
              <a:buClrTx/>
              <a:buSzTx/>
              <a:buFont typeface="Arial" panose="020B0604020202020204" pitchFamily="34" charset="0"/>
              <a:buNone/>
              <a:tabLst/>
              <a:defRPr/>
            </a:pPr>
            <a:r>
              <a:rPr lang="nl-NL" sz="750" noProof="0">
                <a:solidFill>
                  <a:srgbClr val="3B3B3B"/>
                </a:solidFill>
                <a:effectLst/>
                <a:latin typeface="+mn-lt"/>
              </a:rPr>
              <a:t>We willen iedereen in staat stellen om verbinding te maken — en dan bedoelen we ook echt iedereen. Door uit te zoeken waar mensen behoefte aan hebben, waar ze tegenaan lopen en dan de drempels weg te nemen. Door de inzichten en de middelen aan te reiken waarmee ze zelf aan de slag kunnen. Om de regie te nemen over de eigen gezondheid — of diepgang en voldoening te vinden in het werk. </a:t>
            </a:r>
            <a:endParaRPr lang="nl-NL" sz="750" b="0" noProof="0">
              <a:solidFill>
                <a:srgbClr val="333333"/>
              </a:solidFill>
              <a:latin typeface="+mn-lt"/>
            </a:endParaRPr>
          </a:p>
        </p:txBody>
      </p:sp>
    </p:spTree>
    <p:extLst>
      <p:ext uri="{BB962C8B-B14F-4D97-AF65-F5344CB8AC3E}">
        <p14:creationId xmlns:p14="http://schemas.microsoft.com/office/powerpoint/2010/main" val="3654911230"/>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ivider - patroon 1">
    <p:bg bwMode="gray">
      <p:bgPr>
        <a:solidFill>
          <a:schemeClr val="accent4"/>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27AC6F8-0956-7AE6-00C9-0DE71D9F0840}"/>
              </a:ext>
            </a:extLst>
          </p:cNvPr>
          <p:cNvGraphicFramePr>
            <a:graphicFrameLocks noChangeAspect="1"/>
          </p:cNvGraphicFramePr>
          <p:nvPr userDrawn="1">
            <p:custDataLst>
              <p:tags r:id="rId1"/>
            </p:custDataLst>
            <p:extLst>
              <p:ext uri="{D42A27DB-BD31-4B8C-83A1-F6EECF244321}">
                <p14:modId xmlns:p14="http://schemas.microsoft.com/office/powerpoint/2010/main" val="7212433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D27AC6F8-0956-7AE6-00C9-0DE71D9F0840}"/>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2BC1C853-0C0C-7C20-C80E-56F9D5278AB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2" name="Copyright">
            <a:extLst>
              <a:ext uri="{FF2B5EF4-FFF2-40B4-BE49-F238E27FC236}">
                <a16:creationId xmlns:a16="http://schemas.microsoft.com/office/drawing/2014/main" id="{0291413B-5EFB-01A6-AA91-167C48BEBADF}"/>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chemeClr val="bg1"/>
                </a:solidFill>
                <a:effectLst/>
                <a:latin typeface="Google Sans"/>
              </a:rPr>
              <a:t>|  © Zorg bij jou</a:t>
            </a:r>
            <a:endParaRPr lang="nl-NL" sz="600" noProof="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7A6FA10-C1FF-3844-7D77-A6ABB737AB59}"/>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bg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94522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Divider - patroon 2">
    <p:bg bwMode="gray">
      <p:bgPr>
        <a:solidFill>
          <a:schemeClr val="accent4"/>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AD68908-62D7-979F-A682-2B5E334586A7}"/>
              </a:ext>
            </a:extLst>
          </p:cNvPr>
          <p:cNvGraphicFramePr>
            <a:graphicFrameLocks noChangeAspect="1"/>
          </p:cNvGraphicFramePr>
          <p:nvPr userDrawn="1">
            <p:custDataLst>
              <p:tags r:id="rId1"/>
            </p:custDataLst>
            <p:extLst>
              <p:ext uri="{D42A27DB-BD31-4B8C-83A1-F6EECF244321}">
                <p14:modId xmlns:p14="http://schemas.microsoft.com/office/powerpoint/2010/main" val="292878535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EAD68908-62D7-979F-A682-2B5E334586A7}"/>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32844ACD-3D3B-A784-16D1-933086B2A04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2" name="Copyright">
            <a:extLst>
              <a:ext uri="{FF2B5EF4-FFF2-40B4-BE49-F238E27FC236}">
                <a16:creationId xmlns:a16="http://schemas.microsoft.com/office/drawing/2014/main" id="{4C78E241-3161-82EF-6B04-EEECB8C4AE15}"/>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chemeClr val="bg1"/>
                </a:solidFill>
                <a:effectLst/>
                <a:latin typeface="Google Sans"/>
              </a:rPr>
              <a:t>|  © Zorg bij jou</a:t>
            </a:r>
            <a:endParaRPr lang="nl-NL" sz="600" noProof="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D659875-E5BB-FFA1-587B-CE1FC04DD2AC}"/>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bg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080120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Divider - patroon 3">
    <p:bg bwMode="gray">
      <p:bgPr>
        <a:solidFill>
          <a:schemeClr val="accent4"/>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F7D290C-DAFB-7C4A-EBA0-375B8F9348FF}"/>
              </a:ext>
            </a:extLst>
          </p:cNvPr>
          <p:cNvGraphicFramePr>
            <a:graphicFrameLocks noChangeAspect="1"/>
          </p:cNvGraphicFramePr>
          <p:nvPr userDrawn="1">
            <p:custDataLst>
              <p:tags r:id="rId1"/>
            </p:custDataLst>
            <p:extLst>
              <p:ext uri="{D42A27DB-BD31-4B8C-83A1-F6EECF244321}">
                <p14:modId xmlns:p14="http://schemas.microsoft.com/office/powerpoint/2010/main" val="248013776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7F7D290C-DAFB-7C4A-EBA0-375B8F9348FF}"/>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96B199C-18A6-8973-EF8E-1620D9E981F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2" name="Copyright">
            <a:extLst>
              <a:ext uri="{FF2B5EF4-FFF2-40B4-BE49-F238E27FC236}">
                <a16:creationId xmlns:a16="http://schemas.microsoft.com/office/drawing/2014/main" id="{F14815CE-728B-BFA0-BE33-403DD1ADEB04}"/>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chemeClr val="bg1"/>
                </a:solidFill>
                <a:effectLst/>
                <a:latin typeface="Google Sans"/>
              </a:rPr>
              <a:t>|  © Zorg bij jou</a:t>
            </a:r>
            <a:endParaRPr lang="nl-NL" sz="600" noProof="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11CE7C8-FD56-0BE4-0F79-49761C0E2F49}"/>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bg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336927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ivider - patroon 4">
    <p:bg bwMode="gray">
      <p:bgPr>
        <a:solidFill>
          <a:schemeClr val="accent4"/>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5A1935E-10CA-ED8E-0708-C963E804E46E}"/>
              </a:ext>
            </a:extLst>
          </p:cNvPr>
          <p:cNvGraphicFramePr>
            <a:graphicFrameLocks noChangeAspect="1"/>
          </p:cNvGraphicFramePr>
          <p:nvPr userDrawn="1">
            <p:custDataLst>
              <p:tags r:id="rId1"/>
            </p:custDataLst>
            <p:extLst>
              <p:ext uri="{D42A27DB-BD31-4B8C-83A1-F6EECF244321}">
                <p14:modId xmlns:p14="http://schemas.microsoft.com/office/powerpoint/2010/main" val="127135217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75A1935E-10CA-ED8E-0708-C963E804E46E}"/>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81BF6906-C4DC-133D-E163-2172AFBFB3B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2" name="Copyright">
            <a:extLst>
              <a:ext uri="{FF2B5EF4-FFF2-40B4-BE49-F238E27FC236}">
                <a16:creationId xmlns:a16="http://schemas.microsoft.com/office/drawing/2014/main" id="{FE058D81-DEB1-5FD3-4CED-FA5D5643B36B}"/>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rgbClr val="202124"/>
                </a:solidFill>
                <a:effectLst/>
                <a:latin typeface="Google Sans"/>
              </a:rPr>
              <a:t>|  © Zorg bij jou</a:t>
            </a:r>
            <a:endParaRPr lang="nl-NL" sz="600" noProof="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50919A1-9171-53CD-EF40-3666B74FB4CC}"/>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tx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6494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Divider - patroon 5">
    <p:bg bwMode="gray">
      <p:bgPr>
        <a:solidFill>
          <a:schemeClr val="accent4"/>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06309DE-18C5-DDBF-F567-B540C873BC52}"/>
              </a:ext>
            </a:extLst>
          </p:cNvPr>
          <p:cNvGraphicFramePr>
            <a:graphicFrameLocks noChangeAspect="1"/>
          </p:cNvGraphicFramePr>
          <p:nvPr userDrawn="1">
            <p:custDataLst>
              <p:tags r:id="rId1"/>
            </p:custDataLst>
            <p:extLst>
              <p:ext uri="{D42A27DB-BD31-4B8C-83A1-F6EECF244321}">
                <p14:modId xmlns:p14="http://schemas.microsoft.com/office/powerpoint/2010/main" val="114022294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606" imgH="608" progId="TCLayout.ActiveDocument.1">
                  <p:embed/>
                </p:oleObj>
              </mc:Choice>
              <mc:Fallback>
                <p:oleObj name="think-cell Slide" r:id="rId3" imgW="606" imgH="608" progId="TCLayout.ActiveDocument.1">
                  <p:embed/>
                  <p:pic>
                    <p:nvPicPr>
                      <p:cNvPr id="6" name="think-cell data - do not delete" hidden="1">
                        <a:extLst>
                          <a:ext uri="{FF2B5EF4-FFF2-40B4-BE49-F238E27FC236}">
                            <a16:creationId xmlns:a16="http://schemas.microsoft.com/office/drawing/2014/main" id="{606309DE-18C5-DDBF-F567-B540C873BC52}"/>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F5FA298-018E-F3D7-FB99-91A30156003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Title 1"/>
          <p:cNvSpPr>
            <a:spLocks noGrp="1"/>
          </p:cNvSpPr>
          <p:nvPr>
            <p:ph type="title" hasCustomPrompt="1"/>
          </p:nvPr>
        </p:nvSpPr>
        <p:spPr bwMode="gray">
          <a:xfrm>
            <a:off x="376237" y="-495620"/>
            <a:ext cx="2709863" cy="3067370"/>
          </a:xfrm>
          <a:prstGeom prst="roundRect">
            <a:avLst/>
          </a:prstGeom>
          <a:solidFill>
            <a:schemeClr val="bg1"/>
          </a:solidFill>
        </p:spPr>
        <p:txBody>
          <a:bodyPr vert="horz" lIns="216000" tIns="180000" rIns="180000" bIns="180000" anchor="b"/>
          <a:lstStyle>
            <a:lvl1pPr rtl="0">
              <a:lnSpc>
                <a:spcPct val="95000"/>
              </a:lnSpc>
              <a:defRPr sz="2700" b="1">
                <a:solidFill>
                  <a:schemeClr val="tx1"/>
                </a:solidFill>
                <a:latin typeface="+mj-lt"/>
                <a:ea typeface="Open Sans" panose="020B0606030504020204" pitchFamily="34" charset="0"/>
                <a:cs typeface="Open Sans" panose="020B0606030504020204" pitchFamily="34" charset="0"/>
              </a:defRPr>
            </a:lvl1pPr>
          </a:lstStyle>
          <a:p>
            <a:r>
              <a:rPr lang="nl-NL" noProof="0"/>
              <a:t>Klik om de hoofdstuktitel aan te passen</a:t>
            </a:r>
          </a:p>
        </p:txBody>
      </p:sp>
      <p:sp>
        <p:nvSpPr>
          <p:cNvPr id="2" name="Copyright">
            <a:extLst>
              <a:ext uri="{FF2B5EF4-FFF2-40B4-BE49-F238E27FC236}">
                <a16:creationId xmlns:a16="http://schemas.microsoft.com/office/drawing/2014/main" id="{79C41872-56D2-968D-049F-946C4D787B00}"/>
              </a:ext>
            </a:extLst>
          </p:cNvPr>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chemeClr val="bg1"/>
                </a:solidFill>
                <a:effectLst/>
                <a:latin typeface="Google Sans"/>
              </a:rPr>
              <a:t>|  © Zorg bij jou</a:t>
            </a:r>
            <a:endParaRPr lang="nl-NL" sz="600" noProof="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CBD6597-9230-AF4C-6066-84BB83799148}"/>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bg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59866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tags" Target="../tags/tag4.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tags" Target="../tags/tag3.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image" Target="../media/image5.emf"/><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theme" Target="../theme/theme2.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image" Target="../media/image4.emf"/><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image" Target="../media/image1.emf"/><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oleObject" Target="../embeddings/oleObject2.bin"/><Relationship Id="rId30" Type="http://schemas.openxmlformats.org/officeDocument/2006/relationships/oleObject" Target="../embeddings/oleObject3.bin"/></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slideLayout" Target="../slideLayouts/slideLayout80.xml"/><Relationship Id="rId58" Type="http://schemas.openxmlformats.org/officeDocument/2006/relationships/slideLayout" Target="../slideLayouts/slideLayout85.xml"/><Relationship Id="rId5" Type="http://schemas.openxmlformats.org/officeDocument/2006/relationships/slideLayout" Target="../slideLayouts/slideLayout32.xml"/><Relationship Id="rId61" Type="http://schemas.openxmlformats.org/officeDocument/2006/relationships/theme" Target="../theme/theme3.xml"/><Relationship Id="rId19" Type="http://schemas.openxmlformats.org/officeDocument/2006/relationships/slideLayout" Target="../slideLayouts/slideLayout4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slideLayout" Target="../slideLayouts/slideLayout83.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slideLayout" Target="../slideLayouts/slideLayout86.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slideLayout" Target="../slideLayouts/slideLayout84.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slideLayout" Target="../slideLayouts/slideLayout8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theme" Target="../theme/theme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oleObject" Target="../embeddings/oleObject18.bin"/><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tags" Target="../tags/tag2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theme" Target="../theme/theme5.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image" Target="../media/image5.emf"/><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56067" y="533038"/>
            <a:ext cx="7827915" cy="857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2D4F9E"/>
              </a:buClr>
              <a:buSzPts val="2300"/>
              <a:buFont typeface="Arial"/>
              <a:buNone/>
              <a:defRPr sz="2300" b="1" i="0" u="none" strike="noStrike" cap="none">
                <a:solidFill>
                  <a:srgbClr val="2D4F9E"/>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endParaRPr/>
          </a:p>
        </p:txBody>
      </p:sp>
      <p:sp>
        <p:nvSpPr>
          <p:cNvPr id="11" name="Google Shape;11;p1"/>
          <p:cNvSpPr txBox="1">
            <a:spLocks noGrp="1"/>
          </p:cNvSpPr>
          <p:nvPr>
            <p:ph type="body" idx="1"/>
          </p:nvPr>
        </p:nvSpPr>
        <p:spPr>
          <a:xfrm>
            <a:off x="656067" y="1567545"/>
            <a:ext cx="7827900" cy="2944500"/>
          </a:xfrm>
          <a:prstGeom prst="rect">
            <a:avLst/>
          </a:prstGeom>
          <a:noFill/>
          <a:ln>
            <a:noFill/>
          </a:ln>
        </p:spPr>
        <p:txBody>
          <a:bodyPr spcFirstLastPara="1" wrap="square" lIns="91425" tIns="45700" rIns="91425" bIns="45700" anchor="t" anchorCtr="0">
            <a:noAutofit/>
          </a:bodyPr>
          <a:lstStyle>
            <a:lvl1pPr marL="457200" marR="0" lvl="0" indent="-317500" algn="l" rtl="0">
              <a:lnSpc>
                <a:spcPct val="120000"/>
              </a:lnSpc>
              <a:spcBef>
                <a:spcPts val="0"/>
              </a:spcBef>
              <a:spcAft>
                <a:spcPts val="0"/>
              </a:spcAft>
              <a:buClr>
                <a:srgbClr val="2D4F9E"/>
              </a:buClr>
              <a:buSzPts val="1400"/>
              <a:buFont typeface="Arial"/>
              <a:buChar char="•"/>
              <a:defRPr sz="1400" b="0" i="0" u="none" strike="noStrike" cap="none">
                <a:solidFill>
                  <a:srgbClr val="2D4F9E"/>
                </a:solidFill>
                <a:latin typeface="Arial"/>
                <a:ea typeface="Arial"/>
                <a:cs typeface="Arial"/>
                <a:sym typeface="Arial"/>
              </a:defRPr>
            </a:lvl1pPr>
            <a:lvl2pPr marL="914400" marR="0" lvl="1" indent="-317500" algn="l" rtl="0">
              <a:lnSpc>
                <a:spcPct val="120000"/>
              </a:lnSpc>
              <a:spcBef>
                <a:spcPts val="0"/>
              </a:spcBef>
              <a:spcAft>
                <a:spcPts val="0"/>
              </a:spcAft>
              <a:buClr>
                <a:srgbClr val="2D4F9E"/>
              </a:buClr>
              <a:buSzPts val="1400"/>
              <a:buFont typeface="Arial"/>
              <a:buChar char="–"/>
              <a:defRPr sz="1400" b="0" i="0" u="none" strike="noStrike" cap="none">
                <a:solidFill>
                  <a:srgbClr val="2D4F9E"/>
                </a:solidFill>
                <a:latin typeface="Arial"/>
                <a:ea typeface="Arial"/>
                <a:cs typeface="Arial"/>
                <a:sym typeface="Arial"/>
              </a:defRPr>
            </a:lvl2pPr>
            <a:lvl3pPr marL="1371600" marR="0" lvl="2" indent="-317500" algn="l" rtl="0">
              <a:lnSpc>
                <a:spcPct val="120000"/>
              </a:lnSpc>
              <a:spcBef>
                <a:spcPts val="0"/>
              </a:spcBef>
              <a:spcAft>
                <a:spcPts val="0"/>
              </a:spcAft>
              <a:buClr>
                <a:srgbClr val="2D4F9E"/>
              </a:buClr>
              <a:buSzPts val="1400"/>
              <a:buFont typeface="Arial"/>
              <a:buChar char="•"/>
              <a:defRPr sz="1400" b="0" i="0" u="none" strike="noStrike" cap="none">
                <a:solidFill>
                  <a:srgbClr val="2D4F9E"/>
                </a:solidFill>
                <a:latin typeface="Arial"/>
                <a:ea typeface="Arial"/>
                <a:cs typeface="Arial"/>
                <a:sym typeface="Arial"/>
              </a:defRPr>
            </a:lvl3pPr>
            <a:lvl4pPr marL="1828800" marR="0" lvl="3" indent="-317500" algn="l" rtl="0">
              <a:lnSpc>
                <a:spcPct val="120000"/>
              </a:lnSpc>
              <a:spcBef>
                <a:spcPts val="0"/>
              </a:spcBef>
              <a:spcAft>
                <a:spcPts val="0"/>
              </a:spcAft>
              <a:buClr>
                <a:srgbClr val="2D4F9E"/>
              </a:buClr>
              <a:buSzPts val="1400"/>
              <a:buFont typeface="Arial"/>
              <a:buChar char="–"/>
              <a:defRPr sz="1400" b="0" i="0" u="none" strike="noStrike" cap="none">
                <a:solidFill>
                  <a:srgbClr val="2D4F9E"/>
                </a:solidFill>
                <a:latin typeface="Arial"/>
                <a:ea typeface="Arial"/>
                <a:cs typeface="Arial"/>
                <a:sym typeface="Arial"/>
              </a:defRPr>
            </a:lvl4pPr>
            <a:lvl5pPr marL="2286000" marR="0" lvl="4" indent="-317500" algn="l" rtl="0">
              <a:lnSpc>
                <a:spcPct val="120000"/>
              </a:lnSpc>
              <a:spcBef>
                <a:spcPts val="0"/>
              </a:spcBef>
              <a:spcAft>
                <a:spcPts val="0"/>
              </a:spcAft>
              <a:buClr>
                <a:srgbClr val="2D4F9E"/>
              </a:buClr>
              <a:buSzPts val="1400"/>
              <a:buFont typeface="Arial"/>
              <a:buChar char="»"/>
              <a:defRPr sz="1400" b="0" i="0" u="none" strike="noStrike" cap="none">
                <a:solidFill>
                  <a:srgbClr val="2D4F9E"/>
                </a:solidFill>
                <a:latin typeface="Arial"/>
                <a:ea typeface="Arial"/>
                <a:cs typeface="Arial"/>
                <a:sym typeface="Arial"/>
              </a:defRPr>
            </a:lvl5pPr>
            <a:lvl6pPr marL="2743200" marR="0" lvl="5" indent="-355600" algn="l" rtl="0">
              <a:spcBef>
                <a:spcPts val="400"/>
              </a:spcBef>
              <a:spcAft>
                <a:spcPts val="0"/>
              </a:spcAft>
              <a:buClr>
                <a:srgbClr val="2D4F9E"/>
              </a:buClr>
              <a:buSzPts val="2000"/>
              <a:buFont typeface="Arial"/>
              <a:buChar char="•"/>
              <a:defRPr sz="2000" b="0" i="0" u="none" strike="noStrike" cap="none">
                <a:solidFill>
                  <a:srgbClr val="2D4F9E"/>
                </a:solidFill>
                <a:latin typeface="Arial"/>
                <a:ea typeface="Arial"/>
                <a:cs typeface="Arial"/>
                <a:sym typeface="Arial"/>
              </a:defRPr>
            </a:lvl6pPr>
            <a:lvl7pPr marL="3200400" marR="0" lvl="6" indent="-355600" algn="l" rtl="0">
              <a:spcBef>
                <a:spcPts val="400"/>
              </a:spcBef>
              <a:spcAft>
                <a:spcPts val="0"/>
              </a:spcAft>
              <a:buClr>
                <a:srgbClr val="2D4F9E"/>
              </a:buClr>
              <a:buSzPts val="2000"/>
              <a:buFont typeface="Arial"/>
              <a:buChar char="•"/>
              <a:defRPr sz="2000" b="0" i="0" u="none" strike="noStrike" cap="none">
                <a:solidFill>
                  <a:srgbClr val="2D4F9E"/>
                </a:solidFill>
                <a:latin typeface="Arial"/>
                <a:ea typeface="Arial"/>
                <a:cs typeface="Arial"/>
                <a:sym typeface="Arial"/>
              </a:defRPr>
            </a:lvl7pPr>
            <a:lvl8pPr marL="3657600" marR="0" lvl="7" indent="-355600" algn="l" rtl="0">
              <a:spcBef>
                <a:spcPts val="400"/>
              </a:spcBef>
              <a:spcAft>
                <a:spcPts val="0"/>
              </a:spcAft>
              <a:buClr>
                <a:srgbClr val="2D4F9E"/>
              </a:buClr>
              <a:buSzPts val="2000"/>
              <a:buFont typeface="Arial"/>
              <a:buChar char="•"/>
              <a:defRPr sz="2000" b="0" i="0" u="none" strike="noStrike" cap="none">
                <a:solidFill>
                  <a:srgbClr val="2D4F9E"/>
                </a:solidFill>
                <a:latin typeface="Arial"/>
                <a:ea typeface="Arial"/>
                <a:cs typeface="Arial"/>
                <a:sym typeface="Arial"/>
              </a:defRPr>
            </a:lvl8pPr>
            <a:lvl9pPr marL="4114800" marR="0" lvl="8" indent="-355600" algn="l" rtl="0">
              <a:spcBef>
                <a:spcPts val="400"/>
              </a:spcBef>
              <a:spcAft>
                <a:spcPts val="0"/>
              </a:spcAft>
              <a:buClr>
                <a:srgbClr val="2D4F9E"/>
              </a:buClr>
              <a:buSzPts val="2000"/>
              <a:buFont typeface="Arial"/>
              <a:buChar char="•"/>
              <a:defRPr sz="2000" b="0" i="0" u="none" strike="noStrike" cap="none">
                <a:solidFill>
                  <a:srgbClr val="2D4F9E"/>
                </a:solidFill>
                <a:latin typeface="Arial"/>
                <a:ea typeface="Arial"/>
                <a:cs typeface="Arial"/>
                <a:sym typeface="Arial"/>
              </a:defRPr>
            </a:lvl9pPr>
          </a:lstStyle>
          <a:p>
            <a:endParaRPr/>
          </a:p>
        </p:txBody>
      </p:sp>
      <p:sp>
        <p:nvSpPr>
          <p:cNvPr id="12" name="Google Shape;12;p1"/>
          <p:cNvSpPr txBox="1">
            <a:spLocks noGrp="1"/>
          </p:cNvSpPr>
          <p:nvPr>
            <p:ph type="ftr" idx="11"/>
          </p:nvPr>
        </p:nvSpPr>
        <p:spPr>
          <a:xfrm>
            <a:off x="4081827" y="4689304"/>
            <a:ext cx="4644900" cy="177000"/>
          </a:xfrm>
          <a:prstGeom prst="rect">
            <a:avLst/>
          </a:prstGeom>
          <a:noFill/>
          <a:ln>
            <a:noFill/>
          </a:ln>
        </p:spPr>
        <p:txBody>
          <a:bodyPr spcFirstLastPara="1" wrap="square" lIns="91425" tIns="45700" rIns="91425" bIns="45700" anchor="ctr" anchorCtr="0">
            <a:spAutoFit/>
          </a:bodyPr>
          <a:lstStyle>
            <a:lvl1pPr marR="0" lvl="0" algn="r">
              <a:spcBef>
                <a:spcPts val="0"/>
              </a:spcBef>
              <a:spcAft>
                <a:spcPts val="0"/>
              </a:spcAft>
              <a:buClr>
                <a:schemeClr val="dk2"/>
              </a:buClr>
              <a:buSzPts val="1700"/>
              <a:buNone/>
              <a:defRPr sz="850" b="0" i="0" u="none" strike="noStrike" cap="none">
                <a:solidFill>
                  <a:schemeClr val="dk2"/>
                </a:solidFill>
                <a:latin typeface="Arial"/>
                <a:ea typeface="Arial"/>
                <a:cs typeface="Arial"/>
                <a:sym typeface="Arial"/>
              </a:defRPr>
            </a:lvl1pPr>
            <a:lvl2pPr marR="0" lvl="1" algn="l">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8726727" y="4744566"/>
            <a:ext cx="354000" cy="207900"/>
          </a:xfrm>
          <a:prstGeom prst="rect">
            <a:avLst/>
          </a:prstGeom>
          <a:noFill/>
          <a:ln>
            <a:noFill/>
          </a:ln>
        </p:spPr>
        <p:txBody>
          <a:bodyPr spcFirstLastPara="1" wrap="square" lIns="91425" tIns="45700" rIns="91425" bIns="45700" anchor="ctr" anchorCtr="0">
            <a:spAutoFit/>
          </a:bodyPr>
          <a:lstStyle>
            <a:lvl1pPr marL="0" marR="0" lvl="0" indent="0" algn="l" rtl="0">
              <a:spcBef>
                <a:spcPts val="0"/>
              </a:spcBef>
              <a:buNone/>
              <a:defRPr sz="750" b="0" i="0" u="none" strike="noStrike" cap="none">
                <a:solidFill>
                  <a:srgbClr val="2D4F9E"/>
                </a:solidFill>
                <a:latin typeface="Arial"/>
                <a:ea typeface="Arial"/>
                <a:cs typeface="Arial"/>
                <a:sym typeface="Arial"/>
              </a:defRPr>
            </a:lvl1pPr>
            <a:lvl2pPr marL="0" marR="0" lvl="1" indent="0" algn="l" rtl="0">
              <a:spcBef>
                <a:spcPts val="0"/>
              </a:spcBef>
              <a:buNone/>
              <a:defRPr sz="750" b="0" i="0" u="none" strike="noStrike" cap="none">
                <a:solidFill>
                  <a:srgbClr val="2D4F9E"/>
                </a:solidFill>
                <a:latin typeface="Arial"/>
                <a:ea typeface="Arial"/>
                <a:cs typeface="Arial"/>
                <a:sym typeface="Arial"/>
              </a:defRPr>
            </a:lvl2pPr>
            <a:lvl3pPr marL="0" marR="0" lvl="2" indent="0" algn="l" rtl="0">
              <a:spcBef>
                <a:spcPts val="0"/>
              </a:spcBef>
              <a:buNone/>
              <a:defRPr sz="750" b="0" i="0" u="none" strike="noStrike" cap="none">
                <a:solidFill>
                  <a:srgbClr val="2D4F9E"/>
                </a:solidFill>
                <a:latin typeface="Arial"/>
                <a:ea typeface="Arial"/>
                <a:cs typeface="Arial"/>
                <a:sym typeface="Arial"/>
              </a:defRPr>
            </a:lvl3pPr>
            <a:lvl4pPr marL="0" marR="0" lvl="3" indent="0" algn="l" rtl="0">
              <a:spcBef>
                <a:spcPts val="0"/>
              </a:spcBef>
              <a:buNone/>
              <a:defRPr sz="750" b="0" i="0" u="none" strike="noStrike" cap="none">
                <a:solidFill>
                  <a:srgbClr val="2D4F9E"/>
                </a:solidFill>
                <a:latin typeface="Arial"/>
                <a:ea typeface="Arial"/>
                <a:cs typeface="Arial"/>
                <a:sym typeface="Arial"/>
              </a:defRPr>
            </a:lvl4pPr>
            <a:lvl5pPr marL="0" marR="0" lvl="4" indent="0" algn="l" rtl="0">
              <a:spcBef>
                <a:spcPts val="0"/>
              </a:spcBef>
              <a:buNone/>
              <a:defRPr sz="750" b="0" i="0" u="none" strike="noStrike" cap="none">
                <a:solidFill>
                  <a:srgbClr val="2D4F9E"/>
                </a:solidFill>
                <a:latin typeface="Arial"/>
                <a:ea typeface="Arial"/>
                <a:cs typeface="Arial"/>
                <a:sym typeface="Arial"/>
              </a:defRPr>
            </a:lvl5pPr>
            <a:lvl6pPr marL="0" marR="0" lvl="5" indent="0" algn="l" rtl="0">
              <a:spcBef>
                <a:spcPts val="0"/>
              </a:spcBef>
              <a:buNone/>
              <a:defRPr sz="750" b="0" i="0" u="none" strike="noStrike" cap="none">
                <a:solidFill>
                  <a:srgbClr val="2D4F9E"/>
                </a:solidFill>
                <a:latin typeface="Arial"/>
                <a:ea typeface="Arial"/>
                <a:cs typeface="Arial"/>
                <a:sym typeface="Arial"/>
              </a:defRPr>
            </a:lvl6pPr>
            <a:lvl7pPr marL="0" marR="0" lvl="6" indent="0" algn="l" rtl="0">
              <a:spcBef>
                <a:spcPts val="0"/>
              </a:spcBef>
              <a:buNone/>
              <a:defRPr sz="750" b="0" i="0" u="none" strike="noStrike" cap="none">
                <a:solidFill>
                  <a:srgbClr val="2D4F9E"/>
                </a:solidFill>
                <a:latin typeface="Arial"/>
                <a:ea typeface="Arial"/>
                <a:cs typeface="Arial"/>
                <a:sym typeface="Arial"/>
              </a:defRPr>
            </a:lvl7pPr>
            <a:lvl8pPr marL="0" marR="0" lvl="7" indent="0" algn="l" rtl="0">
              <a:spcBef>
                <a:spcPts val="0"/>
              </a:spcBef>
              <a:buNone/>
              <a:defRPr sz="750" b="0" i="0" u="none" strike="noStrike" cap="none">
                <a:solidFill>
                  <a:srgbClr val="2D4F9E"/>
                </a:solidFill>
                <a:latin typeface="Arial"/>
                <a:ea typeface="Arial"/>
                <a:cs typeface="Arial"/>
                <a:sym typeface="Arial"/>
              </a:defRPr>
            </a:lvl8pPr>
            <a:lvl9pPr marL="0" marR="0" lvl="8" indent="0" algn="l" rtl="0">
              <a:spcBef>
                <a:spcPts val="0"/>
              </a:spcBef>
              <a:buNone/>
              <a:defRPr sz="750" b="0" i="0" u="none" strike="noStrike" cap="none">
                <a:solidFill>
                  <a:srgbClr val="2D4F9E"/>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741" r:id="rId3"/>
    <p:sldLayoutId id="214748374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5"/>
            </p:custDataLst>
            <p:extLst>
              <p:ext uri="{D42A27DB-BD31-4B8C-83A1-F6EECF244321}">
                <p14:modId xmlns:p14="http://schemas.microsoft.com/office/powerpoint/2010/main" val="2660310820"/>
              </p:ex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name="think-cell Slide" r:id="rId27" imgW="270" imgH="270" progId="TCLayout.ActiveDocument.1">
                  <p:embed/>
                </p:oleObj>
              </mc:Choice>
              <mc:Fallback>
                <p:oleObj name="think-cell Slide" r:id="rId27" imgW="270" imgH="270" progId="TCLayout.ActiveDocument.1">
                  <p:embed/>
                  <p:pic>
                    <p:nvPicPr>
                      <p:cNvPr id="4" name="Object 3" hidden="1"/>
                      <p:cNvPicPr/>
                      <p:nvPr/>
                    </p:nvPicPr>
                    <p:blipFill>
                      <a:blip r:embed="rId28"/>
                      <a:stretch>
                        <a:fillRect/>
                      </a:stretch>
                    </p:blipFill>
                    <p:spPr>
                      <a:xfrm>
                        <a:off x="1589" y="1192"/>
                        <a:ext cx="1587" cy="1190"/>
                      </a:xfrm>
                      <a:prstGeom prst="rect">
                        <a:avLst/>
                      </a:prstGeom>
                    </p:spPr>
                  </p:pic>
                </p:oleObj>
              </mc:Fallback>
            </mc:AlternateContent>
          </a:graphicData>
        </a:graphic>
      </p:graphicFrame>
      <p:sp>
        <p:nvSpPr>
          <p:cNvPr id="18" name="Copyright"/>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rgbClr val="202124"/>
                </a:solidFill>
                <a:effectLst/>
                <a:latin typeface="Google Sans"/>
              </a:rPr>
              <a:t>|  © Zorg bij jou</a:t>
            </a:r>
            <a:endParaRPr lang="nl-NL" sz="600" noProof="0">
              <a:solidFill>
                <a:schemeClr val="tx1"/>
              </a:solidFill>
              <a:latin typeface="Calibri" panose="020F0502020204030204" pitchFamily="34" charset="0"/>
              <a:cs typeface="Calibri" panose="020F0502020204030204" pitchFamily="34" charset="0"/>
            </a:endParaRPr>
          </a:p>
        </p:txBody>
      </p:sp>
      <p:sp>
        <p:nvSpPr>
          <p:cNvPr id="19" name="Text Placeholder 18"/>
          <p:cNvSpPr>
            <a:spLocks noGrp="1"/>
          </p:cNvSpPr>
          <p:nvPr>
            <p:ph type="body" idx="1"/>
          </p:nvPr>
        </p:nvSpPr>
        <p:spPr>
          <a:xfrm>
            <a:off x="376238" y="1263876"/>
            <a:ext cx="8391525" cy="3522437"/>
          </a:xfrm>
          <a:prstGeom prst="rect">
            <a:avLst/>
          </a:prstGeom>
        </p:spPr>
        <p:txBody>
          <a:bodyPr vert="horz" lIns="0" tIns="0" rIns="0" bIns="0" rtlCol="0">
            <a:normAutofit/>
          </a:bodyPr>
          <a:lstStyle/>
          <a:p>
            <a:pPr lvl="0"/>
            <a:r>
              <a:rPr lang="nl-NL" noProof="0"/>
              <a:t>Klik om de tekst aan te passen</a:t>
            </a:r>
          </a:p>
          <a:p>
            <a:pPr lvl="1"/>
            <a:r>
              <a:rPr lang="nl-NL" noProof="0"/>
              <a:t>Tweede level</a:t>
            </a:r>
          </a:p>
          <a:p>
            <a:pPr lvl="2"/>
            <a:r>
              <a:rPr lang="nl-NL" noProof="0"/>
              <a:t>Derde level</a:t>
            </a:r>
          </a:p>
          <a:p>
            <a:pPr lvl="3"/>
            <a:r>
              <a:rPr lang="nl-NL" noProof="0"/>
              <a:t>Vierde level</a:t>
            </a:r>
          </a:p>
          <a:p>
            <a:pPr lvl="4"/>
            <a:r>
              <a:rPr lang="nl-NL" noProof="0"/>
              <a:t>Vijfde level</a:t>
            </a:r>
          </a:p>
        </p:txBody>
      </p:sp>
      <p:sp>
        <p:nvSpPr>
          <p:cNvPr id="9" name="Rectangle 8">
            <a:hlinkClick r:id="" action="ppaction://noaction"/>
            <a:extLst>
              <a:ext uri="{FF2B5EF4-FFF2-40B4-BE49-F238E27FC236}">
                <a16:creationId xmlns:a16="http://schemas.microsoft.com/office/drawing/2014/main" id="{C2320166-2AED-4CD3-A893-D94919B09F44}"/>
              </a:ext>
            </a:extLst>
          </p:cNvPr>
          <p:cNvSpPr/>
          <p:nvPr/>
        </p:nvSpPr>
        <p:spPr bwMode="gray">
          <a:xfrm>
            <a:off x="8465723" y="763192"/>
            <a:ext cx="534212" cy="357266"/>
          </a:xfrm>
          <a:prstGeom prst="rect">
            <a:avLst/>
          </a:prstGeom>
          <a:noFill/>
          <a:ln w="19050" algn="ctr">
            <a:noFill/>
            <a:miter lim="800000"/>
            <a:headEnd/>
            <a:tailEnd/>
          </a:ln>
        </p:spPr>
        <p:txBody>
          <a:bodyPr wrap="square" lIns="66675" tIns="66675" rIns="66675" bIns="66675" rtlCol="0" anchor="ctr"/>
          <a:lstStyle/>
          <a:p>
            <a:pPr algn="ctr" rtl="0">
              <a:lnSpc>
                <a:spcPct val="106000"/>
              </a:lnSpc>
              <a:buFont typeface="Wingdings 2" pitchFamily="18" charset="2"/>
              <a:buNone/>
            </a:pPr>
            <a:endParaRPr lang="nl-NL" sz="1200" b="1">
              <a:solidFill>
                <a:schemeClr val="bg1"/>
              </a:solidFill>
            </a:endParaRPr>
          </a:p>
        </p:txBody>
      </p:sp>
      <p:sp>
        <p:nvSpPr>
          <p:cNvPr id="10" name="Rectangle 9">
            <a:hlinkClick r:id="" action="ppaction://noaction"/>
            <a:extLst>
              <a:ext uri="{FF2B5EF4-FFF2-40B4-BE49-F238E27FC236}">
                <a16:creationId xmlns:a16="http://schemas.microsoft.com/office/drawing/2014/main" id="{E5C10B32-E2D1-4E1E-AF8B-C1CB0642773B}"/>
              </a:ext>
            </a:extLst>
          </p:cNvPr>
          <p:cNvSpPr/>
          <p:nvPr/>
        </p:nvSpPr>
        <p:spPr bwMode="gray">
          <a:xfrm>
            <a:off x="8465723" y="1213687"/>
            <a:ext cx="534212" cy="357266"/>
          </a:xfrm>
          <a:prstGeom prst="rect">
            <a:avLst/>
          </a:prstGeom>
          <a:noFill/>
          <a:ln w="19050" algn="ctr">
            <a:noFill/>
            <a:miter lim="800000"/>
            <a:headEnd/>
            <a:tailEnd/>
          </a:ln>
        </p:spPr>
        <p:txBody>
          <a:bodyPr wrap="square" lIns="66675" tIns="66675" rIns="66675" bIns="66675" rtlCol="0" anchor="ctr"/>
          <a:lstStyle/>
          <a:p>
            <a:pPr algn="ctr" rtl="0">
              <a:lnSpc>
                <a:spcPct val="106000"/>
              </a:lnSpc>
              <a:buFont typeface="Wingdings 2" pitchFamily="18" charset="2"/>
              <a:buNone/>
            </a:pPr>
            <a:endParaRPr lang="nl-NL" sz="1200" b="1">
              <a:solidFill>
                <a:schemeClr val="bg1"/>
              </a:solidFill>
            </a:endParaRPr>
          </a:p>
        </p:txBody>
      </p:sp>
      <p:sp>
        <p:nvSpPr>
          <p:cNvPr id="11" name="Rectangle 10">
            <a:hlinkClick r:id="" action="ppaction://noaction"/>
            <a:extLst>
              <a:ext uri="{FF2B5EF4-FFF2-40B4-BE49-F238E27FC236}">
                <a16:creationId xmlns:a16="http://schemas.microsoft.com/office/drawing/2014/main" id="{77270737-F2AF-4A5D-B2EE-60D8BD21B026}"/>
              </a:ext>
            </a:extLst>
          </p:cNvPr>
          <p:cNvSpPr/>
          <p:nvPr/>
        </p:nvSpPr>
        <p:spPr bwMode="gray">
          <a:xfrm>
            <a:off x="8465723" y="1649047"/>
            <a:ext cx="534212" cy="357266"/>
          </a:xfrm>
          <a:prstGeom prst="rect">
            <a:avLst/>
          </a:prstGeom>
          <a:noFill/>
          <a:ln w="19050" algn="ctr">
            <a:noFill/>
            <a:miter lim="800000"/>
            <a:headEnd/>
            <a:tailEnd/>
          </a:ln>
        </p:spPr>
        <p:txBody>
          <a:bodyPr wrap="square" lIns="66675" tIns="66675" rIns="66675" bIns="66675" rtlCol="0" anchor="ctr"/>
          <a:lstStyle/>
          <a:p>
            <a:pPr algn="ctr" rtl="0">
              <a:lnSpc>
                <a:spcPct val="106000"/>
              </a:lnSpc>
              <a:buFont typeface="Wingdings 2" pitchFamily="18" charset="2"/>
              <a:buNone/>
            </a:pPr>
            <a:endParaRPr lang="nl-NL" sz="1200" b="1">
              <a:solidFill>
                <a:schemeClr val="bg1"/>
              </a:solidFill>
            </a:endParaRPr>
          </a:p>
        </p:txBody>
      </p:sp>
      <p:sp>
        <p:nvSpPr>
          <p:cNvPr id="12" name="Rectangle 11">
            <a:hlinkClick r:id="" action="ppaction://noaction"/>
            <a:extLst>
              <a:ext uri="{FF2B5EF4-FFF2-40B4-BE49-F238E27FC236}">
                <a16:creationId xmlns:a16="http://schemas.microsoft.com/office/drawing/2014/main" id="{B2DA55B8-7FB5-415F-98A3-9E2DD1DAAA41}"/>
              </a:ext>
            </a:extLst>
          </p:cNvPr>
          <p:cNvSpPr/>
          <p:nvPr/>
        </p:nvSpPr>
        <p:spPr bwMode="gray">
          <a:xfrm>
            <a:off x="8465723" y="2109382"/>
            <a:ext cx="534212" cy="357266"/>
          </a:xfrm>
          <a:prstGeom prst="rect">
            <a:avLst/>
          </a:prstGeom>
          <a:noFill/>
          <a:ln w="19050" algn="ctr">
            <a:noFill/>
            <a:miter lim="800000"/>
            <a:headEnd/>
            <a:tailEnd/>
          </a:ln>
        </p:spPr>
        <p:txBody>
          <a:bodyPr wrap="square" lIns="66675" tIns="66675" rIns="66675" bIns="66675" rtlCol="0" anchor="ctr"/>
          <a:lstStyle/>
          <a:p>
            <a:pPr algn="ctr" rtl="0">
              <a:lnSpc>
                <a:spcPct val="106000"/>
              </a:lnSpc>
              <a:buFont typeface="Wingdings 2" pitchFamily="18" charset="2"/>
              <a:buNone/>
            </a:pPr>
            <a:endParaRPr lang="nl-NL" sz="1200" b="1">
              <a:solidFill>
                <a:schemeClr val="bg1"/>
              </a:solidFill>
            </a:endParaRPr>
          </a:p>
        </p:txBody>
      </p:sp>
      <p:sp>
        <p:nvSpPr>
          <p:cNvPr id="15" name="TextBox 14">
            <a:extLst>
              <a:ext uri="{FF2B5EF4-FFF2-40B4-BE49-F238E27FC236}">
                <a16:creationId xmlns:a16="http://schemas.microsoft.com/office/drawing/2014/main" id="{395F6546-8B6E-49C6-9457-A94531976ED1}"/>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tx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tx1"/>
              </a:solidFill>
              <a:latin typeface="Calibri" panose="020F0502020204030204" pitchFamily="34" charset="0"/>
              <a:cs typeface="Calibri" panose="020F0502020204030204" pitchFamily="34" charset="0"/>
            </a:endParaRPr>
          </a:p>
        </p:txBody>
      </p:sp>
      <p:sp>
        <p:nvSpPr>
          <p:cNvPr id="17" name="Title Placeholder 1">
            <a:extLst>
              <a:ext uri="{FF2B5EF4-FFF2-40B4-BE49-F238E27FC236}">
                <a16:creationId xmlns:a16="http://schemas.microsoft.com/office/drawing/2014/main" id="{7EE45B84-5546-410E-BFA9-0EE3C4CCC877}"/>
              </a:ext>
            </a:extLst>
          </p:cNvPr>
          <p:cNvSpPr>
            <a:spLocks noGrp="1"/>
          </p:cNvSpPr>
          <p:nvPr>
            <p:ph type="title"/>
          </p:nvPr>
        </p:nvSpPr>
        <p:spPr bwMode="gray">
          <a:xfrm>
            <a:off x="376237" y="228600"/>
            <a:ext cx="8460964" cy="255102"/>
          </a:xfrm>
          <a:prstGeom prst="rect">
            <a:avLst/>
          </a:prstGeom>
        </p:spPr>
        <p:txBody>
          <a:bodyPr vert="horz" lIns="0" tIns="0" rIns="0" bIns="0" rtlCol="0" anchor="t" anchorCtr="0">
            <a:noAutofit/>
          </a:bodyPr>
          <a:lstStyle/>
          <a:p>
            <a:r>
              <a:rPr lang="nl-NL" noProof="0"/>
              <a:t>Klik om de titel aan te passen</a:t>
            </a:r>
          </a:p>
        </p:txBody>
      </p:sp>
      <p:pic>
        <p:nvPicPr>
          <p:cNvPr id="5" name="Picture 4">
            <a:extLst>
              <a:ext uri="{FF2B5EF4-FFF2-40B4-BE49-F238E27FC236}">
                <a16:creationId xmlns:a16="http://schemas.microsoft.com/office/drawing/2014/main" id="{DACB59CC-F4A0-894E-0E8F-B7B9895E770A}"/>
              </a:ext>
            </a:extLst>
          </p:cNvPr>
          <p:cNvPicPr>
            <a:picLocks noChangeAspect="1"/>
          </p:cNvPicPr>
          <p:nvPr/>
        </p:nvPicPr>
        <p:blipFill>
          <a:blip r:embed="rId29"/>
          <a:stretch>
            <a:fillRect/>
          </a:stretch>
        </p:blipFill>
        <p:spPr>
          <a:xfrm>
            <a:off x="7890642" y="4741156"/>
            <a:ext cx="880157" cy="259200"/>
          </a:xfrm>
          <a:prstGeom prst="rect">
            <a:avLst/>
          </a:prstGeom>
        </p:spPr>
      </p:pic>
      <p:graphicFrame>
        <p:nvGraphicFramePr>
          <p:cNvPr id="2" name="think-cell data - do not delete" hidden="1">
            <a:extLst>
              <a:ext uri="{FF2B5EF4-FFF2-40B4-BE49-F238E27FC236}">
                <a16:creationId xmlns:a16="http://schemas.microsoft.com/office/drawing/2014/main" id="{E60DD1C6-FFF1-58A0-1491-BD604F960737}"/>
              </a:ext>
            </a:extLst>
          </p:cNvPr>
          <p:cNvGraphicFramePr>
            <a:graphicFrameLocks noChangeAspect="1"/>
          </p:cNvGraphicFramePr>
          <p:nvPr userDrawn="1">
            <p:custDataLst>
              <p:tags r:id="rId26"/>
            </p:custDataLst>
            <p:extLst>
              <p:ext uri="{D42A27DB-BD31-4B8C-83A1-F6EECF244321}">
                <p14:modId xmlns:p14="http://schemas.microsoft.com/office/powerpoint/2010/main" val="69628509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0" imgW="606" imgH="608" progId="TCLayout.ActiveDocument.1">
                  <p:embed/>
                </p:oleObj>
              </mc:Choice>
              <mc:Fallback>
                <p:oleObj name="think-cell Slide" r:id="rId30" imgW="606" imgH="608" progId="TCLayout.ActiveDocument.1">
                  <p:embed/>
                  <p:pic>
                    <p:nvPicPr>
                      <p:cNvPr id="2" name="think-cell data - do not delete" hidden="1">
                        <a:extLst>
                          <a:ext uri="{FF2B5EF4-FFF2-40B4-BE49-F238E27FC236}">
                            <a16:creationId xmlns:a16="http://schemas.microsoft.com/office/drawing/2014/main" id="{E60DD1C6-FFF1-58A0-1491-BD604F960737}"/>
                          </a:ext>
                        </a:extLst>
                      </p:cNvPr>
                      <p:cNvPicPr/>
                      <p:nvPr/>
                    </p:nvPicPr>
                    <p:blipFill>
                      <a:blip r:embed="rId31"/>
                      <a:stretch>
                        <a:fillRect/>
                      </a:stretch>
                    </p:blipFill>
                    <p:spPr>
                      <a:xfrm>
                        <a:off x="1191" y="1191"/>
                        <a:ext cx="1191" cy="1191"/>
                      </a:xfrm>
                      <a:prstGeom prst="rect">
                        <a:avLst/>
                      </a:prstGeom>
                    </p:spPr>
                  </p:pic>
                </p:oleObj>
              </mc:Fallback>
            </mc:AlternateContent>
          </a:graphicData>
        </a:graphic>
      </p:graphicFrame>
    </p:spTree>
    <p:extLst>
      <p:ext uri="{BB962C8B-B14F-4D97-AF65-F5344CB8AC3E}">
        <p14:creationId xmlns:p14="http://schemas.microsoft.com/office/powerpoint/2010/main" val="179947639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740" r:id="rId23"/>
  </p:sldLayoutIdLst>
  <p:transition>
    <p:fade/>
  </p:transition>
  <p:txStyles>
    <p:titleStyle>
      <a:lvl1pPr algn="l" defTabSz="685800" rtl="0" eaLnBrk="1" latinLnBrk="0" hangingPunct="1">
        <a:spcBef>
          <a:spcPct val="0"/>
        </a:spcBef>
        <a:buNone/>
        <a:defRPr sz="1575" b="1" kern="1200">
          <a:solidFill>
            <a:schemeClr val="tx1"/>
          </a:solidFill>
          <a:latin typeface="+mn-lt"/>
          <a:ea typeface="+mj-ea"/>
          <a:cs typeface="Calibri Light" panose="020F0302020204030204" pitchFamily="34" charset="0"/>
        </a:defRPr>
      </a:lvl1pPr>
    </p:titleStyle>
    <p:bodyStyle>
      <a:lvl1pPr marL="0" indent="0" algn="l" defTabSz="685800" rtl="0" eaLnBrk="1" latinLnBrk="0" hangingPunct="1">
        <a:spcBef>
          <a:spcPts val="0"/>
        </a:spcBef>
        <a:spcAft>
          <a:spcPts val="750"/>
        </a:spcAft>
        <a:buSzPct val="100000"/>
        <a:buFontTx/>
        <a:buNone/>
        <a:defRPr sz="1350" b="0" kern="1200">
          <a:solidFill>
            <a:schemeClr val="tx1"/>
          </a:solidFill>
          <a:latin typeface="+mn-lt"/>
          <a:ea typeface="+mn-ea"/>
          <a:cs typeface="Calibri Light" panose="020F0302020204030204" pitchFamily="34" charset="0"/>
        </a:defRPr>
      </a:lvl1pPr>
      <a:lvl2pPr marL="104775" indent="-104775" algn="l" defTabSz="685800" rtl="0" eaLnBrk="1" latinLnBrk="0" hangingPunct="1">
        <a:spcBef>
          <a:spcPts val="0"/>
        </a:spcBef>
        <a:spcAft>
          <a:spcPts val="750"/>
        </a:spcAft>
        <a:buClrTx/>
        <a:buSzPct val="100000"/>
        <a:buFont typeface="Arial" panose="020B0604020202020204" pitchFamily="34" charset="0"/>
        <a:buChar char="•"/>
        <a:defRPr lang="en-US" sz="1350" b="1" kern="1200" dirty="0" smtClean="0">
          <a:solidFill>
            <a:schemeClr val="tx1"/>
          </a:solidFill>
          <a:latin typeface="+mj-lt"/>
          <a:ea typeface="+mn-ea"/>
          <a:cs typeface="Calibri Light" panose="020F0302020204030204" pitchFamily="34" charset="0"/>
        </a:defRPr>
      </a:lvl2pPr>
      <a:lvl3pPr marL="228600" indent="-104775" algn="l" defTabSz="685800" rtl="0" eaLnBrk="1" latinLnBrk="0" hangingPunct="1">
        <a:spcBef>
          <a:spcPts val="0"/>
        </a:spcBef>
        <a:spcAft>
          <a:spcPts val="750"/>
        </a:spcAft>
        <a:buClrTx/>
        <a:buSzPct val="100000"/>
        <a:buFont typeface="Arial" panose="020B0604020202020204" pitchFamily="34" charset="0"/>
        <a:buChar char="−"/>
        <a:defRPr lang="en-US" sz="1350" kern="1200" dirty="0" smtClean="0">
          <a:solidFill>
            <a:schemeClr val="tx1"/>
          </a:solidFill>
          <a:latin typeface="+mn-lt"/>
          <a:ea typeface="+mn-ea"/>
          <a:cs typeface="Calibri Light" panose="020F0302020204030204" pitchFamily="34" charset="0"/>
        </a:defRPr>
      </a:lvl3pPr>
      <a:lvl4pPr marL="352425" indent="-104775" algn="l" defTabSz="685800" rtl="0" eaLnBrk="1" latinLnBrk="0" hangingPunct="1">
        <a:spcBef>
          <a:spcPts val="0"/>
        </a:spcBef>
        <a:spcAft>
          <a:spcPts val="750"/>
        </a:spcAft>
        <a:buClrTx/>
        <a:buSzPct val="100000"/>
        <a:buFont typeface="Arial" panose="020B0604020202020204" pitchFamily="34" charset="0"/>
        <a:buChar char="◦"/>
        <a:defRPr lang="en-US" sz="1350" kern="1200" baseline="0" dirty="0" smtClean="0">
          <a:solidFill>
            <a:schemeClr val="tx1"/>
          </a:solidFill>
          <a:latin typeface="+mn-lt"/>
          <a:ea typeface="+mn-ea"/>
          <a:cs typeface="Calibri Light" panose="020F0302020204030204" pitchFamily="34" charset="0"/>
        </a:defRPr>
      </a:lvl4pPr>
      <a:lvl5pPr marL="476250" indent="-104775" algn="l" defTabSz="598885" rtl="0" eaLnBrk="1" latinLnBrk="0" hangingPunct="1">
        <a:spcBef>
          <a:spcPts val="0"/>
        </a:spcBef>
        <a:spcAft>
          <a:spcPts val="750"/>
        </a:spcAft>
        <a:buClrTx/>
        <a:buSzPct val="100000"/>
        <a:buFont typeface="Arial" panose="020B0604020202020204" pitchFamily="34" charset="0"/>
        <a:buChar char="−"/>
        <a:tabLst/>
        <a:defRPr lang="en-US" sz="1350" kern="1200" baseline="0" dirty="0" smtClean="0">
          <a:solidFill>
            <a:schemeClr val="tx1"/>
          </a:solidFill>
          <a:latin typeface="+mn-lt"/>
          <a:ea typeface="+mn-ea"/>
          <a:cs typeface="Calibri Light" panose="020F0302020204030204" pitchFamily="34" charset="0"/>
        </a:defRPr>
      </a:lvl5pPr>
      <a:lvl6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020">
          <p15:clr>
            <a:srgbClr val="F26B43"/>
          </p15:clr>
        </p15:guide>
        <p15:guide id="8" orient="horz" pos="4080">
          <p15:clr>
            <a:srgbClr val="F26B43"/>
          </p15:clr>
        </p15:guide>
        <p15:guide id="27" pos="7368">
          <p15:clr>
            <a:srgbClr val="F26B43"/>
          </p15:clr>
        </p15:guide>
        <p15:guide id="51" orient="horz" pos="4081">
          <p15:clr>
            <a:srgbClr val="A4A3A4"/>
          </p15:clr>
        </p15:guide>
        <p15:guide id="52" pos="302">
          <p15:clr>
            <a:srgbClr val="F26B43"/>
          </p15:clr>
        </p15:guide>
        <p15:guide id="53" pos="1392">
          <p15:clr>
            <a:srgbClr val="F26B43"/>
          </p15:clr>
        </p15:guide>
        <p15:guide id="54" pos="1512">
          <p15:clr>
            <a:srgbClr val="F26B43"/>
          </p15:clr>
        </p15:guide>
        <p15:guide id="55" pos="2592">
          <p15:clr>
            <a:srgbClr val="F26B43"/>
          </p15:clr>
        </p15:guide>
        <p15:guide id="56" pos="2712">
          <p15:clr>
            <a:srgbClr val="F26B43"/>
          </p15:clr>
        </p15:guide>
        <p15:guide id="57" pos="3840">
          <p15:clr>
            <a:srgbClr val="F26B43"/>
          </p15:clr>
        </p15:guide>
        <p15:guide id="58" pos="3768">
          <p15:clr>
            <a:srgbClr val="F26B43"/>
          </p15:clr>
        </p15:guide>
        <p15:guide id="59" pos="3912">
          <p15:clr>
            <a:srgbClr val="F26B43"/>
          </p15:clr>
        </p15:guide>
        <p15:guide id="60" pos="5112">
          <p15:clr>
            <a:srgbClr val="F26B43"/>
          </p15:clr>
        </p15:guide>
        <p15:guide id="61" pos="6168">
          <p15:clr>
            <a:srgbClr val="F26B43"/>
          </p15:clr>
        </p15:guide>
        <p15:guide id="62" pos="6288">
          <p15:clr>
            <a:srgbClr val="F26B43"/>
          </p15:clr>
        </p15:guide>
        <p15:guide id="63" pos="4968">
          <p15:clr>
            <a:srgbClr val="F26B43"/>
          </p15:clr>
        </p15:guide>
        <p15:guide id="64" orient="horz" pos="192">
          <p15:clr>
            <a:srgbClr val="F26B43"/>
          </p15:clr>
        </p15:guide>
        <p15:guide id="65" orient="horz" pos="1056">
          <p15:clr>
            <a:srgbClr val="F26B43"/>
          </p15:clr>
        </p15:guide>
        <p15:guide id="66" orient="horz" pos="2232">
          <p15:clr>
            <a:srgbClr val="F26B43"/>
          </p15:clr>
        </p15:guide>
        <p15:guide id="67"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Google Shape;30;p5">
            <a:extLst>
              <a:ext uri="{FF2B5EF4-FFF2-40B4-BE49-F238E27FC236}">
                <a16:creationId xmlns:a16="http://schemas.microsoft.com/office/drawing/2014/main" id="{0A8D033C-8D99-3F5D-3620-B1DBA07B9B7E}"/>
              </a:ext>
            </a:extLst>
          </p:cNvPr>
          <p:cNvSpPr txBox="1">
            <a:spLocks noGrp="1"/>
          </p:cNvSpPr>
          <p:nvPr>
            <p:ph type="ftr" idx="3"/>
          </p:nvPr>
        </p:nvSpPr>
        <p:spPr>
          <a:xfrm>
            <a:off x="3795788" y="4645139"/>
            <a:ext cx="4838576" cy="246181"/>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2"/>
              </a:buClr>
              <a:buSzPts val="1700"/>
              <a:buFont typeface="Arial"/>
              <a:buNone/>
              <a:defRPr sz="1000" b="0" i="0" u="none" strike="noStrike" cap="none" baseline="0">
                <a:solidFill>
                  <a:srgbClr val="163194"/>
                </a:solidFill>
                <a:latin typeface="Arial" panose="020B0604020202020204" pitchFamily="34" charset="0"/>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Arial"/>
                <a:ea typeface="Arial"/>
                <a:cs typeface="Arial"/>
                <a:sym typeface="Arial"/>
              </a:defRPr>
            </a:lvl9pPr>
          </a:lstStyle>
          <a:p>
            <a:endParaRPr lang="en-NL" sz="1000">
              <a:latin typeface="Arial" panose="020B0604020202020204" pitchFamily="34" charset="0"/>
            </a:endParaRPr>
          </a:p>
        </p:txBody>
      </p:sp>
      <p:sp>
        <p:nvSpPr>
          <p:cNvPr id="17" name="Google Shape;31;p5">
            <a:extLst>
              <a:ext uri="{FF2B5EF4-FFF2-40B4-BE49-F238E27FC236}">
                <a16:creationId xmlns:a16="http://schemas.microsoft.com/office/drawing/2014/main" id="{8A7FF45C-DFDC-A14F-91C8-EAED47F3BB9D}"/>
              </a:ext>
            </a:extLst>
          </p:cNvPr>
          <p:cNvSpPr txBox="1">
            <a:spLocks noGrp="1"/>
          </p:cNvSpPr>
          <p:nvPr>
            <p:ph type="sldNum" idx="4"/>
          </p:nvPr>
        </p:nvSpPr>
        <p:spPr>
          <a:xfrm>
            <a:off x="8634364" y="4645139"/>
            <a:ext cx="354000" cy="246181"/>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00" b="0" i="0" u="none" strike="noStrike" cap="none" baseline="0">
                <a:solidFill>
                  <a:srgbClr val="2D4F9E"/>
                </a:solidFill>
                <a:latin typeface="Arial" panose="020B0604020202020204" pitchFamily="34" charset="0"/>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9pPr>
          </a:lstStyle>
          <a:p>
            <a:fld id="{00000000-1234-1234-1234-123412341234}" type="slidenum">
              <a:rPr lang="en-US" smtClean="0"/>
              <a:pPr/>
              <a:t>‹nr.›</a:t>
            </a:fld>
            <a:endParaRPr lang="en-US" sz="1000">
              <a:latin typeface="Arial" panose="020B0604020202020204" pitchFamily="34" charset="0"/>
            </a:endParaRPr>
          </a:p>
        </p:txBody>
      </p:sp>
      <p:sp>
        <p:nvSpPr>
          <p:cNvPr id="18" name="Title Placeholder 17">
            <a:extLst>
              <a:ext uri="{FF2B5EF4-FFF2-40B4-BE49-F238E27FC236}">
                <a16:creationId xmlns:a16="http://schemas.microsoft.com/office/drawing/2014/main" id="{8D9F9BDE-F27E-F510-D423-C74EB94B7462}"/>
              </a:ext>
            </a:extLst>
          </p:cNvPr>
          <p:cNvSpPr>
            <a:spLocks noGrp="1"/>
          </p:cNvSpPr>
          <p:nvPr>
            <p:ph type="title"/>
          </p:nvPr>
        </p:nvSpPr>
        <p:spPr>
          <a:xfrm>
            <a:off x="307298" y="271321"/>
            <a:ext cx="8529403" cy="993775"/>
          </a:xfrm>
          <a:prstGeom prst="rect">
            <a:avLst/>
          </a:prstGeom>
        </p:spPr>
        <p:txBody>
          <a:bodyPr vert="horz" lIns="90000" tIns="45720" rIns="91440" bIns="45720" rtlCol="0" anchor="t" anchorCtr="0">
            <a:normAutofit/>
          </a:bodyPr>
          <a:lstStyle/>
          <a:p>
            <a:r>
              <a:rPr lang="nl-NL"/>
              <a:t>Klik om stijl te bewerken</a:t>
            </a:r>
            <a:endParaRPr lang="en-NL"/>
          </a:p>
        </p:txBody>
      </p:sp>
      <p:sp>
        <p:nvSpPr>
          <p:cNvPr id="20" name="Text Placeholder 19">
            <a:extLst>
              <a:ext uri="{FF2B5EF4-FFF2-40B4-BE49-F238E27FC236}">
                <a16:creationId xmlns:a16="http://schemas.microsoft.com/office/drawing/2014/main" id="{D80375FA-FCA8-324C-BBF5-18F553CF6CAA}"/>
              </a:ext>
            </a:extLst>
          </p:cNvPr>
          <p:cNvSpPr>
            <a:spLocks noGrp="1"/>
          </p:cNvSpPr>
          <p:nvPr>
            <p:ph type="body" idx="1"/>
          </p:nvPr>
        </p:nvSpPr>
        <p:spPr>
          <a:xfrm>
            <a:off x="307299" y="1370013"/>
            <a:ext cx="8536898" cy="3275126"/>
          </a:xfrm>
          <a:prstGeom prst="rect">
            <a:avLst/>
          </a:prstGeom>
        </p:spPr>
        <p:txBody>
          <a:bodyPr vert="horz" lIns="0" tIns="36000" rIns="0" bIns="3600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24" name="Date Placeholder 23">
            <a:extLst>
              <a:ext uri="{FF2B5EF4-FFF2-40B4-BE49-F238E27FC236}">
                <a16:creationId xmlns:a16="http://schemas.microsoft.com/office/drawing/2014/main" id="{92AE59B2-8CF1-D05D-1A3F-256AAE3300E2}"/>
              </a:ext>
            </a:extLst>
          </p:cNvPr>
          <p:cNvSpPr>
            <a:spLocks noGrp="1"/>
          </p:cNvSpPr>
          <p:nvPr>
            <p:ph type="dt" sz="half" idx="2"/>
          </p:nvPr>
        </p:nvSpPr>
        <p:spPr>
          <a:xfrm>
            <a:off x="6930964" y="81544"/>
            <a:ext cx="2057400" cy="274637"/>
          </a:xfrm>
          <a:prstGeom prst="rect">
            <a:avLst/>
          </a:prstGeom>
        </p:spPr>
        <p:txBody>
          <a:bodyPr vert="horz" lIns="91440" tIns="45720" rIns="91440" bIns="45720" rtlCol="0" anchor="t" anchorCtr="0"/>
          <a:lstStyle>
            <a:lvl1pPr algn="l">
              <a:defRPr sz="1000" baseline="0">
                <a:solidFill>
                  <a:schemeClr val="tx1">
                    <a:tint val="82000"/>
                  </a:schemeClr>
                </a:solidFill>
                <a:latin typeface="Arial" panose="020B0604020202020204" pitchFamily="34" charset="0"/>
              </a:defRPr>
            </a:lvl1pPr>
          </a:lstStyle>
          <a:p>
            <a:pPr algn="r"/>
            <a:fld id="{28E76343-4073-2D42-BE7C-B35037D17781}" type="datetimeFigureOut">
              <a:rPr lang="en-NL" smtClean="0"/>
              <a:pPr algn="r"/>
              <a:t>06/26/2026</a:t>
            </a:fld>
            <a:endParaRPr lang="en-NL"/>
          </a:p>
        </p:txBody>
      </p:sp>
    </p:spTree>
    <p:extLst>
      <p:ext uri="{BB962C8B-B14F-4D97-AF65-F5344CB8AC3E}">
        <p14:creationId xmlns:p14="http://schemas.microsoft.com/office/powerpoint/2010/main" val="14350855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 id="2147483716" r:id="rId36"/>
    <p:sldLayoutId id="2147483717" r:id="rId37"/>
    <p:sldLayoutId id="2147483718" r:id="rId38"/>
    <p:sldLayoutId id="2147483719" r:id="rId39"/>
    <p:sldLayoutId id="2147483720" r:id="rId40"/>
    <p:sldLayoutId id="2147483721" r:id="rId41"/>
    <p:sldLayoutId id="2147483722" r:id="rId42"/>
    <p:sldLayoutId id="2147483723" r:id="rId43"/>
    <p:sldLayoutId id="2147483724" r:id="rId44"/>
    <p:sldLayoutId id="2147483725" r:id="rId45"/>
    <p:sldLayoutId id="2147483726" r:id="rId46"/>
    <p:sldLayoutId id="2147483727" r:id="rId47"/>
    <p:sldLayoutId id="2147483728" r:id="rId48"/>
    <p:sldLayoutId id="2147483729" r:id="rId49"/>
    <p:sldLayoutId id="2147483730" r:id="rId50"/>
    <p:sldLayoutId id="2147483731" r:id="rId51"/>
    <p:sldLayoutId id="2147483732" r:id="rId52"/>
    <p:sldLayoutId id="2147483733" r:id="rId53"/>
    <p:sldLayoutId id="2147483734" r:id="rId54"/>
    <p:sldLayoutId id="2147483735" r:id="rId55"/>
    <p:sldLayoutId id="2147483736" r:id="rId56"/>
    <p:sldLayoutId id="2147483737" r:id="rId57"/>
    <p:sldLayoutId id="2147483738" r:id="rId58"/>
    <p:sldLayoutId id="2147483739" r:id="rId59"/>
    <p:sldLayoutId id="2147483742" r:id="rId60"/>
  </p:sldLayoutIdLst>
  <p:txStyles>
    <p:titleStyle>
      <a:lvl1pPr algn="l" defTabSz="914400" rtl="0" eaLnBrk="1" latinLnBrk="0" hangingPunct="1">
        <a:lnSpc>
          <a:spcPct val="90000"/>
        </a:lnSpc>
        <a:spcBef>
          <a:spcPct val="0"/>
        </a:spcBef>
        <a:buNone/>
        <a:defRPr sz="2600" b="1" i="0" kern="1200" baseline="0">
          <a:solidFill>
            <a:schemeClr val="tx1"/>
          </a:solidFill>
          <a:latin typeface="Arial" panose="020B0604020202020204" pitchFamily="34" charset="0"/>
          <a:ea typeface="+mj-ea"/>
          <a:cs typeface="+mj-cs"/>
        </a:defRPr>
      </a:lvl1pPr>
    </p:titleStyle>
    <p:bodyStyle>
      <a:lvl1pPr marL="270000" indent="-180000" algn="l" defTabSz="914400" rtl="0" eaLnBrk="1" latinLnBrk="0" hangingPunct="1">
        <a:lnSpc>
          <a:spcPct val="125000"/>
        </a:lnSpc>
        <a:spcBef>
          <a:spcPts val="0"/>
        </a:spcBef>
        <a:spcAft>
          <a:spcPts val="600"/>
        </a:spcAft>
        <a:buFont typeface="Arial" panose="020B0604020202020204" pitchFamily="34" charset="0"/>
        <a:buChar char="•"/>
        <a:defRPr sz="1400" b="0" i="0" kern="1200" baseline="0">
          <a:solidFill>
            <a:srgbClr val="164193"/>
          </a:solidFill>
          <a:latin typeface="Arial" panose="020B0604020202020204" pitchFamily="34" charset="0"/>
          <a:ea typeface="+mn-ea"/>
          <a:cs typeface="+mn-cs"/>
        </a:defRPr>
      </a:lvl1pPr>
      <a:lvl2pPr marL="450000" indent="-180000" algn="l" defTabSz="914400" rtl="0" eaLnBrk="1" latinLnBrk="0" hangingPunct="1">
        <a:lnSpc>
          <a:spcPct val="120000"/>
        </a:lnSpc>
        <a:spcBef>
          <a:spcPts val="0"/>
        </a:spcBef>
        <a:spcAft>
          <a:spcPts val="400"/>
        </a:spcAft>
        <a:buSzPct val="85000"/>
        <a:buFont typeface="Arial" panose="020B0604020202020204" pitchFamily="34" charset="0"/>
        <a:buChar char="•"/>
        <a:defRPr sz="1200" kern="1200" baseline="0">
          <a:solidFill>
            <a:schemeClr val="tx1"/>
          </a:solidFill>
          <a:latin typeface="Arial" panose="020B0604020202020204" pitchFamily="34" charset="0"/>
          <a:ea typeface="+mn-ea"/>
          <a:cs typeface="+mn-cs"/>
        </a:defRPr>
      </a:lvl2pPr>
      <a:lvl3pPr marL="630000" indent="-180000" algn="l" defTabSz="914400" rtl="0" eaLnBrk="1" latinLnBrk="0" hangingPunct="1">
        <a:lnSpc>
          <a:spcPct val="114000"/>
        </a:lnSpc>
        <a:spcBef>
          <a:spcPts val="0"/>
        </a:spcBef>
        <a:spcAft>
          <a:spcPts val="300"/>
        </a:spcAft>
        <a:buSzPct val="75000"/>
        <a:buFont typeface="Arial" panose="020B0604020202020204" pitchFamily="34" charset="0"/>
        <a:buChar char="•"/>
        <a:defRPr sz="1200" kern="1200" baseline="0">
          <a:solidFill>
            <a:schemeClr val="tx1"/>
          </a:solidFill>
          <a:latin typeface="Arial" panose="020B0604020202020204" pitchFamily="34" charset="0"/>
          <a:ea typeface="+mn-ea"/>
          <a:cs typeface="+mn-cs"/>
        </a:defRPr>
      </a:lvl3pPr>
      <a:lvl4pPr marL="810000" indent="-180000" algn="l" defTabSz="914400" rtl="0" eaLnBrk="1" latinLnBrk="0" hangingPunct="1">
        <a:lnSpc>
          <a:spcPct val="114000"/>
        </a:lnSpc>
        <a:spcBef>
          <a:spcPts val="0"/>
        </a:spcBef>
        <a:spcAft>
          <a:spcPts val="200"/>
        </a:spcAft>
        <a:buSzPct val="70000"/>
        <a:buFont typeface="Arial" panose="020B0604020202020204" pitchFamily="34" charset="0"/>
        <a:buChar char="•"/>
        <a:defRPr sz="1100" kern="1200" baseline="0">
          <a:solidFill>
            <a:schemeClr val="tx1"/>
          </a:solidFill>
          <a:latin typeface="Arial" panose="020B0604020202020204" pitchFamily="34" charset="0"/>
          <a:ea typeface="+mn-ea"/>
          <a:cs typeface="+mn-cs"/>
        </a:defRPr>
      </a:lvl4pPr>
      <a:lvl5pPr marL="990000" indent="-180000" algn="l" defTabSz="914400" rtl="0" eaLnBrk="1" latinLnBrk="0" hangingPunct="1">
        <a:lnSpc>
          <a:spcPct val="110000"/>
        </a:lnSpc>
        <a:spcBef>
          <a:spcPts val="0"/>
        </a:spcBef>
        <a:spcAft>
          <a:spcPts val="200"/>
        </a:spcAft>
        <a:buSzPct val="60000"/>
        <a:buFont typeface="Arial" panose="020B0604020202020204" pitchFamily="34" charset="0"/>
        <a:buChar char="•"/>
        <a:defRPr sz="11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56068" y="533038"/>
            <a:ext cx="7827915" cy="857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2D4F9E"/>
              </a:buClr>
              <a:buSzPts val="2300"/>
              <a:buFont typeface="Arial"/>
              <a:buNone/>
              <a:defRPr sz="2300" b="1" i="0" u="none" strike="noStrike" cap="none">
                <a:solidFill>
                  <a:srgbClr val="2D4F9E"/>
                </a:solidFill>
                <a:latin typeface="Arial"/>
                <a:ea typeface="Arial"/>
                <a:cs typeface="Arial"/>
                <a:sym typeface="Arial"/>
              </a:defRPr>
            </a:lvl1pPr>
            <a:lvl2pPr lvl="1">
              <a:spcBef>
                <a:spcPts val="0"/>
              </a:spcBef>
              <a:spcAft>
                <a:spcPts val="0"/>
              </a:spcAft>
              <a:buClr>
                <a:srgbClr val="2D4F9E"/>
              </a:buClr>
              <a:buSzPts val="1400"/>
              <a:buNone/>
              <a:defRPr sz="1800">
                <a:solidFill>
                  <a:srgbClr val="2D4F9E"/>
                </a:solidFill>
              </a:defRPr>
            </a:lvl2pPr>
            <a:lvl3pPr lvl="2">
              <a:spcBef>
                <a:spcPts val="0"/>
              </a:spcBef>
              <a:spcAft>
                <a:spcPts val="0"/>
              </a:spcAft>
              <a:buClr>
                <a:srgbClr val="2D4F9E"/>
              </a:buClr>
              <a:buSzPts val="1400"/>
              <a:buNone/>
              <a:defRPr sz="1800">
                <a:solidFill>
                  <a:srgbClr val="2D4F9E"/>
                </a:solidFill>
              </a:defRPr>
            </a:lvl3pPr>
            <a:lvl4pPr lvl="3">
              <a:spcBef>
                <a:spcPts val="0"/>
              </a:spcBef>
              <a:spcAft>
                <a:spcPts val="0"/>
              </a:spcAft>
              <a:buClr>
                <a:srgbClr val="2D4F9E"/>
              </a:buClr>
              <a:buSzPts val="1400"/>
              <a:buNone/>
              <a:defRPr sz="1800">
                <a:solidFill>
                  <a:srgbClr val="2D4F9E"/>
                </a:solidFill>
              </a:defRPr>
            </a:lvl4pPr>
            <a:lvl5pPr lvl="4">
              <a:spcBef>
                <a:spcPts val="0"/>
              </a:spcBef>
              <a:spcAft>
                <a:spcPts val="0"/>
              </a:spcAft>
              <a:buClr>
                <a:srgbClr val="2D4F9E"/>
              </a:buClr>
              <a:buSzPts val="1400"/>
              <a:buNone/>
              <a:defRPr sz="1800">
                <a:solidFill>
                  <a:srgbClr val="2D4F9E"/>
                </a:solidFill>
              </a:defRPr>
            </a:lvl5pPr>
            <a:lvl6pPr lvl="5">
              <a:spcBef>
                <a:spcPts val="0"/>
              </a:spcBef>
              <a:spcAft>
                <a:spcPts val="0"/>
              </a:spcAft>
              <a:buClr>
                <a:srgbClr val="2D4F9E"/>
              </a:buClr>
              <a:buSzPts val="1400"/>
              <a:buNone/>
              <a:defRPr sz="1800">
                <a:solidFill>
                  <a:srgbClr val="2D4F9E"/>
                </a:solidFill>
              </a:defRPr>
            </a:lvl6pPr>
            <a:lvl7pPr lvl="6">
              <a:spcBef>
                <a:spcPts val="0"/>
              </a:spcBef>
              <a:spcAft>
                <a:spcPts val="0"/>
              </a:spcAft>
              <a:buClr>
                <a:srgbClr val="2D4F9E"/>
              </a:buClr>
              <a:buSzPts val="1400"/>
              <a:buNone/>
              <a:defRPr sz="1800">
                <a:solidFill>
                  <a:srgbClr val="2D4F9E"/>
                </a:solidFill>
              </a:defRPr>
            </a:lvl7pPr>
            <a:lvl8pPr lvl="7">
              <a:spcBef>
                <a:spcPts val="0"/>
              </a:spcBef>
              <a:spcAft>
                <a:spcPts val="0"/>
              </a:spcAft>
              <a:buClr>
                <a:srgbClr val="2D4F9E"/>
              </a:buClr>
              <a:buSzPts val="1400"/>
              <a:buNone/>
              <a:defRPr sz="1800">
                <a:solidFill>
                  <a:srgbClr val="2D4F9E"/>
                </a:solidFill>
              </a:defRPr>
            </a:lvl8pPr>
            <a:lvl9pPr lvl="8">
              <a:spcBef>
                <a:spcPts val="0"/>
              </a:spcBef>
              <a:spcAft>
                <a:spcPts val="0"/>
              </a:spcAft>
              <a:buClr>
                <a:srgbClr val="2D4F9E"/>
              </a:buClr>
              <a:buSzPts val="1400"/>
              <a:buNone/>
              <a:defRPr sz="1800">
                <a:solidFill>
                  <a:srgbClr val="2D4F9E"/>
                </a:solidFill>
              </a:defRPr>
            </a:lvl9pPr>
          </a:lstStyle>
          <a:p>
            <a:endParaRPr/>
          </a:p>
        </p:txBody>
      </p:sp>
      <p:sp>
        <p:nvSpPr>
          <p:cNvPr id="11" name="Google Shape;11;p1"/>
          <p:cNvSpPr txBox="1">
            <a:spLocks noGrp="1"/>
          </p:cNvSpPr>
          <p:nvPr>
            <p:ph type="body" idx="1"/>
          </p:nvPr>
        </p:nvSpPr>
        <p:spPr>
          <a:xfrm>
            <a:off x="656067" y="1567545"/>
            <a:ext cx="7827900" cy="2944500"/>
          </a:xfrm>
          <a:prstGeom prst="rect">
            <a:avLst/>
          </a:prstGeom>
          <a:noFill/>
          <a:ln>
            <a:noFill/>
          </a:ln>
        </p:spPr>
        <p:txBody>
          <a:bodyPr spcFirstLastPara="1" wrap="square" lIns="91425" tIns="45700" rIns="91425" bIns="45700" anchor="t" anchorCtr="0">
            <a:noAutofit/>
          </a:bodyPr>
          <a:lstStyle>
            <a:lvl1pPr marL="457200" marR="0" lvl="0" indent="-317500" algn="l" rtl="0">
              <a:lnSpc>
                <a:spcPct val="120000"/>
              </a:lnSpc>
              <a:spcBef>
                <a:spcPts val="0"/>
              </a:spcBef>
              <a:spcAft>
                <a:spcPts val="0"/>
              </a:spcAft>
              <a:buClr>
                <a:srgbClr val="2D4F9E"/>
              </a:buClr>
              <a:buSzPts val="1400"/>
              <a:buFont typeface="Arial"/>
              <a:buChar char="•"/>
              <a:defRPr sz="1400" b="0" i="0" u="none" strike="noStrike" cap="none">
                <a:solidFill>
                  <a:srgbClr val="2D4F9E"/>
                </a:solidFill>
                <a:latin typeface="Arial"/>
                <a:ea typeface="Arial"/>
                <a:cs typeface="Arial"/>
                <a:sym typeface="Arial"/>
              </a:defRPr>
            </a:lvl1pPr>
            <a:lvl2pPr marL="914400" marR="0" lvl="1" indent="-317500" algn="l" rtl="0">
              <a:lnSpc>
                <a:spcPct val="120000"/>
              </a:lnSpc>
              <a:spcBef>
                <a:spcPts val="0"/>
              </a:spcBef>
              <a:spcAft>
                <a:spcPts val="0"/>
              </a:spcAft>
              <a:buClr>
                <a:srgbClr val="2D4F9E"/>
              </a:buClr>
              <a:buSzPts val="1400"/>
              <a:buFont typeface="Arial"/>
              <a:buChar char="–"/>
              <a:defRPr sz="1400" b="0" i="0" u="none" strike="noStrike" cap="none">
                <a:solidFill>
                  <a:srgbClr val="2D4F9E"/>
                </a:solidFill>
                <a:latin typeface="Arial"/>
                <a:ea typeface="Arial"/>
                <a:cs typeface="Arial"/>
                <a:sym typeface="Arial"/>
              </a:defRPr>
            </a:lvl2pPr>
            <a:lvl3pPr marL="1371600" marR="0" lvl="2" indent="-317500" algn="l" rtl="0">
              <a:lnSpc>
                <a:spcPct val="120000"/>
              </a:lnSpc>
              <a:spcBef>
                <a:spcPts val="0"/>
              </a:spcBef>
              <a:spcAft>
                <a:spcPts val="0"/>
              </a:spcAft>
              <a:buClr>
                <a:srgbClr val="2D4F9E"/>
              </a:buClr>
              <a:buSzPts val="1400"/>
              <a:buFont typeface="Arial"/>
              <a:buChar char="•"/>
              <a:defRPr sz="1400" b="0" i="0" u="none" strike="noStrike" cap="none">
                <a:solidFill>
                  <a:srgbClr val="2D4F9E"/>
                </a:solidFill>
                <a:latin typeface="Arial"/>
                <a:ea typeface="Arial"/>
                <a:cs typeface="Arial"/>
                <a:sym typeface="Arial"/>
              </a:defRPr>
            </a:lvl3pPr>
            <a:lvl4pPr marL="1828800" marR="0" lvl="3" indent="-317500" algn="l" rtl="0">
              <a:lnSpc>
                <a:spcPct val="120000"/>
              </a:lnSpc>
              <a:spcBef>
                <a:spcPts val="0"/>
              </a:spcBef>
              <a:spcAft>
                <a:spcPts val="0"/>
              </a:spcAft>
              <a:buClr>
                <a:srgbClr val="2D4F9E"/>
              </a:buClr>
              <a:buSzPts val="1400"/>
              <a:buFont typeface="Arial"/>
              <a:buChar char="–"/>
              <a:defRPr sz="1400" b="0" i="0" u="none" strike="noStrike" cap="none">
                <a:solidFill>
                  <a:srgbClr val="2D4F9E"/>
                </a:solidFill>
                <a:latin typeface="Arial"/>
                <a:ea typeface="Arial"/>
                <a:cs typeface="Arial"/>
                <a:sym typeface="Arial"/>
              </a:defRPr>
            </a:lvl4pPr>
            <a:lvl5pPr marL="2286000" marR="0" lvl="4" indent="-317500" algn="l" rtl="0">
              <a:lnSpc>
                <a:spcPct val="120000"/>
              </a:lnSpc>
              <a:spcBef>
                <a:spcPts val="0"/>
              </a:spcBef>
              <a:spcAft>
                <a:spcPts val="0"/>
              </a:spcAft>
              <a:buClr>
                <a:srgbClr val="2D4F9E"/>
              </a:buClr>
              <a:buSzPts val="1400"/>
              <a:buFont typeface="Arial"/>
              <a:buChar char="»"/>
              <a:defRPr sz="1400" b="0" i="0" u="none" strike="noStrike" cap="none">
                <a:solidFill>
                  <a:srgbClr val="2D4F9E"/>
                </a:solidFill>
                <a:latin typeface="Arial"/>
                <a:ea typeface="Arial"/>
                <a:cs typeface="Arial"/>
                <a:sym typeface="Arial"/>
              </a:defRPr>
            </a:lvl5pPr>
            <a:lvl6pPr marL="2743200" marR="0" lvl="5" indent="-355600" algn="l" rtl="0">
              <a:spcBef>
                <a:spcPts val="400"/>
              </a:spcBef>
              <a:spcAft>
                <a:spcPts val="0"/>
              </a:spcAft>
              <a:buClr>
                <a:srgbClr val="2D4F9E"/>
              </a:buClr>
              <a:buSzPts val="2000"/>
              <a:buFont typeface="Arial"/>
              <a:buChar char="•"/>
              <a:defRPr sz="2000" b="0" i="0" u="none" strike="noStrike" cap="none">
                <a:solidFill>
                  <a:srgbClr val="2D4F9E"/>
                </a:solidFill>
                <a:latin typeface="Arial"/>
                <a:ea typeface="Arial"/>
                <a:cs typeface="Arial"/>
                <a:sym typeface="Arial"/>
              </a:defRPr>
            </a:lvl6pPr>
            <a:lvl7pPr marL="3200400" marR="0" lvl="6" indent="-355600" algn="l" rtl="0">
              <a:spcBef>
                <a:spcPts val="400"/>
              </a:spcBef>
              <a:spcAft>
                <a:spcPts val="0"/>
              </a:spcAft>
              <a:buClr>
                <a:srgbClr val="2D4F9E"/>
              </a:buClr>
              <a:buSzPts val="2000"/>
              <a:buFont typeface="Arial"/>
              <a:buChar char="•"/>
              <a:defRPr sz="2000" b="0" i="0" u="none" strike="noStrike" cap="none">
                <a:solidFill>
                  <a:srgbClr val="2D4F9E"/>
                </a:solidFill>
                <a:latin typeface="Arial"/>
                <a:ea typeface="Arial"/>
                <a:cs typeface="Arial"/>
                <a:sym typeface="Arial"/>
              </a:defRPr>
            </a:lvl7pPr>
            <a:lvl8pPr marL="3657600" marR="0" lvl="7" indent="-355600" algn="l" rtl="0">
              <a:spcBef>
                <a:spcPts val="400"/>
              </a:spcBef>
              <a:spcAft>
                <a:spcPts val="0"/>
              </a:spcAft>
              <a:buClr>
                <a:srgbClr val="2D4F9E"/>
              </a:buClr>
              <a:buSzPts val="2000"/>
              <a:buFont typeface="Arial"/>
              <a:buChar char="•"/>
              <a:defRPr sz="2000" b="0" i="0" u="none" strike="noStrike" cap="none">
                <a:solidFill>
                  <a:srgbClr val="2D4F9E"/>
                </a:solidFill>
                <a:latin typeface="Arial"/>
                <a:ea typeface="Arial"/>
                <a:cs typeface="Arial"/>
                <a:sym typeface="Arial"/>
              </a:defRPr>
            </a:lvl8pPr>
            <a:lvl9pPr marL="4114800" marR="0" lvl="8" indent="-355600" algn="l" rtl="0">
              <a:spcBef>
                <a:spcPts val="400"/>
              </a:spcBef>
              <a:spcAft>
                <a:spcPts val="0"/>
              </a:spcAft>
              <a:buClr>
                <a:srgbClr val="2D4F9E"/>
              </a:buClr>
              <a:buSzPts val="2000"/>
              <a:buFont typeface="Arial"/>
              <a:buChar char="•"/>
              <a:defRPr sz="2000" b="0" i="0" u="none" strike="noStrike" cap="none">
                <a:solidFill>
                  <a:srgbClr val="2D4F9E"/>
                </a:solidFill>
                <a:latin typeface="Arial"/>
                <a:ea typeface="Arial"/>
                <a:cs typeface="Arial"/>
                <a:sym typeface="Arial"/>
              </a:defRPr>
            </a:lvl9pPr>
          </a:lstStyle>
          <a:p>
            <a:endParaRPr/>
          </a:p>
        </p:txBody>
      </p:sp>
      <p:sp>
        <p:nvSpPr>
          <p:cNvPr id="12" name="Google Shape;12;p1"/>
          <p:cNvSpPr txBox="1">
            <a:spLocks noGrp="1"/>
          </p:cNvSpPr>
          <p:nvPr>
            <p:ph type="ftr" idx="11"/>
          </p:nvPr>
        </p:nvSpPr>
        <p:spPr>
          <a:xfrm>
            <a:off x="4081827" y="4666255"/>
            <a:ext cx="4644900" cy="223098"/>
          </a:xfrm>
          <a:prstGeom prst="rect">
            <a:avLst/>
          </a:prstGeom>
          <a:noFill/>
          <a:ln>
            <a:noFill/>
          </a:ln>
        </p:spPr>
        <p:txBody>
          <a:bodyPr spcFirstLastPara="1" wrap="square" lIns="91425" tIns="45700" rIns="91425" bIns="45700" anchor="ctr" anchorCtr="0">
            <a:spAutoFit/>
          </a:bodyPr>
          <a:lstStyle>
            <a:lvl1pPr marR="0" lvl="0" algn="r">
              <a:spcBef>
                <a:spcPts val="0"/>
              </a:spcBef>
              <a:spcAft>
                <a:spcPts val="0"/>
              </a:spcAft>
              <a:buClr>
                <a:schemeClr val="dk2"/>
              </a:buClr>
              <a:buSzPts val="1700"/>
              <a:buNone/>
              <a:defRPr sz="850" b="0" i="0" u="none" strike="noStrike" cap="none">
                <a:solidFill>
                  <a:schemeClr val="dk2"/>
                </a:solidFill>
                <a:latin typeface="Arial"/>
                <a:ea typeface="Arial"/>
                <a:cs typeface="Arial"/>
                <a:sym typeface="Arial"/>
              </a:defRPr>
            </a:lvl1pPr>
            <a:lvl2pPr marR="0" lvl="1" algn="l">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8726727" y="4686956"/>
            <a:ext cx="354000" cy="323125"/>
          </a:xfrm>
          <a:prstGeom prst="rect">
            <a:avLst/>
          </a:prstGeom>
          <a:noFill/>
          <a:ln>
            <a:noFill/>
          </a:ln>
        </p:spPr>
        <p:txBody>
          <a:bodyPr spcFirstLastPara="1" wrap="square" lIns="91425" tIns="45700" rIns="91425" bIns="45700" anchor="ctr" anchorCtr="0">
            <a:spAutoFit/>
          </a:bodyPr>
          <a:lstStyle>
            <a:lvl1pPr marL="0" marR="0" lvl="0" indent="0" algn="l" rtl="0">
              <a:spcBef>
                <a:spcPts val="0"/>
              </a:spcBef>
              <a:buNone/>
              <a:defRPr sz="750" b="0" i="0" u="none" strike="noStrike" cap="none">
                <a:solidFill>
                  <a:srgbClr val="2D4F9E"/>
                </a:solidFill>
                <a:latin typeface="Arial"/>
                <a:ea typeface="Arial"/>
                <a:cs typeface="Arial"/>
                <a:sym typeface="Arial"/>
              </a:defRPr>
            </a:lvl1pPr>
            <a:lvl2pPr marL="0" marR="0" lvl="1" indent="0" algn="l" rtl="0">
              <a:spcBef>
                <a:spcPts val="0"/>
              </a:spcBef>
              <a:buNone/>
              <a:defRPr sz="750" b="0" i="0" u="none" strike="noStrike" cap="none">
                <a:solidFill>
                  <a:srgbClr val="2D4F9E"/>
                </a:solidFill>
                <a:latin typeface="Arial"/>
                <a:ea typeface="Arial"/>
                <a:cs typeface="Arial"/>
                <a:sym typeface="Arial"/>
              </a:defRPr>
            </a:lvl2pPr>
            <a:lvl3pPr marL="0" marR="0" lvl="2" indent="0" algn="l" rtl="0">
              <a:spcBef>
                <a:spcPts val="0"/>
              </a:spcBef>
              <a:buNone/>
              <a:defRPr sz="750" b="0" i="0" u="none" strike="noStrike" cap="none">
                <a:solidFill>
                  <a:srgbClr val="2D4F9E"/>
                </a:solidFill>
                <a:latin typeface="Arial"/>
                <a:ea typeface="Arial"/>
                <a:cs typeface="Arial"/>
                <a:sym typeface="Arial"/>
              </a:defRPr>
            </a:lvl3pPr>
            <a:lvl4pPr marL="0" marR="0" lvl="3" indent="0" algn="l" rtl="0">
              <a:spcBef>
                <a:spcPts val="0"/>
              </a:spcBef>
              <a:buNone/>
              <a:defRPr sz="750" b="0" i="0" u="none" strike="noStrike" cap="none">
                <a:solidFill>
                  <a:srgbClr val="2D4F9E"/>
                </a:solidFill>
                <a:latin typeface="Arial"/>
                <a:ea typeface="Arial"/>
                <a:cs typeface="Arial"/>
                <a:sym typeface="Arial"/>
              </a:defRPr>
            </a:lvl4pPr>
            <a:lvl5pPr marL="0" marR="0" lvl="4" indent="0" algn="l" rtl="0">
              <a:spcBef>
                <a:spcPts val="0"/>
              </a:spcBef>
              <a:buNone/>
              <a:defRPr sz="750" b="0" i="0" u="none" strike="noStrike" cap="none">
                <a:solidFill>
                  <a:srgbClr val="2D4F9E"/>
                </a:solidFill>
                <a:latin typeface="Arial"/>
                <a:ea typeface="Arial"/>
                <a:cs typeface="Arial"/>
                <a:sym typeface="Arial"/>
              </a:defRPr>
            </a:lvl5pPr>
            <a:lvl6pPr marL="0" marR="0" lvl="5" indent="0" algn="l" rtl="0">
              <a:spcBef>
                <a:spcPts val="0"/>
              </a:spcBef>
              <a:buNone/>
              <a:defRPr sz="750" b="0" i="0" u="none" strike="noStrike" cap="none">
                <a:solidFill>
                  <a:srgbClr val="2D4F9E"/>
                </a:solidFill>
                <a:latin typeface="Arial"/>
                <a:ea typeface="Arial"/>
                <a:cs typeface="Arial"/>
                <a:sym typeface="Arial"/>
              </a:defRPr>
            </a:lvl6pPr>
            <a:lvl7pPr marL="0" marR="0" lvl="6" indent="0" algn="l" rtl="0">
              <a:spcBef>
                <a:spcPts val="0"/>
              </a:spcBef>
              <a:buNone/>
              <a:defRPr sz="750" b="0" i="0" u="none" strike="noStrike" cap="none">
                <a:solidFill>
                  <a:srgbClr val="2D4F9E"/>
                </a:solidFill>
                <a:latin typeface="Arial"/>
                <a:ea typeface="Arial"/>
                <a:cs typeface="Arial"/>
                <a:sym typeface="Arial"/>
              </a:defRPr>
            </a:lvl7pPr>
            <a:lvl8pPr marL="0" marR="0" lvl="7" indent="0" algn="l" rtl="0">
              <a:spcBef>
                <a:spcPts val="0"/>
              </a:spcBef>
              <a:buNone/>
              <a:defRPr sz="750" b="0" i="0" u="none" strike="noStrike" cap="none">
                <a:solidFill>
                  <a:srgbClr val="2D4F9E"/>
                </a:solidFill>
                <a:latin typeface="Arial"/>
                <a:ea typeface="Arial"/>
                <a:cs typeface="Arial"/>
                <a:sym typeface="Arial"/>
              </a:defRPr>
            </a:lvl8pPr>
            <a:lvl9pPr marL="0" marR="0" lvl="8" indent="0" algn="l" rtl="0">
              <a:spcBef>
                <a:spcPts val="0"/>
              </a:spcBef>
              <a:buNone/>
              <a:defRPr sz="750" b="0" i="0" u="none" strike="noStrike" cap="none">
                <a:solidFill>
                  <a:srgbClr val="2D4F9E"/>
                </a:solidFill>
                <a:latin typeface="Arial"/>
                <a:ea typeface="Arial"/>
                <a:cs typeface="Arial"/>
                <a:sym typeface="Arial"/>
              </a:defRPr>
            </a:lvl9pPr>
          </a:lstStyle>
          <a:p>
            <a:fld id="{00000000-1234-1234-1234-123412341234}" type="slidenum">
              <a:rPr lang="en-US" smtClean="0"/>
              <a:pPr/>
              <a:t>‹nr.›</a:t>
            </a:fld>
            <a:endParaRPr lang="en-US"/>
          </a:p>
        </p:txBody>
      </p:sp>
    </p:spTree>
    <p:extLst>
      <p:ext uri="{BB962C8B-B14F-4D97-AF65-F5344CB8AC3E}">
        <p14:creationId xmlns:p14="http://schemas.microsoft.com/office/powerpoint/2010/main" val="746299530"/>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5"/>
            </p:custDataLst>
            <p:extLst>
              <p:ext uri="{D42A27DB-BD31-4B8C-83A1-F6EECF244321}">
                <p14:modId xmlns:p14="http://schemas.microsoft.com/office/powerpoint/2010/main" val="2660310820"/>
              </p:ext>
            </p:extLst>
          </p:nvPr>
        </p:nvGraphicFramePr>
        <p:xfrm>
          <a:off x="1589" y="1192"/>
          <a:ext cx="1587" cy="1190"/>
        </p:xfrm>
        <a:graphic>
          <a:graphicData uri="http://schemas.openxmlformats.org/presentationml/2006/ole">
            <mc:AlternateContent xmlns:mc="http://schemas.openxmlformats.org/markup-compatibility/2006">
              <mc:Choice xmlns:v="urn:schemas-microsoft-com:vml" Requires="v">
                <p:oleObj name="think-cell Slide" r:id="rId26" imgW="270" imgH="270" progId="TCLayout.ActiveDocument.1">
                  <p:embed/>
                </p:oleObj>
              </mc:Choice>
              <mc:Fallback>
                <p:oleObj name="think-cell Slide" r:id="rId26" imgW="270" imgH="270" progId="TCLayout.ActiveDocument.1">
                  <p:embed/>
                  <p:pic>
                    <p:nvPicPr>
                      <p:cNvPr id="4" name="Object 3" hidden="1"/>
                      <p:cNvPicPr/>
                      <p:nvPr/>
                    </p:nvPicPr>
                    <p:blipFill>
                      <a:blip r:embed="rId27"/>
                      <a:stretch>
                        <a:fillRect/>
                      </a:stretch>
                    </p:blipFill>
                    <p:spPr>
                      <a:xfrm>
                        <a:off x="1589" y="1192"/>
                        <a:ext cx="1587" cy="1190"/>
                      </a:xfrm>
                      <a:prstGeom prst="rect">
                        <a:avLst/>
                      </a:prstGeom>
                    </p:spPr>
                  </p:pic>
                </p:oleObj>
              </mc:Fallback>
            </mc:AlternateContent>
          </a:graphicData>
        </a:graphic>
      </p:graphicFrame>
      <p:sp>
        <p:nvSpPr>
          <p:cNvPr id="18" name="Copyright"/>
          <p:cNvSpPr txBox="1"/>
          <p:nvPr/>
        </p:nvSpPr>
        <p:spPr>
          <a:xfrm>
            <a:off x="506420" y="4857751"/>
            <a:ext cx="4016376" cy="92333"/>
          </a:xfrm>
          <a:prstGeom prst="rect">
            <a:avLst/>
          </a:prstGeom>
          <a:noFill/>
        </p:spPr>
        <p:txBody>
          <a:bodyPr wrap="square" lIns="0" tIns="0" rIns="0" bIns="0" rtlCol="0">
            <a:spAutoFit/>
          </a:bodyPr>
          <a:lstStyle/>
          <a:p>
            <a:pPr marL="0" indent="0" rtl="0">
              <a:spcBef>
                <a:spcPts val="450"/>
              </a:spcBef>
              <a:buSzPct val="100000"/>
              <a:buFont typeface="Arial"/>
              <a:buNone/>
            </a:pPr>
            <a:r>
              <a:rPr lang="nl-NL" sz="600" b="0" i="0">
                <a:solidFill>
                  <a:srgbClr val="202124"/>
                </a:solidFill>
                <a:effectLst/>
                <a:latin typeface="Google Sans"/>
              </a:rPr>
              <a:t>|  © Zorg bij jou</a:t>
            </a:r>
            <a:endParaRPr lang="nl-NL" sz="600" noProof="0">
              <a:solidFill>
                <a:schemeClr val="tx1"/>
              </a:solidFill>
              <a:latin typeface="Calibri" panose="020F0502020204030204" pitchFamily="34" charset="0"/>
              <a:cs typeface="Calibri" panose="020F0502020204030204" pitchFamily="34" charset="0"/>
            </a:endParaRPr>
          </a:p>
        </p:txBody>
      </p:sp>
      <p:sp>
        <p:nvSpPr>
          <p:cNvPr id="19" name="Text Placeholder 18"/>
          <p:cNvSpPr>
            <a:spLocks noGrp="1"/>
          </p:cNvSpPr>
          <p:nvPr>
            <p:ph type="body" idx="1"/>
          </p:nvPr>
        </p:nvSpPr>
        <p:spPr>
          <a:xfrm>
            <a:off x="376238" y="1263876"/>
            <a:ext cx="8391525" cy="3522437"/>
          </a:xfrm>
          <a:prstGeom prst="rect">
            <a:avLst/>
          </a:prstGeom>
        </p:spPr>
        <p:txBody>
          <a:bodyPr vert="horz" lIns="0" tIns="0" rIns="0" bIns="0" rtlCol="0">
            <a:normAutofit/>
          </a:bodyPr>
          <a:lstStyle/>
          <a:p>
            <a:pPr lvl="0"/>
            <a:r>
              <a:rPr lang="nl-NL" noProof="0"/>
              <a:t>Klik om de tekst aan te passen</a:t>
            </a:r>
          </a:p>
          <a:p>
            <a:pPr lvl="1"/>
            <a:r>
              <a:rPr lang="nl-NL" noProof="0"/>
              <a:t>Tweede level</a:t>
            </a:r>
          </a:p>
          <a:p>
            <a:pPr lvl="2"/>
            <a:r>
              <a:rPr lang="nl-NL" noProof="0"/>
              <a:t>Derde level</a:t>
            </a:r>
          </a:p>
          <a:p>
            <a:pPr lvl="3"/>
            <a:r>
              <a:rPr lang="nl-NL" noProof="0"/>
              <a:t>Vierde level</a:t>
            </a:r>
          </a:p>
          <a:p>
            <a:pPr lvl="4"/>
            <a:r>
              <a:rPr lang="nl-NL" noProof="0"/>
              <a:t>Vijfde level</a:t>
            </a:r>
          </a:p>
        </p:txBody>
      </p:sp>
      <p:sp>
        <p:nvSpPr>
          <p:cNvPr id="9" name="Rectangle 8">
            <a:hlinkClick r:id="" action="ppaction://noaction"/>
            <a:extLst>
              <a:ext uri="{FF2B5EF4-FFF2-40B4-BE49-F238E27FC236}">
                <a16:creationId xmlns:a16="http://schemas.microsoft.com/office/drawing/2014/main" id="{C2320166-2AED-4CD3-A893-D94919B09F44}"/>
              </a:ext>
            </a:extLst>
          </p:cNvPr>
          <p:cNvSpPr/>
          <p:nvPr/>
        </p:nvSpPr>
        <p:spPr bwMode="gray">
          <a:xfrm>
            <a:off x="8465723" y="763192"/>
            <a:ext cx="534212" cy="357266"/>
          </a:xfrm>
          <a:prstGeom prst="rect">
            <a:avLst/>
          </a:prstGeom>
          <a:noFill/>
          <a:ln w="19050" algn="ctr">
            <a:noFill/>
            <a:miter lim="800000"/>
            <a:headEnd/>
            <a:tailEnd/>
          </a:ln>
        </p:spPr>
        <p:txBody>
          <a:bodyPr wrap="square" lIns="66675" tIns="66675" rIns="66675" bIns="66675" rtlCol="0" anchor="ctr"/>
          <a:lstStyle/>
          <a:p>
            <a:pPr algn="ctr" rtl="0">
              <a:lnSpc>
                <a:spcPct val="106000"/>
              </a:lnSpc>
              <a:buFont typeface="Wingdings 2" pitchFamily="18" charset="2"/>
              <a:buNone/>
            </a:pPr>
            <a:endParaRPr lang="nl-NL" sz="1200" b="1">
              <a:solidFill>
                <a:schemeClr val="bg1"/>
              </a:solidFill>
            </a:endParaRPr>
          </a:p>
        </p:txBody>
      </p:sp>
      <p:sp>
        <p:nvSpPr>
          <p:cNvPr id="10" name="Rectangle 9">
            <a:hlinkClick r:id="" action="ppaction://noaction"/>
            <a:extLst>
              <a:ext uri="{FF2B5EF4-FFF2-40B4-BE49-F238E27FC236}">
                <a16:creationId xmlns:a16="http://schemas.microsoft.com/office/drawing/2014/main" id="{E5C10B32-E2D1-4E1E-AF8B-C1CB0642773B}"/>
              </a:ext>
            </a:extLst>
          </p:cNvPr>
          <p:cNvSpPr/>
          <p:nvPr/>
        </p:nvSpPr>
        <p:spPr bwMode="gray">
          <a:xfrm>
            <a:off x="8465723" y="1213687"/>
            <a:ext cx="534212" cy="357266"/>
          </a:xfrm>
          <a:prstGeom prst="rect">
            <a:avLst/>
          </a:prstGeom>
          <a:noFill/>
          <a:ln w="19050" algn="ctr">
            <a:noFill/>
            <a:miter lim="800000"/>
            <a:headEnd/>
            <a:tailEnd/>
          </a:ln>
        </p:spPr>
        <p:txBody>
          <a:bodyPr wrap="square" lIns="66675" tIns="66675" rIns="66675" bIns="66675" rtlCol="0" anchor="ctr"/>
          <a:lstStyle/>
          <a:p>
            <a:pPr algn="ctr" rtl="0">
              <a:lnSpc>
                <a:spcPct val="106000"/>
              </a:lnSpc>
              <a:buFont typeface="Wingdings 2" pitchFamily="18" charset="2"/>
              <a:buNone/>
            </a:pPr>
            <a:endParaRPr lang="nl-NL" sz="1200" b="1">
              <a:solidFill>
                <a:schemeClr val="bg1"/>
              </a:solidFill>
            </a:endParaRPr>
          </a:p>
        </p:txBody>
      </p:sp>
      <p:sp>
        <p:nvSpPr>
          <p:cNvPr id="11" name="Rectangle 10">
            <a:hlinkClick r:id="" action="ppaction://noaction"/>
            <a:extLst>
              <a:ext uri="{FF2B5EF4-FFF2-40B4-BE49-F238E27FC236}">
                <a16:creationId xmlns:a16="http://schemas.microsoft.com/office/drawing/2014/main" id="{77270737-F2AF-4A5D-B2EE-60D8BD21B026}"/>
              </a:ext>
            </a:extLst>
          </p:cNvPr>
          <p:cNvSpPr/>
          <p:nvPr/>
        </p:nvSpPr>
        <p:spPr bwMode="gray">
          <a:xfrm>
            <a:off x="8465723" y="1649047"/>
            <a:ext cx="534212" cy="357266"/>
          </a:xfrm>
          <a:prstGeom prst="rect">
            <a:avLst/>
          </a:prstGeom>
          <a:noFill/>
          <a:ln w="19050" algn="ctr">
            <a:noFill/>
            <a:miter lim="800000"/>
            <a:headEnd/>
            <a:tailEnd/>
          </a:ln>
        </p:spPr>
        <p:txBody>
          <a:bodyPr wrap="square" lIns="66675" tIns="66675" rIns="66675" bIns="66675" rtlCol="0" anchor="ctr"/>
          <a:lstStyle/>
          <a:p>
            <a:pPr algn="ctr" rtl="0">
              <a:lnSpc>
                <a:spcPct val="106000"/>
              </a:lnSpc>
              <a:buFont typeface="Wingdings 2" pitchFamily="18" charset="2"/>
              <a:buNone/>
            </a:pPr>
            <a:endParaRPr lang="nl-NL" sz="1200" b="1">
              <a:solidFill>
                <a:schemeClr val="bg1"/>
              </a:solidFill>
            </a:endParaRPr>
          </a:p>
        </p:txBody>
      </p:sp>
      <p:sp>
        <p:nvSpPr>
          <p:cNvPr id="12" name="Rectangle 11">
            <a:hlinkClick r:id="" action="ppaction://noaction"/>
            <a:extLst>
              <a:ext uri="{FF2B5EF4-FFF2-40B4-BE49-F238E27FC236}">
                <a16:creationId xmlns:a16="http://schemas.microsoft.com/office/drawing/2014/main" id="{B2DA55B8-7FB5-415F-98A3-9E2DD1DAAA41}"/>
              </a:ext>
            </a:extLst>
          </p:cNvPr>
          <p:cNvSpPr/>
          <p:nvPr/>
        </p:nvSpPr>
        <p:spPr bwMode="gray">
          <a:xfrm>
            <a:off x="8465723" y="2109382"/>
            <a:ext cx="534212" cy="357266"/>
          </a:xfrm>
          <a:prstGeom prst="rect">
            <a:avLst/>
          </a:prstGeom>
          <a:noFill/>
          <a:ln w="19050" algn="ctr">
            <a:noFill/>
            <a:miter lim="800000"/>
            <a:headEnd/>
            <a:tailEnd/>
          </a:ln>
        </p:spPr>
        <p:txBody>
          <a:bodyPr wrap="square" lIns="66675" tIns="66675" rIns="66675" bIns="66675" rtlCol="0" anchor="ctr"/>
          <a:lstStyle/>
          <a:p>
            <a:pPr algn="ctr" rtl="0">
              <a:lnSpc>
                <a:spcPct val="106000"/>
              </a:lnSpc>
              <a:buFont typeface="Wingdings 2" pitchFamily="18" charset="2"/>
              <a:buNone/>
            </a:pPr>
            <a:endParaRPr lang="nl-NL" sz="1200" b="1">
              <a:solidFill>
                <a:schemeClr val="bg1"/>
              </a:solidFill>
            </a:endParaRPr>
          </a:p>
        </p:txBody>
      </p:sp>
      <p:sp>
        <p:nvSpPr>
          <p:cNvPr id="15" name="TextBox 14">
            <a:extLst>
              <a:ext uri="{FF2B5EF4-FFF2-40B4-BE49-F238E27FC236}">
                <a16:creationId xmlns:a16="http://schemas.microsoft.com/office/drawing/2014/main" id="{395F6546-8B6E-49C6-9457-A94531976ED1}"/>
              </a:ext>
            </a:extLst>
          </p:cNvPr>
          <p:cNvSpPr txBox="1"/>
          <p:nvPr/>
        </p:nvSpPr>
        <p:spPr>
          <a:xfrm>
            <a:off x="371476" y="4857751"/>
            <a:ext cx="230981" cy="92333"/>
          </a:xfrm>
          <a:prstGeom prst="rect">
            <a:avLst/>
          </a:prstGeom>
          <a:noFill/>
        </p:spPr>
        <p:txBody>
          <a:bodyPr wrap="square" lIns="0" tIns="0" rIns="0" bIns="0" rtlCol="0">
            <a:spAutoFit/>
          </a:bodyPr>
          <a:lstStyle/>
          <a:p>
            <a:pPr marL="0" indent="0" algn="l" rtl="0">
              <a:spcBef>
                <a:spcPts val="450"/>
              </a:spcBef>
              <a:buSzPct val="100000"/>
              <a:buFont typeface="Arial"/>
              <a:buNone/>
            </a:pPr>
            <a:fld id="{C58DF478-B544-4ED8-9ED4-6A2648E2D233}" type="slidenum">
              <a:rPr lang="nl-NL" sz="600" noProof="0" smtClean="0">
                <a:solidFill>
                  <a:schemeClr val="tx1"/>
                </a:solidFill>
                <a:latin typeface="Calibri" panose="020F0502020204030204" pitchFamily="34" charset="0"/>
                <a:cs typeface="Calibri" panose="020F0502020204030204" pitchFamily="34" charset="0"/>
              </a:rPr>
              <a:pPr marL="0" indent="0" algn="l" rtl="0">
                <a:spcBef>
                  <a:spcPts val="450"/>
                </a:spcBef>
                <a:buSzPct val="100000"/>
                <a:buFont typeface="Arial"/>
                <a:buNone/>
              </a:pPr>
              <a:t>‹nr.›</a:t>
            </a:fld>
            <a:endParaRPr lang="nl-NL" sz="600" noProof="0">
              <a:solidFill>
                <a:schemeClr val="tx1"/>
              </a:solidFill>
              <a:latin typeface="Calibri" panose="020F0502020204030204" pitchFamily="34" charset="0"/>
              <a:cs typeface="Calibri" panose="020F0502020204030204" pitchFamily="34" charset="0"/>
            </a:endParaRPr>
          </a:p>
        </p:txBody>
      </p:sp>
      <p:sp>
        <p:nvSpPr>
          <p:cNvPr id="17" name="Title Placeholder 1">
            <a:extLst>
              <a:ext uri="{FF2B5EF4-FFF2-40B4-BE49-F238E27FC236}">
                <a16:creationId xmlns:a16="http://schemas.microsoft.com/office/drawing/2014/main" id="{7EE45B84-5546-410E-BFA9-0EE3C4CCC877}"/>
              </a:ext>
            </a:extLst>
          </p:cNvPr>
          <p:cNvSpPr>
            <a:spLocks noGrp="1"/>
          </p:cNvSpPr>
          <p:nvPr>
            <p:ph type="title"/>
          </p:nvPr>
        </p:nvSpPr>
        <p:spPr bwMode="gray">
          <a:xfrm>
            <a:off x="376237" y="228600"/>
            <a:ext cx="8460964" cy="255102"/>
          </a:xfrm>
          <a:prstGeom prst="rect">
            <a:avLst/>
          </a:prstGeom>
        </p:spPr>
        <p:txBody>
          <a:bodyPr vert="horz" lIns="0" tIns="0" rIns="0" bIns="0" rtlCol="0" anchor="t" anchorCtr="0">
            <a:noAutofit/>
          </a:bodyPr>
          <a:lstStyle/>
          <a:p>
            <a:r>
              <a:rPr lang="nl-NL" noProof="0"/>
              <a:t>Klik om de titel aan te passen</a:t>
            </a:r>
          </a:p>
        </p:txBody>
      </p:sp>
      <p:pic>
        <p:nvPicPr>
          <p:cNvPr id="5" name="Picture 4">
            <a:extLst>
              <a:ext uri="{FF2B5EF4-FFF2-40B4-BE49-F238E27FC236}">
                <a16:creationId xmlns:a16="http://schemas.microsoft.com/office/drawing/2014/main" id="{DACB59CC-F4A0-894E-0E8F-B7B9895E770A}"/>
              </a:ext>
            </a:extLst>
          </p:cNvPr>
          <p:cNvPicPr>
            <a:picLocks noChangeAspect="1"/>
          </p:cNvPicPr>
          <p:nvPr/>
        </p:nvPicPr>
        <p:blipFill>
          <a:blip r:embed="rId28"/>
          <a:stretch>
            <a:fillRect/>
          </a:stretch>
        </p:blipFill>
        <p:spPr>
          <a:xfrm>
            <a:off x="7890642" y="4741156"/>
            <a:ext cx="880157" cy="259200"/>
          </a:xfrm>
          <a:prstGeom prst="rect">
            <a:avLst/>
          </a:prstGeom>
        </p:spPr>
      </p:pic>
    </p:spTree>
    <p:extLst>
      <p:ext uri="{BB962C8B-B14F-4D97-AF65-F5344CB8AC3E}">
        <p14:creationId xmlns:p14="http://schemas.microsoft.com/office/powerpoint/2010/main" val="209534167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Lst>
  <p:transition>
    <p:fade/>
  </p:transition>
  <p:txStyles>
    <p:titleStyle>
      <a:lvl1pPr algn="l" defTabSz="685800" rtl="0" eaLnBrk="1" latinLnBrk="0" hangingPunct="1">
        <a:spcBef>
          <a:spcPct val="0"/>
        </a:spcBef>
        <a:buNone/>
        <a:defRPr sz="1575" b="1" kern="1200">
          <a:solidFill>
            <a:schemeClr val="tx1"/>
          </a:solidFill>
          <a:latin typeface="+mn-lt"/>
          <a:ea typeface="+mj-ea"/>
          <a:cs typeface="Calibri Light" panose="020F0302020204030204" pitchFamily="34" charset="0"/>
        </a:defRPr>
      </a:lvl1pPr>
    </p:titleStyle>
    <p:bodyStyle>
      <a:lvl1pPr marL="0" indent="0" algn="l" defTabSz="685800" rtl="0" eaLnBrk="1" latinLnBrk="0" hangingPunct="1">
        <a:spcBef>
          <a:spcPts val="0"/>
        </a:spcBef>
        <a:spcAft>
          <a:spcPts val="750"/>
        </a:spcAft>
        <a:buSzPct val="100000"/>
        <a:buFontTx/>
        <a:buNone/>
        <a:defRPr sz="1350" b="0" kern="1200">
          <a:solidFill>
            <a:schemeClr val="tx1"/>
          </a:solidFill>
          <a:latin typeface="+mn-lt"/>
          <a:ea typeface="+mn-ea"/>
          <a:cs typeface="Calibri Light" panose="020F0302020204030204" pitchFamily="34" charset="0"/>
        </a:defRPr>
      </a:lvl1pPr>
      <a:lvl2pPr marL="104775" indent="-104775" algn="l" defTabSz="685800" rtl="0" eaLnBrk="1" latinLnBrk="0" hangingPunct="1">
        <a:spcBef>
          <a:spcPts val="0"/>
        </a:spcBef>
        <a:spcAft>
          <a:spcPts val="750"/>
        </a:spcAft>
        <a:buClrTx/>
        <a:buSzPct val="100000"/>
        <a:buFont typeface="Arial" panose="020B0604020202020204" pitchFamily="34" charset="0"/>
        <a:buChar char="•"/>
        <a:defRPr lang="en-US" sz="1350" b="1" kern="1200" dirty="0" smtClean="0">
          <a:solidFill>
            <a:schemeClr val="tx1"/>
          </a:solidFill>
          <a:latin typeface="+mj-lt"/>
          <a:ea typeface="+mn-ea"/>
          <a:cs typeface="Calibri Light" panose="020F0302020204030204" pitchFamily="34" charset="0"/>
        </a:defRPr>
      </a:lvl2pPr>
      <a:lvl3pPr marL="228600" indent="-104775" algn="l" defTabSz="685800" rtl="0" eaLnBrk="1" latinLnBrk="0" hangingPunct="1">
        <a:spcBef>
          <a:spcPts val="0"/>
        </a:spcBef>
        <a:spcAft>
          <a:spcPts val="750"/>
        </a:spcAft>
        <a:buClrTx/>
        <a:buSzPct val="100000"/>
        <a:buFont typeface="Arial" panose="020B0604020202020204" pitchFamily="34" charset="0"/>
        <a:buChar char="−"/>
        <a:defRPr lang="en-US" sz="1350" kern="1200" dirty="0" smtClean="0">
          <a:solidFill>
            <a:schemeClr val="tx1"/>
          </a:solidFill>
          <a:latin typeface="+mn-lt"/>
          <a:ea typeface="+mn-ea"/>
          <a:cs typeface="Calibri Light" panose="020F0302020204030204" pitchFamily="34" charset="0"/>
        </a:defRPr>
      </a:lvl3pPr>
      <a:lvl4pPr marL="352425" indent="-104775" algn="l" defTabSz="685800" rtl="0" eaLnBrk="1" latinLnBrk="0" hangingPunct="1">
        <a:spcBef>
          <a:spcPts val="0"/>
        </a:spcBef>
        <a:spcAft>
          <a:spcPts val="750"/>
        </a:spcAft>
        <a:buClrTx/>
        <a:buSzPct val="100000"/>
        <a:buFont typeface="Arial" panose="020B0604020202020204" pitchFamily="34" charset="0"/>
        <a:buChar char="◦"/>
        <a:defRPr lang="en-US" sz="1350" kern="1200" baseline="0" dirty="0" smtClean="0">
          <a:solidFill>
            <a:schemeClr val="tx1"/>
          </a:solidFill>
          <a:latin typeface="+mn-lt"/>
          <a:ea typeface="+mn-ea"/>
          <a:cs typeface="Calibri Light" panose="020F0302020204030204" pitchFamily="34" charset="0"/>
        </a:defRPr>
      </a:lvl4pPr>
      <a:lvl5pPr marL="476250" indent="-104775" algn="l" defTabSz="598885" rtl="0" eaLnBrk="1" latinLnBrk="0" hangingPunct="1">
        <a:spcBef>
          <a:spcPts val="0"/>
        </a:spcBef>
        <a:spcAft>
          <a:spcPts val="750"/>
        </a:spcAft>
        <a:buClrTx/>
        <a:buSzPct val="100000"/>
        <a:buFont typeface="Arial" panose="020B0604020202020204" pitchFamily="34" charset="0"/>
        <a:buChar char="−"/>
        <a:tabLst/>
        <a:defRPr lang="en-US" sz="1350" kern="1200" baseline="0" dirty="0" smtClean="0">
          <a:solidFill>
            <a:schemeClr val="tx1"/>
          </a:solidFill>
          <a:latin typeface="+mn-lt"/>
          <a:ea typeface="+mn-ea"/>
          <a:cs typeface="Calibri Light" panose="020F0302020204030204" pitchFamily="34" charset="0"/>
        </a:defRPr>
      </a:lvl5pPr>
      <a:lvl6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6pPr>
      <a:lvl7pPr marL="399600" indent="-132300" algn="l" defTabSz="685800" rtl="0" eaLnBrk="1" latinLnBrk="0" hangingPunct="1">
        <a:spcBef>
          <a:spcPts val="0"/>
        </a:spcBef>
        <a:spcAft>
          <a:spcPts val="750"/>
        </a:spcAft>
        <a:buFont typeface="Verdana" panose="020B0604030504040204" pitchFamily="34" charset="0"/>
        <a:buChar char="−"/>
        <a:defRPr sz="900" kern="1200">
          <a:solidFill>
            <a:schemeClr val="tx1"/>
          </a:solidFill>
          <a:latin typeface="+mn-lt"/>
          <a:ea typeface="+mn-ea"/>
          <a:cs typeface="+mn-cs"/>
        </a:defRPr>
      </a:lvl7pPr>
      <a:lvl8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8pPr>
      <a:lvl9pPr marL="399600" indent="-132300" algn="l" defTabSz="685800" rtl="0" eaLnBrk="1" latinLnBrk="0" hangingPunct="1">
        <a:spcBef>
          <a:spcPts val="0"/>
        </a:spcBef>
        <a:spcAft>
          <a:spcPts val="750"/>
        </a:spcAft>
        <a:buFont typeface="Verdana" panose="020B0604030504040204" pitchFamily="34" charset="0"/>
        <a:buChar char="−"/>
        <a:defRPr sz="9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020">
          <p15:clr>
            <a:srgbClr val="F26B43"/>
          </p15:clr>
        </p15:guide>
        <p15:guide id="8" orient="horz" pos="4080">
          <p15:clr>
            <a:srgbClr val="F26B43"/>
          </p15:clr>
        </p15:guide>
        <p15:guide id="27" pos="7368">
          <p15:clr>
            <a:srgbClr val="F26B43"/>
          </p15:clr>
        </p15:guide>
        <p15:guide id="51" orient="horz" pos="4081">
          <p15:clr>
            <a:srgbClr val="A4A3A4"/>
          </p15:clr>
        </p15:guide>
        <p15:guide id="52" pos="302">
          <p15:clr>
            <a:srgbClr val="F26B43"/>
          </p15:clr>
        </p15:guide>
        <p15:guide id="53" pos="1392">
          <p15:clr>
            <a:srgbClr val="F26B43"/>
          </p15:clr>
        </p15:guide>
        <p15:guide id="54" pos="1512">
          <p15:clr>
            <a:srgbClr val="F26B43"/>
          </p15:clr>
        </p15:guide>
        <p15:guide id="55" pos="2592">
          <p15:clr>
            <a:srgbClr val="F26B43"/>
          </p15:clr>
        </p15:guide>
        <p15:guide id="56" pos="2712">
          <p15:clr>
            <a:srgbClr val="F26B43"/>
          </p15:clr>
        </p15:guide>
        <p15:guide id="57" pos="3840">
          <p15:clr>
            <a:srgbClr val="F26B43"/>
          </p15:clr>
        </p15:guide>
        <p15:guide id="58" pos="3768">
          <p15:clr>
            <a:srgbClr val="F26B43"/>
          </p15:clr>
        </p15:guide>
        <p15:guide id="59" pos="3912">
          <p15:clr>
            <a:srgbClr val="F26B43"/>
          </p15:clr>
        </p15:guide>
        <p15:guide id="60" pos="5112">
          <p15:clr>
            <a:srgbClr val="F26B43"/>
          </p15:clr>
        </p15:guide>
        <p15:guide id="61" pos="6168">
          <p15:clr>
            <a:srgbClr val="F26B43"/>
          </p15:clr>
        </p15:guide>
        <p15:guide id="62" pos="6288">
          <p15:clr>
            <a:srgbClr val="F26B43"/>
          </p15:clr>
        </p15:guide>
        <p15:guide id="63" pos="4968">
          <p15:clr>
            <a:srgbClr val="F26B43"/>
          </p15:clr>
        </p15:guide>
        <p15:guide id="64" orient="horz" pos="192">
          <p15:clr>
            <a:srgbClr val="F26B43"/>
          </p15:clr>
        </p15:guide>
        <p15:guide id="65" orient="horz" pos="1056">
          <p15:clr>
            <a:srgbClr val="F26B43"/>
          </p15:clr>
        </p15:guide>
        <p15:guide id="66" orient="horz" pos="2232">
          <p15:clr>
            <a:srgbClr val="F26B43"/>
          </p15:clr>
        </p15:guide>
        <p15:guide id="67" orient="horz" pos="4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samendezorgvernieuwen.nl/personaliseren/zorgpad-in-kaart-brengen/" TargetMode="External"/><Relationship Id="rId3" Type="http://schemas.openxmlformats.org/officeDocument/2006/relationships/image" Target="../media/image48.png"/><Relationship Id="rId7" Type="http://schemas.openxmlformats.org/officeDocument/2006/relationships/hyperlink" Target="https://samendezorgvernieuwen.nl/digitaliseren/innovaties-ontwerpen/#doel"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samendezorgvernieuwen.nl/standaardiseren/innovaties-ontwerpen/" TargetMode="External"/><Relationship Id="rId5" Type="http://schemas.openxmlformats.org/officeDocument/2006/relationships/image" Target="../media/image40.png"/><Relationship Id="rId4" Type="http://schemas.openxmlformats.org/officeDocument/2006/relationships/image" Target="../media/image52.jpeg"/><Relationship Id="rId9" Type="http://schemas.openxmlformats.org/officeDocument/2006/relationships/hyperlink" Target="https://santeon.sharepoint.com/:b:/s/SamenBeter-algemeen/ET6EUp4wHEpOhU_dtxAtUnIB8W5pThueP6glCaxObnl8BQ?e=mlgZTz"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8.png"/><Relationship Id="rId7" Type="http://schemas.openxmlformats.org/officeDocument/2006/relationships/image" Target="../media/image55.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svg"/><Relationship Id="rId10" Type="http://schemas.openxmlformats.org/officeDocument/2006/relationships/image" Target="../media/image58.svg"/><Relationship Id="rId4" Type="http://schemas.openxmlformats.org/officeDocument/2006/relationships/image" Target="../media/image40.png"/><Relationship Id="rId9"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hyperlink" Target="https://santeon.sharepoint.com/:b:/r/sites/SamenBeter-algemeen/Gedeelde%20documenten/General/7.%20Formats%20%26%20best%20practices/Impactanalyses%20focusprojecten/Bijlagen%20bij%20de%20blauwdruk/Digitaliseren%20-%20impactanalyse%20thuismonitoring%20op%20zorgpad%20COPD.pdf?csf=1&amp;web=1&amp;e=K5sltF" TargetMode="External"/><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hyperlink" Target="https://santeon.sharepoint.com/:p:/r/sites/SamenBeter-algemeen/Gedeelde%20documenten/General/7.%20Formats%20%26%20best%20practices/Impactanalyses%20focusprojecten/Voorbeelden%20van%20impactanalyses/26012026%20Impact%20AF%20detectie%20(voor%20CVA%20-%20niet%20laatste%20versie).pptx?d=w335f708641554ee3a7b64a87c61c4ab7&amp;csf=1&amp;web=1&amp;e=JBk0cN" TargetMode="External"/><Relationship Id="rId5" Type="http://schemas.openxmlformats.org/officeDocument/2006/relationships/image" Target="../media/image49.png"/><Relationship Id="rId10" Type="http://schemas.openxmlformats.org/officeDocument/2006/relationships/hyperlink" Target="https://santeon.sharepoint.com/sites/SamenBeter-algemeen/Gedeelde%20documenten/General/7.%20Formats%20&amp;%20best%20practices/Impactanalyses%20focusprojecten/Voorbeelden%20van%20impactanalyses/Standaardiseren%20-%20CVA%20_%20Impact%20AF%20detectie%20definitief.pptx" TargetMode="External"/><Relationship Id="rId4" Type="http://schemas.openxmlformats.org/officeDocument/2006/relationships/image" Target="../media/image40.png"/><Relationship Id="rId9" Type="http://schemas.openxmlformats.org/officeDocument/2006/relationships/hyperlink" Target="https://santeon.sharepoint.com/:b:/r/sites/SamenBeter-algemeen/Gedeelde%20documenten/General/7.%20Formats%20%26%20best%20practices/Impactanalyses%20focusprojecten/Bijlagen%20bij%20de%20blauwdruk/Personaliseren%20-%20impactanalyse%20Samen%20Beslissen%20-%20zorgpad%20Chronische%20Nierschade.pdf?csf=1&amp;web=1&amp;e=EwuJP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60.png"/><Relationship Id="rId7" Type="http://schemas.openxmlformats.org/officeDocument/2006/relationships/slide" Target="slide40.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47.xml"/><Relationship Id="rId11" Type="http://schemas.openxmlformats.org/officeDocument/2006/relationships/slide" Target="slide38.xml"/><Relationship Id="rId5" Type="http://schemas.openxmlformats.org/officeDocument/2006/relationships/slide" Target="slide35.xml"/><Relationship Id="rId10" Type="http://schemas.openxmlformats.org/officeDocument/2006/relationships/slide" Target="slide49.xml"/><Relationship Id="rId4" Type="http://schemas.openxmlformats.org/officeDocument/2006/relationships/image" Target="../media/image40.png"/><Relationship Id="rId9" Type="http://schemas.openxmlformats.org/officeDocument/2006/relationships/slide" Target="slide43.xml"/></Relationships>
</file>

<file path=ppt/slides/_rels/slide1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0.png"/><Relationship Id="rId7" Type="http://schemas.openxmlformats.org/officeDocument/2006/relationships/image" Target="../media/image65.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svg"/><Relationship Id="rId4" Type="http://schemas.openxmlformats.org/officeDocument/2006/relationships/image" Target="../media/image62.sv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1.xml"/><Relationship Id="rId1" Type="http://schemas.openxmlformats.org/officeDocument/2006/relationships/tags" Target="../tags/tag50.xml"/><Relationship Id="rId6" Type="http://schemas.openxmlformats.org/officeDocument/2006/relationships/image" Target="../media/image61.png"/><Relationship Id="rId5" Type="http://schemas.openxmlformats.org/officeDocument/2006/relationships/image" Target="../media/image67.emf"/><Relationship Id="rId4" Type="http://schemas.openxmlformats.org/officeDocument/2006/relationships/oleObject" Target="../embeddings/oleObject37.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2.xml"/><Relationship Id="rId1" Type="http://schemas.openxmlformats.org/officeDocument/2006/relationships/tags" Target="../tags/tag51.xml"/><Relationship Id="rId6" Type="http://schemas.openxmlformats.org/officeDocument/2006/relationships/image" Target="../media/image61.png"/><Relationship Id="rId5" Type="http://schemas.openxmlformats.org/officeDocument/2006/relationships/image" Target="../media/image67.emf"/><Relationship Id="rId4" Type="http://schemas.openxmlformats.org/officeDocument/2006/relationships/oleObject" Target="../embeddings/oleObject38.bin"/></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16.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image" Target="../media/image61.png"/><Relationship Id="rId5" Type="http://schemas.openxmlformats.org/officeDocument/2006/relationships/image" Target="../media/image67.emf"/><Relationship Id="rId4" Type="http://schemas.openxmlformats.org/officeDocument/2006/relationships/oleObject" Target="../embeddings/oleObject39.bin"/></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svg"/><Relationship Id="rId1" Type="http://schemas.openxmlformats.org/officeDocument/2006/relationships/slideLayout" Target="../slideLayouts/slideLayout4.xml"/><Relationship Id="rId4" Type="http://schemas.openxmlformats.org/officeDocument/2006/relationships/image" Target="../media/image73.svg"/></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image" Target="../media/image61.png"/><Relationship Id="rId5" Type="http://schemas.openxmlformats.org/officeDocument/2006/relationships/image" Target="../media/image67.emf"/><Relationship Id="rId4" Type="http://schemas.openxmlformats.org/officeDocument/2006/relationships/oleObject" Target="../embeddings/oleObject40.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image" Target="../media/image61.png"/><Relationship Id="rId5" Type="http://schemas.openxmlformats.org/officeDocument/2006/relationships/image" Target="../media/image67.emf"/><Relationship Id="rId4" Type="http://schemas.openxmlformats.org/officeDocument/2006/relationships/oleObject" Target="../embeddings/oleObject4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image" Target="../media/image61.png"/><Relationship Id="rId5" Type="http://schemas.openxmlformats.org/officeDocument/2006/relationships/image" Target="../media/image67.emf"/><Relationship Id="rId4" Type="http://schemas.openxmlformats.org/officeDocument/2006/relationships/oleObject" Target="../embeddings/oleObject42.bin"/></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2.png"/><Relationship Id="rId7" Type="http://schemas.openxmlformats.org/officeDocument/2006/relationships/slide" Target="slide1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image" Target="../media/image40.png"/><Relationship Id="rId9" Type="http://schemas.openxmlformats.org/officeDocument/2006/relationships/slide" Target="slide5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75.svg"/><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image" Target="../media/image61.pn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santeon.sharepoint.com/sites/SamenBeter-algemeen/Gedeelde%20documenten/General/7.%20Formats%20&amp;%20best%20practices/Impactanalyses%20focusprojecten/2602%20-%20Impactanalyse%20vTemplate.xlsx" TargetMode="External"/><Relationship Id="rId5" Type="http://schemas.openxmlformats.org/officeDocument/2006/relationships/hyperlink" Target="https://santeon.sharepoint.com/sites/SamenBeter-algemeen/Gedeelde%20documenten/General/7.%20Formats%20&amp;%20best%20practices/Impactanalyses%20focusprojecten/251030%20-%20Zorgpaden%20Impactanalyse%20model%20Zorg%20bij%20jou%20vTemplate.xlsx" TargetMode="Externa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santeon.sharepoint.com/sites/SamenBeter-algemeen/Gedeelde%20documenten/General/7.%20Formats%20&amp;%20best%20practices/Impactanalyses%20focusprojecten/2602%20-%20Impactanalyse%20vTemplate.xlsx" TargetMode="External"/><Relationship Id="rId5" Type="http://schemas.openxmlformats.org/officeDocument/2006/relationships/hyperlink" Target="https://santeon.sharepoint.com/sites/SamenBeter-algemeen/Gedeelde%20documenten/General/7.%20Formats%20&amp;%20best%20practices/Impactanalyses%20focusprojecten/251030%20-%20Zorgpaden%20Impactanalyse%20model%20Zorg%20bij%20jou%20vTemplate.xlsx" TargetMode="Externa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santeon.sharepoint.com/:p:/r/sites/SamenBeter-algemeen/Gedeelde%20documenten/General/7.%20Formats%20%26%20best%20practices/Impactanalyses%20focusprojecten/Voorbeelden%20van%20impactanalyses/26012026%20Impact%20AF%20detectie%20(voor%20CVA%20-%20niet%20laatste%20versie).pptx?d=w335f708641554ee3a7b64a87c61c4ab7&amp;csf=1&amp;web=1&amp;e=JBk0cN"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8" Type="http://schemas.openxmlformats.org/officeDocument/2006/relationships/hyperlink" Target="https://santeon.sharepoint.com/sites/SamenBeter-algemeen/Gedeelde%20documenten/General/7.%20Formats%20&amp;%20best%20practices/Impactanalyses%20focusprojecten/2602%20-%20Impactanalyse%20vTemplate.xlsx" TargetMode="External"/><Relationship Id="rId3" Type="http://schemas.openxmlformats.org/officeDocument/2006/relationships/image" Target="../media/image61.png"/><Relationship Id="rId7" Type="http://schemas.openxmlformats.org/officeDocument/2006/relationships/hyperlink" Target="https://santeon.sharepoint.com/sites/SamenBeter-algemeen/Gedeelde%20documenten/General/7.%20Formats%20&amp;%20best%20practices/Impactanalyses%20focusprojecten/251030%20-%20Zorgpaden%20Impactanalyse%20model%20Zorg%20bij%20jou%20vTemplate.xlsx"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1.png"/><Relationship Id="rId1" Type="http://schemas.openxmlformats.org/officeDocument/2006/relationships/slideLayout" Target="../slideLayouts/slideLayout12.xml"/><Relationship Id="rId5" Type="http://schemas.openxmlformats.org/officeDocument/2006/relationships/chart" Target="../charts/chart6.xml"/><Relationship Id="rId4" Type="http://schemas.openxmlformats.org/officeDocument/2006/relationships/chart" Target="../charts/char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87.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8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slide" Target="slide52.xml"/><Relationship Id="rId2" Type="http://schemas.openxmlformats.org/officeDocument/2006/relationships/notesSlide" Target="../notesSlides/notesSlide38.xml"/><Relationship Id="rId1" Type="http://schemas.openxmlformats.org/officeDocument/2006/relationships/slideLayout" Target="../slideLayouts/slideLayout88.xml"/><Relationship Id="rId6" Type="http://schemas.openxmlformats.org/officeDocument/2006/relationships/slide" Target="slide23.xml"/><Relationship Id="rId5" Type="http://schemas.openxmlformats.org/officeDocument/2006/relationships/image" Target="../media/image77.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samendezorgvernieuwen.nl/" TargetMode="External"/><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8" Type="http://schemas.openxmlformats.org/officeDocument/2006/relationships/slide" Target="slide15.xml"/><Relationship Id="rId3" Type="http://schemas.microsoft.com/office/2018/10/relationships/comments" Target="../comments/modernComment_7FFFF74A_0.xml"/><Relationship Id="rId7" Type="http://schemas.openxmlformats.org/officeDocument/2006/relationships/slide" Target="slide10.xml"/><Relationship Id="rId12" Type="http://schemas.openxmlformats.org/officeDocument/2006/relationships/slide" Target="slide53.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slide" Target="slide33.xml"/><Relationship Id="rId5" Type="http://schemas.openxmlformats.org/officeDocument/2006/relationships/image" Target="../media/image40.png"/><Relationship Id="rId10" Type="http://schemas.openxmlformats.org/officeDocument/2006/relationships/slide" Target="slide18.xml"/><Relationship Id="rId4" Type="http://schemas.openxmlformats.org/officeDocument/2006/relationships/image" Target="../media/image48.png"/><Relationship Id="rId9" Type="http://schemas.openxmlformats.org/officeDocument/2006/relationships/slide" Target="slide16.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txBox="1"/>
          <p:nvPr/>
        </p:nvSpPr>
        <p:spPr>
          <a:xfrm>
            <a:off x="377024" y="3176622"/>
            <a:ext cx="1631884" cy="707856"/>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1200"/>
              </a:spcBef>
              <a:spcAft>
                <a:spcPts val="1200"/>
              </a:spcAft>
              <a:buClr>
                <a:srgbClr val="000000"/>
              </a:buClr>
              <a:buSzPts val="1100"/>
              <a:buFont typeface="Arial"/>
              <a:buNone/>
              <a:tabLst/>
              <a:defRPr/>
            </a:pPr>
            <a:r>
              <a:rPr lang="en-US" b="1" dirty="0">
                <a:solidFill>
                  <a:srgbClr val="13468F"/>
                </a:solidFill>
              </a:rPr>
              <a:t>S</a:t>
            </a:r>
            <a:r>
              <a:rPr kumimoji="0" lang="en-US" sz="1400" b="1" i="0" u="none" strike="noStrike" kern="0" cap="none" spc="0" normalizeH="0" baseline="0" noProof="0" dirty="0" err="1">
                <a:ln>
                  <a:noFill/>
                </a:ln>
                <a:solidFill>
                  <a:srgbClr val="13468F"/>
                </a:solidFill>
                <a:effectLst/>
                <a:uLnTx/>
                <a:uFillTx/>
                <a:latin typeface="Arial"/>
                <a:cs typeface="Arial"/>
                <a:sym typeface="Arial"/>
              </a:rPr>
              <a:t>tandaardiseren</a:t>
            </a:r>
            <a:endParaRPr kumimoji="0" sz="1400" b="1" i="0" u="none" strike="noStrike" kern="0" cap="none" spc="0" normalizeH="0" baseline="0" noProof="0" dirty="0">
              <a:ln>
                <a:noFill/>
              </a:ln>
              <a:solidFill>
                <a:srgbClr val="13468F"/>
              </a:solidFill>
              <a:effectLst/>
              <a:uLnTx/>
              <a:uFillTx/>
              <a:latin typeface="Arial"/>
              <a:cs typeface="Arial"/>
              <a:sym typeface="Arial"/>
            </a:endParaRPr>
          </a:p>
        </p:txBody>
      </p:sp>
      <p:sp>
        <p:nvSpPr>
          <p:cNvPr id="144" name="Google Shape;144;p18"/>
          <p:cNvSpPr txBox="1"/>
          <p:nvPr/>
        </p:nvSpPr>
        <p:spPr>
          <a:xfrm>
            <a:off x="2128083" y="3176622"/>
            <a:ext cx="1268100" cy="707856"/>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r>
              <a:rPr lang="en-US" b="1" dirty="0">
                <a:solidFill>
                  <a:srgbClr val="13468F"/>
                </a:solidFill>
              </a:rPr>
              <a:t>Actie 2.2.1</a:t>
            </a:r>
            <a:endParaRPr kumimoji="0" sz="1400" b="1" i="0" u="none" strike="noStrike" kern="0" cap="none" spc="0" normalizeH="0" baseline="0" noProof="0" dirty="0">
              <a:ln>
                <a:noFill/>
              </a:ln>
              <a:solidFill>
                <a:srgbClr val="13468F"/>
              </a:solidFill>
              <a:effectLst/>
              <a:uLnTx/>
              <a:uFillTx/>
              <a:latin typeface="Arial"/>
              <a:cs typeface="Arial"/>
              <a:sym typeface="Arial"/>
            </a:endParaRPr>
          </a:p>
        </p:txBody>
      </p:sp>
      <p:sp>
        <p:nvSpPr>
          <p:cNvPr id="145" name="Google Shape;145;p18"/>
          <p:cNvSpPr txBox="1"/>
          <p:nvPr/>
        </p:nvSpPr>
        <p:spPr>
          <a:xfrm>
            <a:off x="3326928" y="3176622"/>
            <a:ext cx="1385749" cy="707856"/>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r>
              <a:rPr kumimoji="0" lang="nl-NL" sz="1400" b="1" i="0" u="none" strike="noStrike" kern="0" cap="none" spc="0" normalizeH="0" baseline="0" noProof="0" dirty="0">
                <a:ln>
                  <a:noFill/>
                </a:ln>
                <a:solidFill>
                  <a:srgbClr val="13468F"/>
                </a:solidFill>
                <a:effectLst/>
                <a:uLnTx/>
                <a:uFillTx/>
                <a:latin typeface="Arial"/>
                <a:cs typeface="Arial"/>
                <a:sym typeface="Arial"/>
              </a:rPr>
              <a:t>Template</a:t>
            </a:r>
            <a:endParaRPr kumimoji="0" sz="1400" b="1" i="0" u="none" strike="noStrike" kern="0" cap="none" spc="0" normalizeH="0" baseline="0" noProof="0" dirty="0">
              <a:ln>
                <a:noFill/>
              </a:ln>
              <a:solidFill>
                <a:srgbClr val="13468F"/>
              </a:solidFill>
              <a:effectLst/>
              <a:uLnTx/>
              <a:uFillTx/>
              <a:latin typeface="Arial"/>
              <a:cs typeface="Arial"/>
              <a:sym typeface="Arial"/>
            </a:endParaRPr>
          </a:p>
        </p:txBody>
      </p:sp>
      <p:cxnSp>
        <p:nvCxnSpPr>
          <p:cNvPr id="146" name="Google Shape;146;p18"/>
          <p:cNvCxnSpPr/>
          <p:nvPr/>
        </p:nvCxnSpPr>
        <p:spPr>
          <a:xfrm>
            <a:off x="377050" y="3299860"/>
            <a:ext cx="0" cy="468600"/>
          </a:xfrm>
          <a:prstGeom prst="straightConnector1">
            <a:avLst/>
          </a:prstGeom>
          <a:noFill/>
          <a:ln w="19050" cap="flat" cmpd="sng">
            <a:solidFill>
              <a:srgbClr val="EE1564"/>
            </a:solidFill>
            <a:prstDash val="solid"/>
            <a:round/>
            <a:headEnd type="none" w="med" len="med"/>
            <a:tailEnd type="none" w="med" len="med"/>
          </a:ln>
        </p:spPr>
      </p:cxnSp>
      <p:cxnSp>
        <p:nvCxnSpPr>
          <p:cNvPr id="147" name="Google Shape;147;p18"/>
          <p:cNvCxnSpPr/>
          <p:nvPr/>
        </p:nvCxnSpPr>
        <p:spPr>
          <a:xfrm>
            <a:off x="2128083" y="3301200"/>
            <a:ext cx="0" cy="468600"/>
          </a:xfrm>
          <a:prstGeom prst="straightConnector1">
            <a:avLst/>
          </a:prstGeom>
          <a:noFill/>
          <a:ln w="19050" cap="flat" cmpd="sng">
            <a:solidFill>
              <a:srgbClr val="EE1564"/>
            </a:solidFill>
            <a:prstDash val="solid"/>
            <a:round/>
            <a:headEnd type="none" w="med" len="med"/>
            <a:tailEnd type="none" w="med" len="med"/>
          </a:ln>
        </p:spPr>
      </p:cxnSp>
      <p:cxnSp>
        <p:nvCxnSpPr>
          <p:cNvPr id="148" name="Google Shape;148;p18"/>
          <p:cNvCxnSpPr/>
          <p:nvPr/>
        </p:nvCxnSpPr>
        <p:spPr>
          <a:xfrm>
            <a:off x="3326928" y="3296250"/>
            <a:ext cx="0" cy="468600"/>
          </a:xfrm>
          <a:prstGeom prst="straightConnector1">
            <a:avLst/>
          </a:prstGeom>
          <a:noFill/>
          <a:ln w="19050" cap="flat" cmpd="sng">
            <a:solidFill>
              <a:srgbClr val="EE1564"/>
            </a:solidFill>
            <a:prstDash val="solid"/>
            <a:round/>
            <a:headEnd type="none" w="med" len="med"/>
            <a:tailEnd type="none" w="med" len="med"/>
          </a:ln>
        </p:spPr>
      </p:cxnSp>
      <p:sp>
        <p:nvSpPr>
          <p:cNvPr id="149" name="Google Shape;149;p18"/>
          <p:cNvSpPr txBox="1"/>
          <p:nvPr/>
        </p:nvSpPr>
        <p:spPr>
          <a:xfrm>
            <a:off x="377024" y="1724600"/>
            <a:ext cx="5421102" cy="12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nl-NL" sz="3200" b="1" i="0" u="none" strike="noStrike" kern="0" cap="none" spc="0" normalizeH="0" baseline="0" noProof="0" dirty="0">
                <a:ln>
                  <a:noFill/>
                </a:ln>
                <a:solidFill>
                  <a:srgbClr val="13468F"/>
                </a:solidFill>
                <a:effectLst/>
                <a:uLnTx/>
                <a:uFillTx/>
                <a:latin typeface="Arial"/>
                <a:cs typeface="Arial"/>
                <a:sym typeface="Arial"/>
              </a:rPr>
              <a:t>Blauwdruk impactanalyses focusprojecten</a:t>
            </a:r>
            <a:endParaRPr kumimoji="0" sz="3200" b="1" i="0" u="none" strike="noStrike" kern="0" cap="none" spc="0" normalizeH="0" baseline="0" noProof="0" dirty="0">
              <a:ln>
                <a:noFill/>
              </a:ln>
              <a:solidFill>
                <a:srgbClr val="13468F"/>
              </a:solidFill>
              <a:effectLst/>
              <a:uLnTx/>
              <a:uFillTx/>
              <a:latin typeface="Arial"/>
              <a:cs typeface="Arial"/>
              <a:sym typeface="Arial"/>
            </a:endParaRPr>
          </a:p>
        </p:txBody>
      </p:sp>
      <p:sp>
        <p:nvSpPr>
          <p:cNvPr id="150" name="Google Shape;150;p18"/>
          <p:cNvSpPr txBox="1">
            <a:spLocks noGrp="1"/>
          </p:cNvSpPr>
          <p:nvPr>
            <p:ph type="sldNum" idx="12"/>
          </p:nvPr>
        </p:nvSpPr>
        <p:spPr>
          <a:xfrm>
            <a:off x="87267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sp>
        <p:nvSpPr>
          <p:cNvPr id="151" name="Google Shape;151;p18"/>
          <p:cNvSpPr/>
          <p:nvPr/>
        </p:nvSpPr>
        <p:spPr>
          <a:xfrm>
            <a:off x="397575" y="4647425"/>
            <a:ext cx="1062600" cy="30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52" name="Google Shape;152;p18" title="Santeon logo FINAL.png"/>
          <p:cNvPicPr preferRelativeResize="0"/>
          <p:nvPr/>
        </p:nvPicPr>
        <p:blipFill>
          <a:blip r:embed="rId3">
            <a:alphaModFix/>
          </a:blip>
          <a:stretch>
            <a:fillRect/>
          </a:stretch>
        </p:blipFill>
        <p:spPr>
          <a:xfrm>
            <a:off x="500600" y="4688800"/>
            <a:ext cx="856699" cy="227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a:extLst>
            <a:ext uri="{FF2B5EF4-FFF2-40B4-BE49-F238E27FC236}">
              <a16:creationId xmlns:a16="http://schemas.microsoft.com/office/drawing/2014/main" id="{EA2A5765-86C1-50F6-E4A8-F997781B9344}"/>
            </a:ext>
          </a:extLst>
        </p:cNvPr>
        <p:cNvGrpSpPr/>
        <p:nvPr/>
      </p:nvGrpSpPr>
      <p:grpSpPr>
        <a:xfrm>
          <a:off x="0" y="0"/>
          <a:ext cx="0" cy="0"/>
          <a:chOff x="0" y="0"/>
          <a:chExt cx="0" cy="0"/>
        </a:xfrm>
      </p:grpSpPr>
      <p:sp>
        <p:nvSpPr>
          <p:cNvPr id="205" name="Google Shape;205;p28">
            <a:extLst>
              <a:ext uri="{FF2B5EF4-FFF2-40B4-BE49-F238E27FC236}">
                <a16:creationId xmlns:a16="http://schemas.microsoft.com/office/drawing/2014/main" id="{2B4AC6B0-5304-C3D4-3441-DA7605F14B8B}"/>
              </a:ext>
            </a:extLst>
          </p:cNvPr>
          <p:cNvSpPr txBox="1">
            <a:spLocks noGrp="1" noRot="1" noMove="1" noResize="1" noEditPoints="1" noAdjustHandles="1" noChangeArrowheads="1" noChangeShapeType="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pic>
        <p:nvPicPr>
          <p:cNvPr id="6" name="Afbeelding 5" descr="Afbeelding met tekst, cirkel, schermopname, Graphics&#10;&#10;Automatisch gegenereerde beschrijving">
            <a:extLst>
              <a:ext uri="{FF2B5EF4-FFF2-40B4-BE49-F238E27FC236}">
                <a16:creationId xmlns:a16="http://schemas.microsoft.com/office/drawing/2014/main" id="{C1C88659-9E3F-A2D3-0FEE-5198CE9BFD57}"/>
              </a:ext>
            </a:extLst>
          </p:cNvPr>
          <p:cNvPicPr/>
          <p:nvPr/>
        </p:nvPicPr>
        <p:blipFill>
          <a:blip r:embed="rId4"/>
          <a:stretch>
            <a:fillRect/>
          </a:stretch>
        </p:blipFill>
        <p:spPr>
          <a:xfrm>
            <a:off x="1946594" y="140384"/>
            <a:ext cx="4512976" cy="4512976"/>
          </a:xfrm>
          <a:prstGeom prst="rect">
            <a:avLst/>
          </a:prstGeom>
        </p:spPr>
      </p:pic>
      <p:pic>
        <p:nvPicPr>
          <p:cNvPr id="206" name="Google Shape;206;p28" title="Santeon logo FINAL.png">
            <a:extLst>
              <a:ext uri="{FF2B5EF4-FFF2-40B4-BE49-F238E27FC236}">
                <a16:creationId xmlns:a16="http://schemas.microsoft.com/office/drawing/2014/main" id="{0E196E16-E3B0-312C-1D97-8FC839ABBFD5}"/>
              </a:ext>
            </a:extLst>
          </p:cNvPr>
          <p:cNvPicPr preferRelativeResize="0">
            <a:picLocks noGrp="1" noRot="1" noMove="1" noResize="1" noEditPoints="1" noAdjustHandles="1" noChangeArrowheads="1" noChangeShapeType="1" noCrop="1"/>
          </p:cNvPicPr>
          <p:nvPr/>
        </p:nvPicPr>
        <p:blipFill>
          <a:blip r:embed="rId5">
            <a:alphaModFix/>
          </a:blip>
          <a:stretch>
            <a:fillRect/>
          </a:stretch>
        </p:blipFill>
        <p:spPr>
          <a:xfrm>
            <a:off x="500600" y="4688800"/>
            <a:ext cx="856699" cy="227150"/>
          </a:xfrm>
          <a:prstGeom prst="rect">
            <a:avLst/>
          </a:prstGeom>
          <a:noFill/>
          <a:ln>
            <a:noFill/>
          </a:ln>
        </p:spPr>
      </p:pic>
      <p:sp>
        <p:nvSpPr>
          <p:cNvPr id="3" name="Titel 2">
            <a:extLst>
              <a:ext uri="{FF2B5EF4-FFF2-40B4-BE49-F238E27FC236}">
                <a16:creationId xmlns:a16="http://schemas.microsoft.com/office/drawing/2014/main" id="{D4F3A714-BA4F-D335-783D-9A3C7CADA835}"/>
              </a:ext>
            </a:extLst>
          </p:cNvPr>
          <p:cNvSpPr>
            <a:spLocks noGrp="1" noRot="1" noMove="1" noResize="1" noEditPoints="1" noAdjustHandles="1" noChangeArrowheads="1" noChangeShapeType="1"/>
          </p:cNvSpPr>
          <p:nvPr>
            <p:ph type="title"/>
          </p:nvPr>
        </p:nvSpPr>
        <p:spPr>
          <a:xfrm>
            <a:off x="518455" y="354258"/>
            <a:ext cx="7856097" cy="857250"/>
          </a:xfrm>
        </p:spPr>
        <p:txBody>
          <a:bodyPr/>
          <a:lstStyle/>
          <a:p>
            <a:r>
              <a:rPr lang="nl-NL" sz="2800" noProof="0">
                <a:solidFill>
                  <a:srgbClr val="2D4F9E"/>
                </a:solidFill>
              </a:rPr>
              <a:t>Impactanalyses</a:t>
            </a:r>
            <a:r>
              <a:rPr lang="nl-NL">
                <a:solidFill>
                  <a:srgbClr val="2D4F9E"/>
                </a:solidFill>
              </a:rPr>
              <a:t> t.b.v. </a:t>
            </a:r>
            <a:r>
              <a:rPr lang="nl-NL" sz="2800" noProof="0">
                <a:solidFill>
                  <a:srgbClr val="2D4F9E"/>
                </a:solidFill>
              </a:rPr>
              <a:t>zorgpadvernieuwing</a:t>
            </a:r>
            <a:endParaRPr lang="nl-NL"/>
          </a:p>
        </p:txBody>
      </p:sp>
      <p:sp>
        <p:nvSpPr>
          <p:cNvPr id="15" name="Tekstvak 14">
            <a:extLst>
              <a:ext uri="{FF2B5EF4-FFF2-40B4-BE49-F238E27FC236}">
                <a16:creationId xmlns:a16="http://schemas.microsoft.com/office/drawing/2014/main" id="{D9D88105-D860-2090-1DA0-05175CC0A71C}"/>
              </a:ext>
            </a:extLst>
          </p:cNvPr>
          <p:cNvSpPr txBox="1"/>
          <p:nvPr/>
        </p:nvSpPr>
        <p:spPr>
          <a:xfrm>
            <a:off x="6851627" y="1829084"/>
            <a:ext cx="2208553" cy="2123658"/>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r>
              <a:rPr lang="nl-NL" sz="1200">
                <a:solidFill>
                  <a:schemeClr val="bg2"/>
                </a:solidFill>
                <a:hlinkClick r:id="rId6">
                  <a:extLst>
                    <a:ext uri="{A12FA001-AC4F-418D-AE19-62706E023703}">
                      <ahyp:hlinkClr xmlns:ahyp="http://schemas.microsoft.com/office/drawing/2018/hyperlinkcolor" val="tx"/>
                    </a:ext>
                  </a:extLst>
                </a:hlinkClick>
              </a:rPr>
              <a:t>Standaardiseren </a:t>
            </a:r>
            <a:r>
              <a:rPr lang="nl-NL" sz="1200">
                <a:solidFill>
                  <a:schemeClr val="bg2"/>
                </a:solidFill>
              </a:rPr>
              <a:t>(</a:t>
            </a:r>
            <a:r>
              <a:rPr lang="nl-NL" sz="1200">
                <a:solidFill>
                  <a:schemeClr val="bg2"/>
                </a:solidFill>
                <a:hlinkClick r:id="rId6">
                  <a:extLst>
                    <a:ext uri="{A12FA001-AC4F-418D-AE19-62706E023703}">
                      <ahyp:hlinkClr xmlns:ahyp="http://schemas.microsoft.com/office/drawing/2018/hyperlinkcolor" val="tx"/>
                    </a:ext>
                  </a:extLst>
                </a:hlinkClick>
              </a:rPr>
              <a:t>actie 2.2.1)</a:t>
            </a:r>
            <a:endParaRPr lang="nl-NL" sz="1200">
              <a:solidFill>
                <a:schemeClr val="bg2"/>
              </a:solidFill>
              <a:cs typeface="Arial"/>
              <a:hlinkClick r:id="rId6">
                <a:extLst>
                  <a:ext uri="{A12FA001-AC4F-418D-AE19-62706E023703}">
                    <ahyp:hlinkClr xmlns:ahyp="http://schemas.microsoft.com/office/drawing/2018/hyperlinkcolor" val="tx"/>
                  </a:ext>
                </a:extLst>
              </a:hlinkClick>
            </a:endParaRPr>
          </a:p>
          <a:p>
            <a:r>
              <a:rPr lang="nl-NL" sz="1200">
                <a:solidFill>
                  <a:schemeClr val="bg2"/>
                </a:solidFill>
                <a:hlinkClick r:id="rId7">
                  <a:extLst>
                    <a:ext uri="{A12FA001-AC4F-418D-AE19-62706E023703}">
                      <ahyp:hlinkClr xmlns:ahyp="http://schemas.microsoft.com/office/drawing/2018/hyperlinkcolor" val="tx"/>
                    </a:ext>
                  </a:extLst>
                </a:hlinkClick>
              </a:rPr>
              <a:t>Digitaliseren (actie 2.1.3</a:t>
            </a:r>
            <a:r>
              <a:rPr lang="nl-NL" sz="1200">
                <a:solidFill>
                  <a:schemeClr val="bg2"/>
                </a:solidFill>
              </a:rPr>
              <a:t>)</a:t>
            </a:r>
          </a:p>
          <a:p>
            <a:endParaRPr lang="nl-NL" sz="1200">
              <a:solidFill>
                <a:schemeClr val="tx1"/>
              </a:solidFill>
              <a:cs typeface="Arial"/>
            </a:endParaRPr>
          </a:p>
          <a:p>
            <a:r>
              <a:rPr lang="nl-NL" sz="1200">
                <a:solidFill>
                  <a:schemeClr val="tx1"/>
                </a:solidFill>
                <a:cs typeface="Arial"/>
              </a:rPr>
              <a:t>Gebruik de impact analyse voor de vormgeving/invulling van het focusproject. </a:t>
            </a:r>
          </a:p>
          <a:p>
            <a:endParaRPr lang="nl-NL" sz="1200">
              <a:solidFill>
                <a:schemeClr val="tx1"/>
              </a:solidFill>
            </a:endParaRPr>
          </a:p>
          <a:p>
            <a:r>
              <a:rPr lang="nl-NL" sz="1200">
                <a:solidFill>
                  <a:schemeClr val="tx1"/>
                </a:solidFill>
              </a:rPr>
              <a:t>Neemt de impact op in het projectplan en vertaal belangrijke factoren in mijlpalen.</a:t>
            </a:r>
            <a:endParaRPr lang="nl-NL" sz="1200">
              <a:solidFill>
                <a:schemeClr val="tx1"/>
              </a:solidFill>
              <a:cs typeface="Arial"/>
            </a:endParaRPr>
          </a:p>
        </p:txBody>
      </p:sp>
      <p:sp>
        <p:nvSpPr>
          <p:cNvPr id="16" name="Tekstvak 15">
            <a:extLst>
              <a:ext uri="{FF2B5EF4-FFF2-40B4-BE49-F238E27FC236}">
                <a16:creationId xmlns:a16="http://schemas.microsoft.com/office/drawing/2014/main" id="{3A55D52A-46E8-4835-3CC4-2A328450DB9F}"/>
              </a:ext>
            </a:extLst>
          </p:cNvPr>
          <p:cNvSpPr txBox="1"/>
          <p:nvPr/>
        </p:nvSpPr>
        <p:spPr>
          <a:xfrm>
            <a:off x="6851627" y="865876"/>
            <a:ext cx="2208553" cy="101566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nl-NL" sz="1200">
                <a:solidFill>
                  <a:schemeClr val="tx1"/>
                </a:solidFill>
              </a:rPr>
              <a:t>Voer een impactanalyse uit. Dit is ingebed in de stappenplannen voor zorgpadvernieuwing:           </a:t>
            </a:r>
            <a:r>
              <a:rPr lang="nl-NL" sz="1200">
                <a:solidFill>
                  <a:schemeClr val="bg2"/>
                </a:solidFill>
                <a:hlinkClick r:id="rId8">
                  <a:extLst>
                    <a:ext uri="{A12FA001-AC4F-418D-AE19-62706E023703}">
                      <ahyp:hlinkClr xmlns:ahyp="http://schemas.microsoft.com/office/drawing/2018/hyperlinkcolor" val="tx"/>
                    </a:ext>
                  </a:extLst>
                </a:hlinkClick>
              </a:rPr>
              <a:t>Personaliseren (actie 1.4.4</a:t>
            </a:r>
            <a:r>
              <a:rPr lang="nl-NL" sz="1200">
                <a:solidFill>
                  <a:schemeClr val="bg2"/>
                </a:solidFill>
              </a:rPr>
              <a:t>)</a:t>
            </a:r>
          </a:p>
        </p:txBody>
      </p:sp>
      <p:sp>
        <p:nvSpPr>
          <p:cNvPr id="20" name="Tekstvak 19">
            <a:extLst>
              <a:ext uri="{FF2B5EF4-FFF2-40B4-BE49-F238E27FC236}">
                <a16:creationId xmlns:a16="http://schemas.microsoft.com/office/drawing/2014/main" id="{2C242582-9AD4-15ED-51F4-E8C54371348B}"/>
              </a:ext>
            </a:extLst>
          </p:cNvPr>
          <p:cNvSpPr txBox="1"/>
          <p:nvPr/>
        </p:nvSpPr>
        <p:spPr>
          <a:xfrm>
            <a:off x="4720995" y="4220903"/>
            <a:ext cx="3653557" cy="830997"/>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r>
              <a:rPr lang="nl-NL" sz="1200">
                <a:solidFill>
                  <a:schemeClr val="tx1"/>
                </a:solidFill>
              </a:rPr>
              <a:t>Voer het focusproject door in de zorgorganisatie. </a:t>
            </a:r>
          </a:p>
          <a:p>
            <a:endParaRPr lang="nl-NL" sz="1200">
              <a:solidFill>
                <a:schemeClr val="tx1"/>
              </a:solidFill>
              <a:cs typeface="Arial"/>
            </a:endParaRPr>
          </a:p>
          <a:p>
            <a:r>
              <a:rPr lang="nl-NL" sz="1200">
                <a:solidFill>
                  <a:schemeClr val="tx1"/>
                </a:solidFill>
                <a:cs typeface="Arial"/>
              </a:rPr>
              <a:t>Stuur bij de uitvoering ook op de meest bepalende factoren uit de impactanalyse (mijlpalen).</a:t>
            </a:r>
          </a:p>
        </p:txBody>
      </p:sp>
      <p:sp>
        <p:nvSpPr>
          <p:cNvPr id="21" name="Tekstvak 20">
            <a:extLst>
              <a:ext uri="{FF2B5EF4-FFF2-40B4-BE49-F238E27FC236}">
                <a16:creationId xmlns:a16="http://schemas.microsoft.com/office/drawing/2014/main" id="{DC85BBB6-C1A4-9841-689E-3A33028F1268}"/>
              </a:ext>
            </a:extLst>
          </p:cNvPr>
          <p:cNvSpPr txBox="1"/>
          <p:nvPr/>
        </p:nvSpPr>
        <p:spPr>
          <a:xfrm>
            <a:off x="92468" y="3618121"/>
            <a:ext cx="3325097" cy="138499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nl-NL" sz="1200">
                <a:solidFill>
                  <a:schemeClr val="tx1"/>
                </a:solidFill>
              </a:rPr>
              <a:t>Voer evaluaties uit om de daadwerkelijke impact van de zorgpadvernieuwing te meten. Vergelijk deze met de impactanalyse</a:t>
            </a:r>
          </a:p>
          <a:p>
            <a:endParaRPr lang="nl-NL" sz="1200">
              <a:solidFill>
                <a:schemeClr val="tx1"/>
              </a:solidFill>
              <a:cs typeface="Arial"/>
            </a:endParaRPr>
          </a:p>
          <a:p>
            <a:r>
              <a:rPr lang="nl-NL" sz="1200">
                <a:solidFill>
                  <a:schemeClr val="tx1"/>
                </a:solidFill>
                <a:cs typeface="Arial"/>
              </a:rPr>
              <a:t>Na 1 jaar: communiceer de resultaten via het </a:t>
            </a:r>
            <a:r>
              <a:rPr lang="nl-NL" sz="1200">
                <a:solidFill>
                  <a:schemeClr val="bg2"/>
                </a:solidFill>
                <a:hlinkClick r:id="rId9">
                  <a:extLst>
                    <a:ext uri="{A12FA001-AC4F-418D-AE19-62706E023703}">
                      <ahyp:hlinkClr xmlns:ahyp="http://schemas.microsoft.com/office/drawing/2018/hyperlinkcolor" val="tx"/>
                    </a:ext>
                  </a:extLst>
                </a:hlinkClick>
              </a:rPr>
              <a:t>‘Samen Beter impactrapport’ en / of de ‘Samen Beter </a:t>
            </a:r>
            <a:r>
              <a:rPr lang="nl-NL" sz="1200" err="1">
                <a:solidFill>
                  <a:schemeClr val="bg2"/>
                </a:solidFill>
                <a:hlinkClick r:id="rId9">
                  <a:extLst>
                    <a:ext uri="{A12FA001-AC4F-418D-AE19-62706E023703}">
                      <ahyp:hlinkClr xmlns:ahyp="http://schemas.microsoft.com/office/drawing/2018/hyperlinkcolor" val="tx"/>
                    </a:ext>
                  </a:extLst>
                </a:hlinkClick>
              </a:rPr>
              <a:t>one</a:t>
            </a:r>
            <a:r>
              <a:rPr lang="nl-NL" sz="1200">
                <a:solidFill>
                  <a:schemeClr val="bg2"/>
                </a:solidFill>
                <a:hlinkClick r:id="rId9">
                  <a:extLst>
                    <a:ext uri="{A12FA001-AC4F-418D-AE19-62706E023703}">
                      <ahyp:hlinkClr xmlns:ahyp="http://schemas.microsoft.com/office/drawing/2018/hyperlinkcolor" val="tx"/>
                    </a:ext>
                  </a:extLst>
                </a:hlinkClick>
              </a:rPr>
              <a:t> pager’ </a:t>
            </a:r>
            <a:endParaRPr lang="nl-NL" sz="1200">
              <a:solidFill>
                <a:schemeClr val="bg2"/>
              </a:solidFill>
              <a:cs typeface="Arial"/>
            </a:endParaRPr>
          </a:p>
        </p:txBody>
      </p:sp>
      <p:sp>
        <p:nvSpPr>
          <p:cNvPr id="22" name="Tekstvak 21">
            <a:extLst>
              <a:ext uri="{FF2B5EF4-FFF2-40B4-BE49-F238E27FC236}">
                <a16:creationId xmlns:a16="http://schemas.microsoft.com/office/drawing/2014/main" id="{29242245-D57C-7B71-DEE6-CF07383F0082}"/>
              </a:ext>
            </a:extLst>
          </p:cNvPr>
          <p:cNvSpPr txBox="1"/>
          <p:nvPr/>
        </p:nvSpPr>
        <p:spPr>
          <a:xfrm>
            <a:off x="108097" y="1598251"/>
            <a:ext cx="1938207" cy="461665"/>
          </a:xfrm>
          <a:prstGeom prst="rect">
            <a:avLst/>
          </a:prstGeom>
          <a:ln>
            <a:solidFill>
              <a:srgbClr val="2B4C5B"/>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nl-NL" sz="1200">
                <a:solidFill>
                  <a:schemeClr val="tx1"/>
                </a:solidFill>
              </a:rPr>
              <a:t>Borg het focusproject bij aantoonbare impact</a:t>
            </a:r>
          </a:p>
        </p:txBody>
      </p:sp>
      <p:sp>
        <p:nvSpPr>
          <p:cNvPr id="5" name="Rechthoek 4">
            <a:extLst>
              <a:ext uri="{FF2B5EF4-FFF2-40B4-BE49-F238E27FC236}">
                <a16:creationId xmlns:a16="http://schemas.microsoft.com/office/drawing/2014/main" id="{8D73EA0B-BC22-4489-E340-FB8EA0DBFA34}"/>
              </a:ext>
            </a:extLst>
          </p:cNvPr>
          <p:cNvSpPr/>
          <p:nvPr/>
        </p:nvSpPr>
        <p:spPr>
          <a:xfrm>
            <a:off x="6875903" y="1835820"/>
            <a:ext cx="2160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Pijl: gebogen 3">
            <a:extLst>
              <a:ext uri="{FF2B5EF4-FFF2-40B4-BE49-F238E27FC236}">
                <a16:creationId xmlns:a16="http://schemas.microsoft.com/office/drawing/2014/main" id="{BD8A823C-9961-468E-82E0-1B8864238096}"/>
              </a:ext>
            </a:extLst>
          </p:cNvPr>
          <p:cNvSpPr/>
          <p:nvPr/>
        </p:nvSpPr>
        <p:spPr>
          <a:xfrm flipV="1">
            <a:off x="5327522" y="1188529"/>
            <a:ext cx="1524105" cy="222111"/>
          </a:xfrm>
          <a:prstGeom prst="bentArrow">
            <a:avLst>
              <a:gd name="adj1" fmla="val 30683"/>
              <a:gd name="adj2" fmla="val 42154"/>
              <a:gd name="adj3" fmla="val 50000"/>
              <a:gd name="adj4" fmla="val 59973"/>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Pijl: gebogen 6">
            <a:extLst>
              <a:ext uri="{FF2B5EF4-FFF2-40B4-BE49-F238E27FC236}">
                <a16:creationId xmlns:a16="http://schemas.microsoft.com/office/drawing/2014/main" id="{34C2F4FC-E870-F4F3-490F-66CEC30C70CD}"/>
              </a:ext>
            </a:extLst>
          </p:cNvPr>
          <p:cNvSpPr/>
          <p:nvPr/>
        </p:nvSpPr>
        <p:spPr>
          <a:xfrm flipV="1">
            <a:off x="5594222" y="2152682"/>
            <a:ext cx="1257405" cy="222111"/>
          </a:xfrm>
          <a:prstGeom prst="bentArrow">
            <a:avLst>
              <a:gd name="adj1" fmla="val 30683"/>
              <a:gd name="adj2" fmla="val 42154"/>
              <a:gd name="adj3" fmla="val 50000"/>
              <a:gd name="adj4" fmla="val 59973"/>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Pijl: gebogen 7">
            <a:extLst>
              <a:ext uri="{FF2B5EF4-FFF2-40B4-BE49-F238E27FC236}">
                <a16:creationId xmlns:a16="http://schemas.microsoft.com/office/drawing/2014/main" id="{8A8FBA2D-1415-99D5-B8C0-36FDA4D4E057}"/>
              </a:ext>
            </a:extLst>
          </p:cNvPr>
          <p:cNvSpPr/>
          <p:nvPr/>
        </p:nvSpPr>
        <p:spPr>
          <a:xfrm rot="5400000" flipV="1">
            <a:off x="5366809" y="3759431"/>
            <a:ext cx="688889" cy="234058"/>
          </a:xfrm>
          <a:prstGeom prst="bentArrow">
            <a:avLst>
              <a:gd name="adj1" fmla="val 30683"/>
              <a:gd name="adj2" fmla="val 42154"/>
              <a:gd name="adj3" fmla="val 50000"/>
              <a:gd name="adj4" fmla="val 59973"/>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Pijl: gebogen 8">
            <a:extLst>
              <a:ext uri="{FF2B5EF4-FFF2-40B4-BE49-F238E27FC236}">
                <a16:creationId xmlns:a16="http://schemas.microsoft.com/office/drawing/2014/main" id="{AA88C210-7E2C-7EBD-692E-7667FBA48C73}"/>
              </a:ext>
            </a:extLst>
          </p:cNvPr>
          <p:cNvSpPr/>
          <p:nvPr/>
        </p:nvSpPr>
        <p:spPr>
          <a:xfrm rot="9887638" flipV="1">
            <a:off x="1426242" y="3389505"/>
            <a:ext cx="706607" cy="153954"/>
          </a:xfrm>
          <a:prstGeom prst="bentArrow">
            <a:avLst>
              <a:gd name="adj1" fmla="val 30683"/>
              <a:gd name="adj2" fmla="val 42154"/>
              <a:gd name="adj3" fmla="val 50000"/>
              <a:gd name="adj4" fmla="val 59973"/>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0" name="Pijl: gebogen 9">
            <a:extLst>
              <a:ext uri="{FF2B5EF4-FFF2-40B4-BE49-F238E27FC236}">
                <a16:creationId xmlns:a16="http://schemas.microsoft.com/office/drawing/2014/main" id="{3F040B17-D8F1-87DC-BC62-C7E0C3D32076}"/>
              </a:ext>
            </a:extLst>
          </p:cNvPr>
          <p:cNvSpPr/>
          <p:nvPr/>
        </p:nvSpPr>
        <p:spPr>
          <a:xfrm rot="10800000">
            <a:off x="2046304" y="1955661"/>
            <a:ext cx="670081" cy="203822"/>
          </a:xfrm>
          <a:prstGeom prst="bentArrow">
            <a:avLst>
              <a:gd name="adj1" fmla="val 30683"/>
              <a:gd name="adj2" fmla="val 42154"/>
              <a:gd name="adj3" fmla="val 50000"/>
              <a:gd name="adj4" fmla="val 59973"/>
            </a:avLst>
          </a:prstGeom>
          <a:solidFill>
            <a:srgbClr val="2B4C5B"/>
          </a:solidFill>
          <a:ln>
            <a:solidFill>
              <a:srgbClr val="2B4C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92317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a:extLst>
            <a:ext uri="{FF2B5EF4-FFF2-40B4-BE49-F238E27FC236}">
              <a16:creationId xmlns:a16="http://schemas.microsoft.com/office/drawing/2014/main" id="{A39D14F7-74EE-4956-FC81-195F592BF104}"/>
            </a:ext>
          </a:extLst>
        </p:cNvPr>
        <p:cNvGrpSpPr/>
        <p:nvPr/>
      </p:nvGrpSpPr>
      <p:grpSpPr>
        <a:xfrm>
          <a:off x="0" y="0"/>
          <a:ext cx="0" cy="0"/>
          <a:chOff x="0" y="0"/>
          <a:chExt cx="0" cy="0"/>
        </a:xfrm>
      </p:grpSpPr>
      <p:sp>
        <p:nvSpPr>
          <p:cNvPr id="204" name="Google Shape;204;p28">
            <a:extLst>
              <a:ext uri="{FF2B5EF4-FFF2-40B4-BE49-F238E27FC236}">
                <a16:creationId xmlns:a16="http://schemas.microsoft.com/office/drawing/2014/main" id="{C70BB6D7-31DB-E148-5D3F-33432480D6F0}"/>
              </a:ext>
            </a:extLst>
          </p:cNvPr>
          <p:cNvSpPr txBox="1"/>
          <p:nvPr/>
        </p:nvSpPr>
        <p:spPr>
          <a:xfrm>
            <a:off x="397674" y="441875"/>
            <a:ext cx="8022426" cy="49241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2000" b="1" noProof="0">
                <a:solidFill>
                  <a:srgbClr val="2D4F9E"/>
                </a:solidFill>
              </a:rPr>
              <a:t>Mogelijke uitkomsten impactanalyse m.b.t. beoogde verandering</a:t>
            </a:r>
            <a:endParaRPr kumimoji="0" lang="nl-NL" sz="2000" b="1" i="0" u="none" strike="noStrike" kern="0" cap="none" spc="0" normalizeH="0" baseline="0" noProof="0">
              <a:ln>
                <a:noFill/>
              </a:ln>
              <a:solidFill>
                <a:srgbClr val="2D4F9E"/>
              </a:solidFill>
              <a:effectLst/>
              <a:uLnTx/>
              <a:uFillTx/>
              <a:latin typeface="Arial"/>
              <a:cs typeface="Arial"/>
              <a:sym typeface="Arial"/>
            </a:endParaRPr>
          </a:p>
        </p:txBody>
      </p:sp>
      <p:sp>
        <p:nvSpPr>
          <p:cNvPr id="205" name="Google Shape;205;p28">
            <a:extLst>
              <a:ext uri="{FF2B5EF4-FFF2-40B4-BE49-F238E27FC236}">
                <a16:creationId xmlns:a16="http://schemas.microsoft.com/office/drawing/2014/main" id="{BD02CABF-BF91-E2E1-2DA5-FE17C067200C}"/>
              </a:ext>
            </a:extLst>
          </p:cNvPr>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pic>
        <p:nvPicPr>
          <p:cNvPr id="206" name="Google Shape;206;p28" title="Santeon logo FINAL.png">
            <a:extLst>
              <a:ext uri="{FF2B5EF4-FFF2-40B4-BE49-F238E27FC236}">
                <a16:creationId xmlns:a16="http://schemas.microsoft.com/office/drawing/2014/main" id="{3A3F622C-1F56-21C7-B74C-3CDF8249F64B}"/>
              </a:ext>
            </a:extLst>
          </p:cNvPr>
          <p:cNvPicPr preferRelativeResize="0"/>
          <p:nvPr/>
        </p:nvPicPr>
        <p:blipFill>
          <a:blip r:embed="rId4">
            <a:alphaModFix/>
          </a:blip>
          <a:stretch>
            <a:fillRect/>
          </a:stretch>
        </p:blipFill>
        <p:spPr>
          <a:xfrm>
            <a:off x="500600" y="4688800"/>
            <a:ext cx="856699" cy="227150"/>
          </a:xfrm>
          <a:prstGeom prst="rect">
            <a:avLst/>
          </a:prstGeom>
          <a:noFill/>
          <a:ln>
            <a:noFill/>
          </a:ln>
        </p:spPr>
      </p:pic>
      <p:sp>
        <p:nvSpPr>
          <p:cNvPr id="2" name="Tekstvak 1">
            <a:extLst>
              <a:ext uri="{FF2B5EF4-FFF2-40B4-BE49-F238E27FC236}">
                <a16:creationId xmlns:a16="http://schemas.microsoft.com/office/drawing/2014/main" id="{01D3539F-C2F1-41CF-9CAF-BDC96A8CB7EA}"/>
              </a:ext>
            </a:extLst>
          </p:cNvPr>
          <p:cNvSpPr txBox="1"/>
          <p:nvPr/>
        </p:nvSpPr>
        <p:spPr>
          <a:xfrm>
            <a:off x="500600" y="1041828"/>
            <a:ext cx="7645180" cy="3323987"/>
          </a:xfrm>
          <a:prstGeom prst="rect">
            <a:avLst/>
          </a:prstGeom>
          <a:noFill/>
        </p:spPr>
        <p:txBody>
          <a:bodyPr wrap="square" rtlCol="0">
            <a:spAutoFit/>
          </a:bodyPr>
          <a:lstStyle/>
          <a:p>
            <a:pPr algn="l" fontAlgn="base">
              <a:spcBef>
                <a:spcPct val="25000"/>
              </a:spcBef>
              <a:spcAft>
                <a:spcPts val="0"/>
              </a:spcAft>
            </a:pPr>
            <a:r>
              <a:rPr lang="nl-NL" b="0" i="0" u="none" strike="noStrike">
                <a:solidFill>
                  <a:schemeClr val="bg2"/>
                </a:solidFill>
                <a:effectLst/>
                <a:latin typeface="+mn-lt"/>
              </a:rPr>
              <a:t>De vier thema’s met uitkomsten waar de impactanalyse zich op kan richten: </a:t>
            </a:r>
          </a:p>
          <a:p>
            <a:pPr marL="742950" indent="-108000" fontAlgn="base">
              <a:spcBef>
                <a:spcPct val="25000"/>
              </a:spcBef>
              <a:buClrTx/>
              <a:buFont typeface="Arial" panose="020B0604020202020204" pitchFamily="34" charset="0"/>
              <a:buChar char="•"/>
              <a:defRPr/>
            </a:pPr>
            <a:r>
              <a:rPr lang="nl-NL" b="1" i="0" u="none" strike="noStrike">
                <a:solidFill>
                  <a:schemeClr val="bg2"/>
                </a:solidFill>
                <a:effectLst/>
                <a:latin typeface="+mn-lt"/>
              </a:rPr>
              <a:t>Patiënt: </a:t>
            </a:r>
            <a:r>
              <a:rPr lang="nl-NL" b="0" i="0" u="none" strike="noStrike">
                <a:solidFill>
                  <a:schemeClr val="bg2"/>
                </a:solidFill>
                <a:effectLst/>
                <a:latin typeface="+mn-lt"/>
              </a:rPr>
              <a:t>ervaringen, </a:t>
            </a:r>
            <a:r>
              <a:rPr lang="nl-NL" b="0" i="0" u="none" strike="noStrike" err="1">
                <a:solidFill>
                  <a:schemeClr val="bg2"/>
                </a:solidFill>
                <a:effectLst/>
                <a:latin typeface="+mn-lt"/>
              </a:rPr>
              <a:t>patiëntgerapporteerde</a:t>
            </a:r>
            <a:r>
              <a:rPr lang="nl-NL" b="0" i="0" u="none" strike="noStrike">
                <a:solidFill>
                  <a:schemeClr val="bg2"/>
                </a:solidFill>
                <a:effectLst/>
                <a:latin typeface="+mn-lt"/>
              </a:rPr>
              <a:t> uitkomsten</a:t>
            </a:r>
          </a:p>
          <a:p>
            <a:pPr marL="742950" indent="-108000" fontAlgn="base">
              <a:spcBef>
                <a:spcPct val="25000"/>
              </a:spcBef>
              <a:buClrTx/>
              <a:buFont typeface="Arial" panose="020B0604020202020204" pitchFamily="34" charset="0"/>
              <a:buChar char="•"/>
              <a:defRPr/>
            </a:pPr>
            <a:r>
              <a:rPr lang="nl-NL" b="1" i="0" u="none" strike="noStrike">
                <a:solidFill>
                  <a:schemeClr val="bg2"/>
                </a:solidFill>
                <a:effectLst/>
                <a:latin typeface="+mn-lt"/>
              </a:rPr>
              <a:t>Zorgverlener</a:t>
            </a:r>
            <a:r>
              <a:rPr lang="nl-NL" b="0" i="0" u="none" strike="noStrike">
                <a:solidFill>
                  <a:schemeClr val="bg2"/>
                </a:solidFill>
                <a:effectLst/>
                <a:latin typeface="+mn-lt"/>
              </a:rPr>
              <a:t>: bijv. werkplezier, ervaringen </a:t>
            </a:r>
          </a:p>
          <a:p>
            <a:pPr marL="742950" indent="-108000" fontAlgn="base">
              <a:spcBef>
                <a:spcPct val="25000"/>
              </a:spcBef>
              <a:buClrTx/>
              <a:buFont typeface="Arial" panose="020B0604020202020204" pitchFamily="34" charset="0"/>
              <a:buChar char="•"/>
              <a:defRPr/>
            </a:pPr>
            <a:r>
              <a:rPr lang="nl-NL" b="1" i="0" u="none" strike="noStrike">
                <a:solidFill>
                  <a:schemeClr val="bg2"/>
                </a:solidFill>
                <a:effectLst/>
                <a:latin typeface="+mn-lt"/>
              </a:rPr>
              <a:t>Kosten</a:t>
            </a:r>
            <a:r>
              <a:rPr lang="nl-NL" b="0" i="0" u="none" strike="noStrike">
                <a:solidFill>
                  <a:schemeClr val="bg2"/>
                </a:solidFill>
                <a:effectLst/>
                <a:latin typeface="+mn-lt"/>
              </a:rPr>
              <a:t>: bijv. minder </a:t>
            </a:r>
            <a:r>
              <a:rPr lang="nl-NL" b="0" i="0" u="none" strike="noStrike" cap="none">
                <a:solidFill>
                  <a:schemeClr val="bg2"/>
                </a:solidFill>
                <a:effectLst/>
                <a:latin typeface="+mn-lt"/>
                <a:ea typeface="+mn-ea"/>
                <a:cs typeface="+mn-cs"/>
                <a:sym typeface="Arial"/>
              </a:rPr>
              <a:t>ziekenhuisbezoeken</a:t>
            </a:r>
            <a:r>
              <a:rPr lang="nl-NL" b="0" i="0" u="none" strike="noStrike">
                <a:solidFill>
                  <a:schemeClr val="bg2"/>
                </a:solidFill>
                <a:effectLst/>
                <a:latin typeface="+mn-lt"/>
              </a:rPr>
              <a:t> voor de patiënt/ vrijgekomen uren voor zorgpersoneel</a:t>
            </a:r>
            <a:r>
              <a:rPr lang="nl-NL" b="0" i="0">
                <a:solidFill>
                  <a:schemeClr val="bg2"/>
                </a:solidFill>
                <a:effectLst/>
                <a:latin typeface="+mn-lt"/>
              </a:rPr>
              <a:t>​/</a:t>
            </a:r>
            <a:r>
              <a:rPr lang="nl-NL" b="0" i="0" u="none" strike="noStrike">
                <a:solidFill>
                  <a:schemeClr val="bg2"/>
                </a:solidFill>
                <a:effectLst/>
                <a:latin typeface="+mn-lt"/>
              </a:rPr>
              <a:t> afname van zorgactiviteiten</a:t>
            </a:r>
          </a:p>
          <a:p>
            <a:pPr marL="742950" indent="-108000" fontAlgn="base">
              <a:spcBef>
                <a:spcPct val="25000"/>
              </a:spcBef>
              <a:buClrTx/>
              <a:buFont typeface="Arial" panose="020B0604020202020204" pitchFamily="34" charset="0"/>
              <a:buChar char="•"/>
              <a:defRPr/>
            </a:pPr>
            <a:r>
              <a:rPr lang="nl-NL" b="1" i="0" u="none" strike="noStrike">
                <a:solidFill>
                  <a:schemeClr val="bg2"/>
                </a:solidFill>
                <a:effectLst/>
                <a:latin typeface="+mn-lt"/>
              </a:rPr>
              <a:t>Uitkomsten populatieniveau</a:t>
            </a:r>
            <a:r>
              <a:rPr lang="nl-NL" b="0" i="0" u="none" strike="noStrike">
                <a:solidFill>
                  <a:schemeClr val="bg2"/>
                </a:solidFill>
                <a:effectLst/>
                <a:latin typeface="+mn-lt"/>
              </a:rPr>
              <a:t>: complicaties</a:t>
            </a:r>
            <a:r>
              <a:rPr lang="nl-NL">
                <a:solidFill>
                  <a:schemeClr val="bg2"/>
                </a:solidFill>
              </a:rPr>
              <a:t>, tijdsduur tot terugkeer naar werk, CO2 uitstoot (maatschappelijk)</a:t>
            </a:r>
            <a:endParaRPr lang="nl-NL" b="0" i="0" u="none" strike="noStrike">
              <a:solidFill>
                <a:schemeClr val="bg2"/>
              </a:solidFill>
              <a:effectLst/>
              <a:latin typeface="+mn-lt"/>
            </a:endParaRPr>
          </a:p>
          <a:p>
            <a:pPr marL="457200" lvl="1" fontAlgn="base">
              <a:spcBef>
                <a:spcPct val="25000"/>
              </a:spcBef>
              <a:buClrTx/>
              <a:defRPr/>
            </a:pPr>
            <a:endParaRPr lang="nl-NL">
              <a:solidFill>
                <a:schemeClr val="bg2"/>
              </a:solidFill>
              <a:latin typeface="+mn-lt"/>
            </a:endParaRPr>
          </a:p>
          <a:p>
            <a:pPr marL="171450" indent="-171450" algn="l" fontAlgn="base">
              <a:spcBef>
                <a:spcPct val="25000"/>
              </a:spcBef>
              <a:spcAft>
                <a:spcPts val="0"/>
              </a:spcAft>
              <a:buFont typeface="Arial" panose="020B0604020202020204" pitchFamily="34" charset="0"/>
              <a:buChar char="•"/>
            </a:pPr>
            <a:r>
              <a:rPr lang="nl-NL" b="0" i="0" u="none" strike="noStrike">
                <a:solidFill>
                  <a:schemeClr val="bg2"/>
                </a:solidFill>
                <a:effectLst/>
                <a:latin typeface="+mn-lt"/>
              </a:rPr>
              <a:t>Per gekozen uitkomst bepaal je de variant: </a:t>
            </a:r>
          </a:p>
          <a:p>
            <a:pPr marL="742950" lvl="1" indent="-108000" fontAlgn="base">
              <a:spcBef>
                <a:spcPct val="25000"/>
              </a:spcBef>
              <a:buClrTx/>
              <a:buFont typeface="Arial" panose="020B0604020202020204" pitchFamily="34" charset="0"/>
              <a:buChar char="•"/>
              <a:defRPr/>
            </a:pPr>
            <a:r>
              <a:rPr lang="nl-NL" b="1">
                <a:solidFill>
                  <a:schemeClr val="bg2"/>
                </a:solidFill>
                <a:latin typeface="+mn-lt"/>
              </a:rPr>
              <a:t>Kwantitatieve analyse: </a:t>
            </a:r>
            <a:r>
              <a:rPr lang="nl-NL">
                <a:solidFill>
                  <a:schemeClr val="bg2"/>
                </a:solidFill>
                <a:latin typeface="+mn-lt"/>
              </a:rPr>
              <a:t>de uitkomst is goed door te rekenen met bestaande data</a:t>
            </a:r>
          </a:p>
          <a:p>
            <a:pPr marL="742950" lvl="1" indent="-108000" defTabSz="914400" eaLnBrk="1" fontAlgn="base" latinLnBrk="0" hangingPunct="1">
              <a:spcBef>
                <a:spcPct val="25000"/>
              </a:spcBef>
              <a:buClrTx/>
              <a:buSzTx/>
              <a:buFont typeface="Arial" panose="020B0604020202020204" pitchFamily="34" charset="0"/>
              <a:buChar char="•"/>
              <a:tabLst/>
              <a:defRPr/>
            </a:pPr>
            <a:r>
              <a:rPr lang="nl-NL" b="1">
                <a:solidFill>
                  <a:schemeClr val="bg2"/>
                </a:solidFill>
                <a:latin typeface="+mn-lt"/>
              </a:rPr>
              <a:t>Narratief: </a:t>
            </a:r>
            <a:r>
              <a:rPr lang="nl-NL">
                <a:solidFill>
                  <a:schemeClr val="bg2"/>
                </a:solidFill>
                <a:latin typeface="+mn-lt"/>
              </a:rPr>
              <a:t>impact die niet goed meetbaar is of minder nauwkeurig in te schatten is. Je geeft de impact beschrijvend weer, bijv. d.m.v. quotes. </a:t>
            </a:r>
          </a:p>
          <a:p>
            <a:endParaRPr lang="nl-NL"/>
          </a:p>
        </p:txBody>
      </p:sp>
      <p:pic>
        <p:nvPicPr>
          <p:cNvPr id="3" name="Graphic 2" descr="Wiskunde met effen opvulling">
            <a:extLst>
              <a:ext uri="{FF2B5EF4-FFF2-40B4-BE49-F238E27FC236}">
                <a16:creationId xmlns:a16="http://schemas.microsoft.com/office/drawing/2014/main" id="{9742E11F-87EB-1686-E4AB-497ED34255F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0320" y="3348138"/>
            <a:ext cx="341792" cy="341792"/>
          </a:xfrm>
          <a:prstGeom prst="rect">
            <a:avLst/>
          </a:prstGeom>
        </p:spPr>
      </p:pic>
      <p:pic>
        <p:nvPicPr>
          <p:cNvPr id="4" name="Graphic 3" descr="Chatten met effen opvulling">
            <a:extLst>
              <a:ext uri="{FF2B5EF4-FFF2-40B4-BE49-F238E27FC236}">
                <a16:creationId xmlns:a16="http://schemas.microsoft.com/office/drawing/2014/main" id="{79729597-FCB8-1D2D-CFC8-53B14F61A06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71496" y="3680527"/>
            <a:ext cx="341792" cy="341792"/>
          </a:xfrm>
          <a:prstGeom prst="rect">
            <a:avLst/>
          </a:prstGeom>
        </p:spPr>
      </p:pic>
      <p:pic>
        <p:nvPicPr>
          <p:cNvPr id="5" name="Graphic 4" descr="Doctor female with solid fill">
            <a:extLst>
              <a:ext uri="{FF2B5EF4-FFF2-40B4-BE49-F238E27FC236}">
                <a16:creationId xmlns:a16="http://schemas.microsoft.com/office/drawing/2014/main" id="{BE3B3399-0F8D-396A-3D81-93A5576A9F05}"/>
              </a:ext>
            </a:extLst>
          </p:cNvPr>
          <p:cNvPicPr>
            <a:picLocks noChangeAspect="1"/>
          </p:cNvPicPr>
          <p:nvPr/>
        </p:nvPicPr>
        <p:blipFill>
          <a:blip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6428" y="1657363"/>
            <a:ext cx="335684" cy="335684"/>
          </a:xfrm>
          <a:prstGeom prst="rect">
            <a:avLst/>
          </a:prstGeom>
        </p:spPr>
      </p:pic>
      <p:pic>
        <p:nvPicPr>
          <p:cNvPr id="6" name="Graphic 5" descr="Hospital with solid fill">
            <a:extLst>
              <a:ext uri="{FF2B5EF4-FFF2-40B4-BE49-F238E27FC236}">
                <a16:creationId xmlns:a16="http://schemas.microsoft.com/office/drawing/2014/main" id="{C978253F-10E5-F4B2-37C6-0A965B28CBE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6428" y="1958482"/>
            <a:ext cx="341792" cy="341792"/>
          </a:xfrm>
          <a:prstGeom prst="rect">
            <a:avLst/>
          </a:prstGeom>
        </p:spPr>
      </p:pic>
      <p:pic>
        <p:nvPicPr>
          <p:cNvPr id="7" name="Graphic 6" descr="Open hand met planten met effen opvulling">
            <a:extLst>
              <a:ext uri="{FF2B5EF4-FFF2-40B4-BE49-F238E27FC236}">
                <a16:creationId xmlns:a16="http://schemas.microsoft.com/office/drawing/2014/main" id="{C2857729-71E2-B87F-5CF2-A8AD3041DA1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50320" y="2420562"/>
            <a:ext cx="341792" cy="341792"/>
          </a:xfrm>
          <a:prstGeom prst="rect">
            <a:avLst/>
          </a:prstGeom>
        </p:spPr>
      </p:pic>
      <p:pic>
        <p:nvPicPr>
          <p:cNvPr id="8" name="Graphic 7" descr="Mitella met effen opvulling">
            <a:extLst>
              <a:ext uri="{FF2B5EF4-FFF2-40B4-BE49-F238E27FC236}">
                <a16:creationId xmlns:a16="http://schemas.microsoft.com/office/drawing/2014/main" id="{A6EF6462-EE8C-3394-7205-B91C9F79B1BD}"/>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656428" y="1291426"/>
            <a:ext cx="335684" cy="335684"/>
          </a:xfrm>
          <a:prstGeom prst="rect">
            <a:avLst/>
          </a:prstGeom>
        </p:spPr>
      </p:pic>
    </p:spTree>
    <p:extLst>
      <p:ext uri="{BB962C8B-B14F-4D97-AF65-F5344CB8AC3E}">
        <p14:creationId xmlns:p14="http://schemas.microsoft.com/office/powerpoint/2010/main" val="394683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a:extLst>
            <a:ext uri="{FF2B5EF4-FFF2-40B4-BE49-F238E27FC236}">
              <a16:creationId xmlns:a16="http://schemas.microsoft.com/office/drawing/2014/main" id="{BB61BE81-E588-02D8-DB44-993DD1D8AE35}"/>
            </a:ext>
          </a:extLst>
        </p:cNvPr>
        <p:cNvGrpSpPr/>
        <p:nvPr/>
      </p:nvGrpSpPr>
      <p:grpSpPr>
        <a:xfrm>
          <a:off x="0" y="0"/>
          <a:ext cx="0" cy="0"/>
          <a:chOff x="0" y="0"/>
          <a:chExt cx="0" cy="0"/>
        </a:xfrm>
      </p:grpSpPr>
      <p:sp>
        <p:nvSpPr>
          <p:cNvPr id="204" name="Google Shape;204;p28">
            <a:extLst>
              <a:ext uri="{FF2B5EF4-FFF2-40B4-BE49-F238E27FC236}">
                <a16:creationId xmlns:a16="http://schemas.microsoft.com/office/drawing/2014/main" id="{53A2351D-12BD-3F45-00E6-9CE2221AFB1D}"/>
              </a:ext>
            </a:extLst>
          </p:cNvPr>
          <p:cNvSpPr txBox="1"/>
          <p:nvPr/>
        </p:nvSpPr>
        <p:spPr>
          <a:xfrm>
            <a:off x="428154" y="22933"/>
            <a:ext cx="7283285"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NL" sz="2000" b="1" i="0" u="none" strike="noStrike" kern="0" cap="none" spc="0" normalizeH="0" baseline="0" noProof="0">
                <a:ln>
                  <a:noFill/>
                </a:ln>
                <a:solidFill>
                  <a:srgbClr val="2D4F9E"/>
                </a:solidFill>
                <a:effectLst/>
                <a:uLnTx/>
                <a:uFillTx/>
                <a:latin typeface="Arial"/>
                <a:cs typeface="Arial"/>
                <a:sym typeface="Arial"/>
              </a:rPr>
              <a:t>Het doel van dit template is om een stappenplan te bieden voor het opstellen van een impactanalyse</a:t>
            </a:r>
            <a:r>
              <a:rPr lang="nl-NL" sz="2000" b="1">
                <a:solidFill>
                  <a:srgbClr val="2D4F9E"/>
                </a:solidFill>
              </a:rPr>
              <a:t>: de</a:t>
            </a:r>
            <a:r>
              <a:rPr kumimoji="0" lang="nl-NL" sz="2000" b="1" i="0" u="none" strike="noStrike" kern="0" cap="none" spc="0" normalizeH="0" baseline="0" noProof="0">
                <a:ln>
                  <a:noFill/>
                </a:ln>
                <a:solidFill>
                  <a:srgbClr val="2D4F9E"/>
                </a:solidFill>
                <a:effectLst/>
                <a:uLnTx/>
                <a:uFillTx/>
                <a:latin typeface="Arial"/>
                <a:cs typeface="Arial"/>
                <a:sym typeface="Arial"/>
              </a:rPr>
              <a:t> potentiële impact van de gekozen innovatie in het </a:t>
            </a:r>
            <a:r>
              <a:rPr kumimoji="0" lang="nl-NL" sz="2000" b="1" i="0" u="none" strike="noStrike" kern="0" cap="none" spc="0" normalizeH="0" baseline="0" noProof="0" err="1">
                <a:ln>
                  <a:noFill/>
                </a:ln>
                <a:solidFill>
                  <a:srgbClr val="2D4F9E"/>
                </a:solidFill>
                <a:effectLst/>
                <a:uLnTx/>
                <a:uFillTx/>
                <a:latin typeface="Arial"/>
                <a:cs typeface="Arial"/>
                <a:sym typeface="Arial"/>
              </a:rPr>
              <a:t>zorgpad</a:t>
            </a:r>
            <a:endParaRPr kumimoji="0" lang="en-US" sz="2000" b="1" i="0" u="none" strike="noStrike" kern="0" cap="none" spc="0" normalizeH="0" baseline="0" noProof="0">
              <a:ln>
                <a:noFill/>
              </a:ln>
              <a:solidFill>
                <a:srgbClr val="2D4F9E"/>
              </a:solidFill>
              <a:effectLst/>
              <a:uLnTx/>
              <a:uFillTx/>
              <a:latin typeface="Arial"/>
              <a:cs typeface="Arial"/>
              <a:sym typeface="Arial"/>
            </a:endParaRPr>
          </a:p>
        </p:txBody>
      </p:sp>
      <p:sp>
        <p:nvSpPr>
          <p:cNvPr id="205" name="Google Shape;205;p28">
            <a:extLst>
              <a:ext uri="{FF2B5EF4-FFF2-40B4-BE49-F238E27FC236}">
                <a16:creationId xmlns:a16="http://schemas.microsoft.com/office/drawing/2014/main" id="{901C19BF-5BD8-8230-ED95-CB30114F2001}"/>
              </a:ext>
            </a:extLst>
          </p:cNvPr>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pic>
        <p:nvPicPr>
          <p:cNvPr id="206" name="Google Shape;206;p28" title="Santeon logo FINAL.png">
            <a:extLst>
              <a:ext uri="{FF2B5EF4-FFF2-40B4-BE49-F238E27FC236}">
                <a16:creationId xmlns:a16="http://schemas.microsoft.com/office/drawing/2014/main" id="{D53527D5-4108-58F1-3260-575B9FB057D8}"/>
              </a:ext>
            </a:extLst>
          </p:cNvPr>
          <p:cNvPicPr preferRelativeResize="0"/>
          <p:nvPr/>
        </p:nvPicPr>
        <p:blipFill>
          <a:blip r:embed="rId4">
            <a:alphaModFix/>
          </a:blip>
          <a:stretch>
            <a:fillRect/>
          </a:stretch>
        </p:blipFill>
        <p:spPr>
          <a:xfrm>
            <a:off x="500600" y="4688800"/>
            <a:ext cx="856699" cy="227150"/>
          </a:xfrm>
          <a:prstGeom prst="rect">
            <a:avLst/>
          </a:prstGeom>
          <a:noFill/>
          <a:ln>
            <a:noFill/>
          </a:ln>
        </p:spPr>
      </p:pic>
      <p:sp>
        <p:nvSpPr>
          <p:cNvPr id="2" name="Rectangle 22">
            <a:extLst>
              <a:ext uri="{FF2B5EF4-FFF2-40B4-BE49-F238E27FC236}">
                <a16:creationId xmlns:a16="http://schemas.microsoft.com/office/drawing/2014/main" id="{0BAF62BE-46A0-38BD-DEBF-D75354BEF2F0}"/>
              </a:ext>
            </a:extLst>
          </p:cNvPr>
          <p:cNvSpPr/>
          <p:nvPr/>
        </p:nvSpPr>
        <p:spPr bwMode="gray">
          <a:xfrm>
            <a:off x="428154" y="1373909"/>
            <a:ext cx="8170156" cy="300995"/>
          </a:xfrm>
          <a:prstGeom prst="rect">
            <a:avLst/>
          </a:prstGeom>
          <a:solidFill>
            <a:srgbClr val="D0D0CE"/>
          </a:solidFill>
          <a:ln w="19050" algn="ctr">
            <a:noFill/>
            <a:miter lim="800000"/>
            <a:headEnd/>
            <a:tailEnd/>
          </a:ln>
        </p:spPr>
        <p:txBody>
          <a:bodyPr rot="0" spcFirstLastPara="0" vertOverflow="overflow" horzOverflow="overflow" vert="horz" wrap="square" lIns="66675" tIns="66675" rIns="66675" bIns="66675"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200" b="1">
                <a:solidFill>
                  <a:schemeClr val="bg1"/>
                </a:solidFill>
              </a:rPr>
              <a:t>Benodigde stappen impactanalyse zorgpaden</a:t>
            </a:r>
          </a:p>
        </p:txBody>
      </p:sp>
      <p:sp>
        <p:nvSpPr>
          <p:cNvPr id="3" name="Arrow: Chevron 7">
            <a:extLst>
              <a:ext uri="{FF2B5EF4-FFF2-40B4-BE49-F238E27FC236}">
                <a16:creationId xmlns:a16="http://schemas.microsoft.com/office/drawing/2014/main" id="{64A54288-DCA5-96F7-ED3D-6CF5307CBDED}"/>
              </a:ext>
            </a:extLst>
          </p:cNvPr>
          <p:cNvSpPr/>
          <p:nvPr/>
        </p:nvSpPr>
        <p:spPr bwMode="gray">
          <a:xfrm>
            <a:off x="4519482" y="1842846"/>
            <a:ext cx="2182706" cy="479783"/>
          </a:xfrm>
          <a:prstGeom prst="chevron">
            <a:avLst>
              <a:gd name="adj" fmla="val 30831"/>
            </a:avLst>
          </a:prstGeom>
          <a:solidFill>
            <a:srgbClr val="059EDF"/>
          </a:solidFill>
          <a:ln w="19050" algn="ctr">
            <a:noFill/>
            <a:miter lim="800000"/>
            <a:headEnd/>
            <a:tailEnd/>
          </a:ln>
        </p:spPr>
        <p:txBody>
          <a:bodyPr vert="horz" wrap="square" lIns="162000" tIns="0" rIns="0" bIns="0" rtlCol="0" anchor="ctr"/>
          <a:lstStyle/>
          <a:p>
            <a:pPr lvl="1">
              <a:lnSpc>
                <a:spcPct val="106000"/>
              </a:lnSpc>
            </a:pPr>
            <a:r>
              <a:rPr lang="nl-NL" sz="1050" b="1">
                <a:solidFill>
                  <a:schemeClr val="bg1"/>
                </a:solidFill>
              </a:rPr>
              <a:t>Impact (bv. vrijgekomen tijd zorgverleners)</a:t>
            </a:r>
          </a:p>
        </p:txBody>
      </p:sp>
      <p:sp>
        <p:nvSpPr>
          <p:cNvPr id="4" name="Arrow: Chevron 8">
            <a:extLst>
              <a:ext uri="{FF2B5EF4-FFF2-40B4-BE49-F238E27FC236}">
                <a16:creationId xmlns:a16="http://schemas.microsoft.com/office/drawing/2014/main" id="{BF66C742-D437-E764-DC30-5C83C5B32DDC}"/>
              </a:ext>
            </a:extLst>
          </p:cNvPr>
          <p:cNvSpPr/>
          <p:nvPr/>
        </p:nvSpPr>
        <p:spPr bwMode="gray">
          <a:xfrm>
            <a:off x="2477628" y="1842846"/>
            <a:ext cx="2182706" cy="479783"/>
          </a:xfrm>
          <a:prstGeom prst="chevron">
            <a:avLst>
              <a:gd name="adj" fmla="val 30831"/>
            </a:avLst>
          </a:prstGeom>
          <a:solidFill>
            <a:srgbClr val="059EDF"/>
          </a:solidFill>
          <a:ln w="19050" algn="ctr">
            <a:noFill/>
            <a:miter lim="800000"/>
            <a:headEnd/>
            <a:tailEnd/>
          </a:ln>
        </p:spPr>
        <p:txBody>
          <a:bodyPr vert="horz" wrap="square" lIns="162000" tIns="0" rIns="0" bIns="0" rtlCol="0" anchor="ctr"/>
          <a:lstStyle/>
          <a:p>
            <a:pPr lvl="1">
              <a:lnSpc>
                <a:spcPct val="106000"/>
              </a:lnSpc>
            </a:pPr>
            <a:r>
              <a:rPr lang="nl-NL" sz="1050" b="1">
                <a:solidFill>
                  <a:schemeClr val="bg1"/>
                </a:solidFill>
              </a:rPr>
              <a:t>Impact op gekozen uitkomsten</a:t>
            </a:r>
          </a:p>
        </p:txBody>
      </p:sp>
      <p:sp>
        <p:nvSpPr>
          <p:cNvPr id="5" name="Arrow: Chevron 9">
            <a:extLst>
              <a:ext uri="{FF2B5EF4-FFF2-40B4-BE49-F238E27FC236}">
                <a16:creationId xmlns:a16="http://schemas.microsoft.com/office/drawing/2014/main" id="{2F500EB9-8020-0545-739F-2F8D34A73BA4}"/>
              </a:ext>
            </a:extLst>
          </p:cNvPr>
          <p:cNvSpPr/>
          <p:nvPr/>
        </p:nvSpPr>
        <p:spPr bwMode="gray">
          <a:xfrm>
            <a:off x="435774" y="1842846"/>
            <a:ext cx="2182706" cy="479783"/>
          </a:xfrm>
          <a:prstGeom prst="chevron">
            <a:avLst>
              <a:gd name="adj" fmla="val 30831"/>
            </a:avLst>
          </a:prstGeom>
          <a:solidFill>
            <a:srgbClr val="059EDF"/>
          </a:solidFill>
          <a:ln w="19050" algn="ctr">
            <a:noFill/>
            <a:miter lim="800000"/>
            <a:headEnd/>
            <a:tailEnd/>
          </a:ln>
        </p:spPr>
        <p:txBody>
          <a:bodyPr vert="horz" wrap="square" lIns="162000" tIns="0" rIns="0" bIns="0" rtlCol="0" anchor="ctr"/>
          <a:lstStyle/>
          <a:p>
            <a:pPr lvl="1">
              <a:lnSpc>
                <a:spcPct val="106000"/>
              </a:lnSpc>
            </a:pPr>
            <a:r>
              <a:rPr lang="nl-NL" sz="1050" b="1">
                <a:solidFill>
                  <a:schemeClr val="bg1"/>
                </a:solidFill>
              </a:rPr>
              <a:t>Patiëntenstroom</a:t>
            </a:r>
          </a:p>
          <a:p>
            <a:pPr lvl="1">
              <a:lnSpc>
                <a:spcPct val="106000"/>
              </a:lnSpc>
            </a:pPr>
            <a:r>
              <a:rPr lang="nl-NL" sz="1050" b="1">
                <a:solidFill>
                  <a:schemeClr val="bg1"/>
                </a:solidFill>
              </a:rPr>
              <a:t>diagram</a:t>
            </a:r>
          </a:p>
        </p:txBody>
      </p:sp>
      <p:sp>
        <p:nvSpPr>
          <p:cNvPr id="6" name="Arrow: Chevron 17">
            <a:extLst>
              <a:ext uri="{FF2B5EF4-FFF2-40B4-BE49-F238E27FC236}">
                <a16:creationId xmlns:a16="http://schemas.microsoft.com/office/drawing/2014/main" id="{CD766395-449D-E6B4-A093-EF82A6C75B66}"/>
              </a:ext>
            </a:extLst>
          </p:cNvPr>
          <p:cNvSpPr/>
          <p:nvPr/>
        </p:nvSpPr>
        <p:spPr bwMode="gray">
          <a:xfrm>
            <a:off x="6561337" y="1842846"/>
            <a:ext cx="2182706" cy="479783"/>
          </a:xfrm>
          <a:prstGeom prst="chevron">
            <a:avLst>
              <a:gd name="adj" fmla="val 30831"/>
            </a:avLst>
          </a:prstGeom>
          <a:solidFill>
            <a:srgbClr val="059EDF"/>
          </a:solidFill>
          <a:ln w="19050" algn="ctr">
            <a:noFill/>
            <a:miter lim="800000"/>
            <a:headEnd/>
            <a:tailEnd/>
          </a:ln>
        </p:spPr>
        <p:txBody>
          <a:bodyPr vert="horz" wrap="square" lIns="162000" tIns="0" rIns="0" bIns="0" rtlCol="0" anchor="ctr"/>
          <a:lstStyle/>
          <a:p>
            <a:pPr lvl="1">
              <a:lnSpc>
                <a:spcPct val="106000"/>
              </a:lnSpc>
              <a:spcBef>
                <a:spcPct val="100000"/>
              </a:spcBef>
            </a:pPr>
            <a:r>
              <a:rPr lang="nl-NL" sz="1050" b="1">
                <a:solidFill>
                  <a:schemeClr val="bg1"/>
                </a:solidFill>
              </a:rPr>
              <a:t>Extra geïnvesteerde tijd door focusproject</a:t>
            </a:r>
          </a:p>
        </p:txBody>
      </p:sp>
      <p:sp>
        <p:nvSpPr>
          <p:cNvPr id="7" name="Oval 19">
            <a:extLst>
              <a:ext uri="{FF2B5EF4-FFF2-40B4-BE49-F238E27FC236}">
                <a16:creationId xmlns:a16="http://schemas.microsoft.com/office/drawing/2014/main" id="{A909F1BF-47A6-806E-E1EE-C54385D2FF74}"/>
              </a:ext>
            </a:extLst>
          </p:cNvPr>
          <p:cNvSpPr/>
          <p:nvPr/>
        </p:nvSpPr>
        <p:spPr bwMode="gray">
          <a:xfrm>
            <a:off x="6594188" y="1719601"/>
            <a:ext cx="216000" cy="216000"/>
          </a:xfrm>
          <a:prstGeom prst="ellipse">
            <a:avLst/>
          </a:prstGeom>
          <a:solidFill>
            <a:srgbClr val="059EDF"/>
          </a:solidFill>
          <a:ln w="28575" algn="ctr">
            <a:solidFill>
              <a:schemeClr val="bg1"/>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a:solidFill>
                <a:schemeClr val="bg1"/>
              </a:solidFill>
            </a:endParaRPr>
          </a:p>
        </p:txBody>
      </p:sp>
      <p:sp>
        <p:nvSpPr>
          <p:cNvPr id="8" name="TextBox 21">
            <a:extLst>
              <a:ext uri="{FF2B5EF4-FFF2-40B4-BE49-F238E27FC236}">
                <a16:creationId xmlns:a16="http://schemas.microsoft.com/office/drawing/2014/main" id="{B9BE2B49-00A6-BC07-606A-86C9B27F0B9F}"/>
              </a:ext>
            </a:extLst>
          </p:cNvPr>
          <p:cNvSpPr txBox="1"/>
          <p:nvPr/>
        </p:nvSpPr>
        <p:spPr>
          <a:xfrm>
            <a:off x="519098" y="2487591"/>
            <a:ext cx="1958531" cy="1844813"/>
          </a:xfrm>
          <a:prstGeom prst="rect">
            <a:avLst/>
          </a:prstGeom>
          <a:noFill/>
        </p:spPr>
        <p:txBody>
          <a:bodyPr wrap="square" lIns="0" tIns="0" rIns="0" bIns="0" rtlCol="0" anchor="t">
            <a:noAutofit/>
          </a:bodyPr>
          <a:lstStyle/>
          <a:p>
            <a:pPr marL="128270" indent="-128270">
              <a:spcBef>
                <a:spcPts val="450"/>
              </a:spcBef>
              <a:buSzPct val="100000"/>
              <a:buFont typeface="Arial" panose="020B0604020202020204" pitchFamily="34" charset="0"/>
              <a:buChar char="•"/>
            </a:pPr>
            <a:r>
              <a:rPr lang="nl-NL" sz="900">
                <a:solidFill>
                  <a:schemeClr val="tx1"/>
                </a:solidFill>
              </a:rPr>
              <a:t>D</a:t>
            </a:r>
            <a:r>
              <a:rPr lang="nl-NL" sz="900">
                <a:solidFill>
                  <a:srgbClr val="313131"/>
                </a:solidFill>
              </a:rPr>
              <a:t>e betrokkenen meenemen in waarom we deze impactanalyse gaan uitvoeren + aanpak toelichten</a:t>
            </a:r>
          </a:p>
          <a:p>
            <a:pPr marL="128270" indent="-128270">
              <a:spcBef>
                <a:spcPts val="450"/>
              </a:spcBef>
              <a:buSzPct val="100000"/>
              <a:buFont typeface="Arial" panose="020B0604020202020204" pitchFamily="34" charset="0"/>
              <a:buChar char="•"/>
            </a:pPr>
            <a:r>
              <a:rPr lang="nl-NL" sz="900">
                <a:solidFill>
                  <a:srgbClr val="313131"/>
                </a:solidFill>
              </a:rPr>
              <a:t>Bepalen van scope van de impact analyse (welk gedeelte van zorgpad)</a:t>
            </a:r>
          </a:p>
          <a:p>
            <a:pPr marL="128270" indent="-128270">
              <a:spcBef>
                <a:spcPts val="450"/>
              </a:spcBef>
              <a:buSzPct val="100000"/>
              <a:buFont typeface="Arial" panose="020B0604020202020204" pitchFamily="34" charset="0"/>
              <a:buChar char="•"/>
            </a:pPr>
            <a:r>
              <a:rPr lang="nl-NL" sz="900">
                <a:solidFill>
                  <a:srgbClr val="313131"/>
                </a:solidFill>
              </a:rPr>
              <a:t>Inschatten van patiëntaantallen (binnen scope)</a:t>
            </a:r>
          </a:p>
          <a:p>
            <a:pPr marL="128270" indent="-128270">
              <a:spcBef>
                <a:spcPts val="450"/>
              </a:spcBef>
              <a:buSzPct val="100000"/>
              <a:buFont typeface="Arial" panose="020B0604020202020204" pitchFamily="34" charset="0"/>
              <a:buChar char="•"/>
            </a:pPr>
            <a:r>
              <a:rPr lang="nl-NL" sz="900">
                <a:solidFill>
                  <a:srgbClr val="313131"/>
                </a:solidFill>
              </a:rPr>
              <a:t>Huidige </a:t>
            </a:r>
            <a:r>
              <a:rPr lang="nl-NL" sz="900" err="1">
                <a:solidFill>
                  <a:srgbClr val="313131"/>
                </a:solidFill>
              </a:rPr>
              <a:t>zorgpad</a:t>
            </a:r>
            <a:r>
              <a:rPr lang="nl-NL" sz="900">
                <a:solidFill>
                  <a:srgbClr val="313131"/>
                </a:solidFill>
              </a:rPr>
              <a:t> (inclusief eventuele relevante variaties) in kaart brengen</a:t>
            </a:r>
          </a:p>
          <a:p>
            <a:pPr marL="128270" indent="-128270">
              <a:spcBef>
                <a:spcPts val="450"/>
              </a:spcBef>
              <a:buSzPct val="100000"/>
              <a:buFont typeface="Arial" panose="020B0604020202020204" pitchFamily="34" charset="0"/>
              <a:buChar char="•"/>
            </a:pPr>
            <a:r>
              <a:rPr lang="nl-NL" sz="900">
                <a:solidFill>
                  <a:srgbClr val="313131"/>
                </a:solidFill>
              </a:rPr>
              <a:t>Vernieuwing n.a.v. van het focusproject in kaart brengen</a:t>
            </a:r>
          </a:p>
          <a:p>
            <a:pPr marL="128270" indent="-128270">
              <a:spcBef>
                <a:spcPts val="450"/>
              </a:spcBef>
              <a:buSzPct val="100000"/>
              <a:buFont typeface="Arial" panose="020B0604020202020204" pitchFamily="34" charset="0"/>
              <a:buChar char="•"/>
            </a:pPr>
            <a:endParaRPr lang="nl-NL" sz="900">
              <a:solidFill>
                <a:srgbClr val="313131"/>
              </a:solidFill>
            </a:endParaRPr>
          </a:p>
        </p:txBody>
      </p:sp>
      <p:sp>
        <p:nvSpPr>
          <p:cNvPr id="9" name="Oval 12">
            <a:extLst>
              <a:ext uri="{FF2B5EF4-FFF2-40B4-BE49-F238E27FC236}">
                <a16:creationId xmlns:a16="http://schemas.microsoft.com/office/drawing/2014/main" id="{2920C206-2F4B-5C7C-611A-4071152715B8}"/>
              </a:ext>
            </a:extLst>
          </p:cNvPr>
          <p:cNvSpPr/>
          <p:nvPr/>
        </p:nvSpPr>
        <p:spPr bwMode="gray">
          <a:xfrm>
            <a:off x="4596114" y="1719601"/>
            <a:ext cx="216000" cy="216000"/>
          </a:xfrm>
          <a:prstGeom prst="ellipse">
            <a:avLst/>
          </a:prstGeom>
          <a:solidFill>
            <a:srgbClr val="059EDF"/>
          </a:solidFill>
          <a:ln w="28575" algn="ctr">
            <a:solidFill>
              <a:schemeClr val="bg1"/>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a:solidFill>
                <a:schemeClr val="bg1"/>
              </a:solidFill>
            </a:endParaRPr>
          </a:p>
        </p:txBody>
      </p:sp>
      <p:sp>
        <p:nvSpPr>
          <p:cNvPr id="10" name="Oval 11">
            <a:extLst>
              <a:ext uri="{FF2B5EF4-FFF2-40B4-BE49-F238E27FC236}">
                <a16:creationId xmlns:a16="http://schemas.microsoft.com/office/drawing/2014/main" id="{C370BC87-DA94-A946-231B-C24D0F60BA30}"/>
              </a:ext>
            </a:extLst>
          </p:cNvPr>
          <p:cNvSpPr/>
          <p:nvPr/>
        </p:nvSpPr>
        <p:spPr bwMode="gray">
          <a:xfrm>
            <a:off x="2539540" y="1712903"/>
            <a:ext cx="216000" cy="216000"/>
          </a:xfrm>
          <a:prstGeom prst="ellipse">
            <a:avLst/>
          </a:prstGeom>
          <a:solidFill>
            <a:srgbClr val="059EDF"/>
          </a:solidFill>
          <a:ln w="28575" algn="ctr">
            <a:solidFill>
              <a:schemeClr val="bg1"/>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a:solidFill>
                <a:schemeClr val="bg1"/>
              </a:solidFill>
            </a:endParaRPr>
          </a:p>
        </p:txBody>
      </p:sp>
      <p:sp>
        <p:nvSpPr>
          <p:cNvPr id="11" name="Oval 10">
            <a:extLst>
              <a:ext uri="{FF2B5EF4-FFF2-40B4-BE49-F238E27FC236}">
                <a16:creationId xmlns:a16="http://schemas.microsoft.com/office/drawing/2014/main" id="{C687E0C8-DFF9-96ED-2510-4AF03B59C18E}"/>
              </a:ext>
            </a:extLst>
          </p:cNvPr>
          <p:cNvSpPr/>
          <p:nvPr/>
        </p:nvSpPr>
        <p:spPr bwMode="gray">
          <a:xfrm>
            <a:off x="519098" y="1749465"/>
            <a:ext cx="216000" cy="216000"/>
          </a:xfrm>
          <a:prstGeom prst="ellipse">
            <a:avLst/>
          </a:prstGeom>
          <a:solidFill>
            <a:srgbClr val="059EDF"/>
          </a:solidFill>
          <a:ln w="28575" algn="ctr">
            <a:solidFill>
              <a:schemeClr val="bg1"/>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a:solidFill>
                <a:schemeClr val="bg1"/>
              </a:solidFill>
            </a:endParaRPr>
          </a:p>
        </p:txBody>
      </p:sp>
      <p:sp>
        <p:nvSpPr>
          <p:cNvPr id="12" name="TextBox 23">
            <a:extLst>
              <a:ext uri="{FF2B5EF4-FFF2-40B4-BE49-F238E27FC236}">
                <a16:creationId xmlns:a16="http://schemas.microsoft.com/office/drawing/2014/main" id="{772CB3DC-620C-A5E2-CA43-59493657FF70}"/>
              </a:ext>
            </a:extLst>
          </p:cNvPr>
          <p:cNvSpPr txBox="1"/>
          <p:nvPr/>
        </p:nvSpPr>
        <p:spPr>
          <a:xfrm>
            <a:off x="4548280" y="2496071"/>
            <a:ext cx="1958531" cy="1844813"/>
          </a:xfrm>
          <a:prstGeom prst="rect">
            <a:avLst/>
          </a:prstGeom>
          <a:noFill/>
        </p:spPr>
        <p:txBody>
          <a:bodyPr wrap="square" lIns="0" tIns="0" rIns="0" bIns="0" rtlCol="0">
            <a:noAutofit/>
          </a:bodyPr>
          <a:lstStyle/>
          <a:p>
            <a:pPr marL="128588" indent="-128588">
              <a:spcBef>
                <a:spcPts val="450"/>
              </a:spcBef>
              <a:buSzPct val="100000"/>
              <a:buFont typeface="Arial" panose="020B0604020202020204" pitchFamily="34" charset="0"/>
              <a:buChar char="•"/>
            </a:pPr>
            <a:r>
              <a:rPr lang="nl-NL" sz="900">
                <a:solidFill>
                  <a:srgbClr val="313131"/>
                </a:solidFill>
              </a:rPr>
              <a:t>Per uitkomst de tijdsbesteding in kaart brengen</a:t>
            </a:r>
          </a:p>
          <a:p>
            <a:pPr marL="128588" indent="-128588">
              <a:spcBef>
                <a:spcPts val="450"/>
              </a:spcBef>
              <a:buSzPct val="100000"/>
              <a:buFont typeface="Arial" panose="020B0604020202020204" pitchFamily="34" charset="0"/>
              <a:buChar char="•"/>
            </a:pPr>
            <a:r>
              <a:rPr lang="nl-NL" sz="900">
                <a:solidFill>
                  <a:srgbClr val="313131"/>
                </a:solidFill>
              </a:rPr>
              <a:t>Tijdsbesteding per betrokken zorgverleners specificeren</a:t>
            </a:r>
          </a:p>
          <a:p>
            <a:pPr marL="128588" indent="-128588">
              <a:spcBef>
                <a:spcPts val="450"/>
              </a:spcBef>
              <a:buSzPct val="100000"/>
              <a:buFont typeface="Arial" panose="020B0604020202020204" pitchFamily="34" charset="0"/>
              <a:buChar char="•"/>
            </a:pPr>
            <a:r>
              <a:rPr lang="nl-NL" sz="900">
                <a:solidFill>
                  <a:srgbClr val="313131"/>
                </a:solidFill>
              </a:rPr>
              <a:t>Impact focusproject op het vrijgekomen uren zorgpersoneel evalueren</a:t>
            </a:r>
          </a:p>
          <a:p>
            <a:pPr marL="128588" indent="-128588">
              <a:spcBef>
                <a:spcPts val="450"/>
              </a:spcBef>
              <a:buSzPct val="100000"/>
              <a:buFont typeface="Arial" panose="020B0604020202020204" pitchFamily="34" charset="0"/>
              <a:buChar char="•"/>
            </a:pPr>
            <a:r>
              <a:rPr lang="nl-NL" sz="900">
                <a:solidFill>
                  <a:srgbClr val="313131"/>
                </a:solidFill>
              </a:rPr>
              <a:t>Andere typen impact beschrijvend meenemen:</a:t>
            </a:r>
          </a:p>
          <a:p>
            <a:pPr>
              <a:spcBef>
                <a:spcPts val="450"/>
              </a:spcBef>
              <a:buSzPct val="100000"/>
            </a:pPr>
            <a:r>
              <a:rPr lang="nl-NL" sz="900">
                <a:solidFill>
                  <a:srgbClr val="313131"/>
                </a:solidFill>
              </a:rPr>
              <a:t>        - </a:t>
            </a:r>
            <a:r>
              <a:rPr lang="nl-NL" sz="900" err="1">
                <a:solidFill>
                  <a:srgbClr val="313131"/>
                </a:solidFill>
              </a:rPr>
              <a:t>Patiëntenuitkomsten</a:t>
            </a:r>
            <a:endParaRPr lang="nl-NL" sz="900">
              <a:solidFill>
                <a:srgbClr val="313131"/>
              </a:solidFill>
            </a:endParaRPr>
          </a:p>
          <a:p>
            <a:pPr>
              <a:spcBef>
                <a:spcPts val="450"/>
              </a:spcBef>
              <a:buSzPct val="100000"/>
            </a:pPr>
            <a:r>
              <a:rPr lang="nl-NL" sz="900">
                <a:solidFill>
                  <a:srgbClr val="313131"/>
                </a:solidFill>
              </a:rPr>
              <a:t>        - Werkplezier zorgverleners</a:t>
            </a:r>
          </a:p>
          <a:p>
            <a:pPr marL="128588" lvl="2" indent="-128588">
              <a:spcBef>
                <a:spcPts val="450"/>
              </a:spcBef>
              <a:buSzPct val="100000"/>
              <a:buFont typeface="Arial" panose="020B0604020202020204" pitchFamily="34" charset="0"/>
              <a:buChar char="•"/>
            </a:pPr>
            <a:endParaRPr lang="nl-NL" sz="900">
              <a:solidFill>
                <a:srgbClr val="313131"/>
              </a:solidFill>
            </a:endParaRPr>
          </a:p>
        </p:txBody>
      </p:sp>
      <p:sp>
        <p:nvSpPr>
          <p:cNvPr id="13" name="TextBox 28">
            <a:extLst>
              <a:ext uri="{FF2B5EF4-FFF2-40B4-BE49-F238E27FC236}">
                <a16:creationId xmlns:a16="http://schemas.microsoft.com/office/drawing/2014/main" id="{57C1543A-E3C5-AF67-EA9E-F4F0FFA3009B}"/>
              </a:ext>
            </a:extLst>
          </p:cNvPr>
          <p:cNvSpPr txBox="1"/>
          <p:nvPr/>
        </p:nvSpPr>
        <p:spPr>
          <a:xfrm>
            <a:off x="2554700" y="2502831"/>
            <a:ext cx="1958531" cy="1844813"/>
          </a:xfrm>
          <a:prstGeom prst="rect">
            <a:avLst/>
          </a:prstGeom>
          <a:noFill/>
        </p:spPr>
        <p:txBody>
          <a:bodyPr wrap="square" lIns="0" tIns="0" rIns="0" bIns="0" rtlCol="0">
            <a:noAutofit/>
          </a:bodyPr>
          <a:lstStyle/>
          <a:p>
            <a:pPr marL="128588" indent="-128588">
              <a:spcBef>
                <a:spcPts val="450"/>
              </a:spcBef>
              <a:buSzPct val="100000"/>
              <a:buFont typeface="Arial" panose="020B0604020202020204" pitchFamily="34" charset="0"/>
              <a:buChar char="•"/>
            </a:pPr>
            <a:r>
              <a:rPr lang="nl-NL" sz="900">
                <a:solidFill>
                  <a:srgbClr val="313131"/>
                </a:solidFill>
              </a:rPr>
              <a:t>De verschillende relevante uitkomsten in kaart brengen</a:t>
            </a:r>
          </a:p>
          <a:p>
            <a:pPr marL="128588" indent="-128588">
              <a:spcBef>
                <a:spcPts val="450"/>
              </a:spcBef>
              <a:buSzPct val="100000"/>
              <a:buFont typeface="Arial" panose="020B0604020202020204" pitchFamily="34" charset="0"/>
              <a:buChar char="•"/>
            </a:pPr>
            <a:r>
              <a:rPr lang="nl-NL" sz="900">
                <a:solidFill>
                  <a:srgbClr val="313131"/>
                </a:solidFill>
              </a:rPr>
              <a:t>Maak een keuze welke uitkomsten doorberekend worden (impactanalyse) en welke uitkomsten beschrijvend worden meegenomen</a:t>
            </a:r>
          </a:p>
          <a:p>
            <a:pPr marL="128588" indent="-128588">
              <a:spcBef>
                <a:spcPts val="450"/>
              </a:spcBef>
              <a:buSzPct val="100000"/>
              <a:buFont typeface="Arial" panose="020B0604020202020204" pitchFamily="34" charset="0"/>
              <a:buChar char="•"/>
            </a:pPr>
            <a:r>
              <a:rPr lang="nl-NL" sz="900">
                <a:solidFill>
                  <a:srgbClr val="313131"/>
                </a:solidFill>
              </a:rPr>
              <a:t>Uitkomsten in reguliere </a:t>
            </a:r>
            <a:r>
              <a:rPr lang="nl-NL" sz="900" err="1">
                <a:solidFill>
                  <a:srgbClr val="313131"/>
                </a:solidFill>
              </a:rPr>
              <a:t>zorgpad</a:t>
            </a:r>
            <a:r>
              <a:rPr lang="nl-NL" sz="900">
                <a:solidFill>
                  <a:srgbClr val="313131"/>
                </a:solidFill>
              </a:rPr>
              <a:t> en </a:t>
            </a:r>
            <a:r>
              <a:rPr lang="nl-NL" sz="900" err="1">
                <a:solidFill>
                  <a:srgbClr val="313131"/>
                </a:solidFill>
              </a:rPr>
              <a:t>zorgpad</a:t>
            </a:r>
            <a:r>
              <a:rPr lang="nl-NL" sz="900">
                <a:solidFill>
                  <a:srgbClr val="313131"/>
                </a:solidFill>
              </a:rPr>
              <a:t> focusproject vergelijken</a:t>
            </a:r>
          </a:p>
          <a:p>
            <a:pPr marL="128588" indent="-128588">
              <a:spcBef>
                <a:spcPts val="450"/>
              </a:spcBef>
              <a:buSzPct val="100000"/>
              <a:buFont typeface="Arial" panose="020B0604020202020204" pitchFamily="34" charset="0"/>
              <a:buChar char="•"/>
            </a:pPr>
            <a:r>
              <a:rPr lang="nl-NL" sz="900">
                <a:solidFill>
                  <a:srgbClr val="313131"/>
                </a:solidFill>
              </a:rPr>
              <a:t>Impact zorg binnen focusproject op de gekozen uitkomsten evalueren</a:t>
            </a:r>
          </a:p>
          <a:p>
            <a:pPr marL="128588" indent="-128588">
              <a:spcBef>
                <a:spcPts val="450"/>
              </a:spcBef>
              <a:buSzPct val="100000"/>
              <a:buFont typeface="Arial" panose="020B0604020202020204" pitchFamily="34" charset="0"/>
              <a:buChar char="•"/>
            </a:pPr>
            <a:endParaRPr lang="nl-NL" sz="900">
              <a:solidFill>
                <a:srgbClr val="313131"/>
              </a:solidFill>
            </a:endParaRPr>
          </a:p>
        </p:txBody>
      </p:sp>
      <p:sp>
        <p:nvSpPr>
          <p:cNvPr id="14" name="TextBox 29">
            <a:extLst>
              <a:ext uri="{FF2B5EF4-FFF2-40B4-BE49-F238E27FC236}">
                <a16:creationId xmlns:a16="http://schemas.microsoft.com/office/drawing/2014/main" id="{F0A62BC6-52D0-63F3-EDFA-181A87C593EB}"/>
              </a:ext>
            </a:extLst>
          </p:cNvPr>
          <p:cNvSpPr txBox="1"/>
          <p:nvPr/>
        </p:nvSpPr>
        <p:spPr>
          <a:xfrm>
            <a:off x="6654495" y="2502831"/>
            <a:ext cx="1958531" cy="1844813"/>
          </a:xfrm>
          <a:prstGeom prst="rect">
            <a:avLst/>
          </a:prstGeom>
          <a:solidFill>
            <a:schemeClr val="bg1"/>
          </a:solidFill>
        </p:spPr>
        <p:txBody>
          <a:bodyPr wrap="square" lIns="0" tIns="0" rIns="0" bIns="0" rtlCol="0">
            <a:noAutofit/>
          </a:bodyPr>
          <a:lstStyle/>
          <a:p>
            <a:pPr marL="128588" indent="-128588">
              <a:spcBef>
                <a:spcPts val="450"/>
              </a:spcBef>
              <a:buSzPct val="100000"/>
              <a:buFont typeface="Arial" panose="020B0604020202020204" pitchFamily="34" charset="0"/>
              <a:buChar char="•"/>
            </a:pPr>
            <a:r>
              <a:rPr lang="nl-NL" sz="900">
                <a:solidFill>
                  <a:srgbClr val="313131"/>
                </a:solidFill>
              </a:rPr>
              <a:t>Benodigde FTE voor focusproject in kaart brengen</a:t>
            </a:r>
          </a:p>
          <a:p>
            <a:pPr marL="128588" indent="-128588">
              <a:spcBef>
                <a:spcPts val="450"/>
              </a:spcBef>
              <a:buSzPct val="100000"/>
              <a:buFont typeface="Arial" panose="020B0604020202020204" pitchFamily="34" charset="0"/>
              <a:buChar char="•"/>
            </a:pPr>
            <a:r>
              <a:rPr lang="nl-NL" sz="900">
                <a:solidFill>
                  <a:srgbClr val="313131"/>
                </a:solidFill>
              </a:rPr>
              <a:t>Duur gekozen uitkomsten focusproject in kaart brengen</a:t>
            </a:r>
          </a:p>
          <a:p>
            <a:pPr marL="128588" indent="-128588">
              <a:spcBef>
                <a:spcPts val="450"/>
              </a:spcBef>
              <a:buSzPct val="100000"/>
              <a:buFont typeface="Arial" panose="020B0604020202020204" pitchFamily="34" charset="0"/>
              <a:buChar char="•"/>
            </a:pPr>
            <a:r>
              <a:rPr lang="nl-NL" sz="900">
                <a:solidFill>
                  <a:srgbClr val="313131"/>
                </a:solidFill>
              </a:rPr>
              <a:t>Geïnvesteerde tijd in kaart brengen</a:t>
            </a:r>
          </a:p>
          <a:p>
            <a:pPr marL="128588" indent="-128588">
              <a:spcBef>
                <a:spcPts val="450"/>
              </a:spcBef>
              <a:buSzPct val="100000"/>
              <a:buFont typeface="Arial" panose="020B0604020202020204" pitchFamily="34" charset="0"/>
              <a:buChar char="•"/>
            </a:pPr>
            <a:endParaRPr lang="nl-NL" sz="900">
              <a:solidFill>
                <a:srgbClr val="313131"/>
              </a:solidFill>
            </a:endParaRPr>
          </a:p>
          <a:p>
            <a:pPr marL="128588" indent="-128588">
              <a:spcBef>
                <a:spcPts val="450"/>
              </a:spcBef>
              <a:buSzPct val="100000"/>
              <a:buFont typeface="Arial" panose="020B0604020202020204" pitchFamily="34" charset="0"/>
              <a:buChar char="•"/>
            </a:pPr>
            <a:endParaRPr lang="nl-NL" sz="900">
              <a:solidFill>
                <a:srgbClr val="313131"/>
              </a:solidFill>
            </a:endParaRPr>
          </a:p>
        </p:txBody>
      </p:sp>
      <p:sp>
        <p:nvSpPr>
          <p:cNvPr id="15" name="Arrow: Right 1">
            <a:extLst>
              <a:ext uri="{FF2B5EF4-FFF2-40B4-BE49-F238E27FC236}">
                <a16:creationId xmlns:a16="http://schemas.microsoft.com/office/drawing/2014/main" id="{66156D5F-5866-1209-9CD3-DB812CCFD00B}"/>
              </a:ext>
            </a:extLst>
          </p:cNvPr>
          <p:cNvSpPr/>
          <p:nvPr/>
        </p:nvSpPr>
        <p:spPr bwMode="gray">
          <a:xfrm>
            <a:off x="519098" y="4305933"/>
            <a:ext cx="8093928" cy="382867"/>
          </a:xfrm>
          <a:prstGeom prst="rightArrow">
            <a:avLst/>
          </a:prstGeom>
          <a:solidFill>
            <a:schemeClr val="bg1">
              <a:lumMod val="95000"/>
            </a:schemeClr>
          </a:solidFill>
          <a:ln w="19050" algn="ctr">
            <a:solidFill>
              <a:schemeClr val="accent1"/>
            </a:solidFill>
            <a:miter lim="800000"/>
            <a:headEnd/>
            <a:tailEnd/>
          </a:ln>
        </p:spPr>
        <p:txBody>
          <a:bodyPr rot="0" spcFirstLastPara="0" vertOverflow="overflow" horzOverflow="overflow" vert="horz" wrap="square" lIns="66675" tIns="66675" rIns="66675" bIns="66675"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i="1"/>
              <a:t>Validatie met betrokken zorgverleners + </a:t>
            </a:r>
            <a:r>
              <a:rPr lang="nl-NL" sz="1050" i="1" err="1"/>
              <a:t>patiëntenvertegenwoordiger</a:t>
            </a:r>
            <a:endParaRPr lang="nl-NL" sz="1050" i="1"/>
          </a:p>
        </p:txBody>
      </p:sp>
      <p:sp>
        <p:nvSpPr>
          <p:cNvPr id="16" name="Tekstvak 15">
            <a:extLst>
              <a:ext uri="{FF2B5EF4-FFF2-40B4-BE49-F238E27FC236}">
                <a16:creationId xmlns:a16="http://schemas.microsoft.com/office/drawing/2014/main" id="{BD8BEDD9-535C-7923-8821-8E0ADBF0F09C}"/>
              </a:ext>
            </a:extLst>
          </p:cNvPr>
          <p:cNvSpPr txBox="1"/>
          <p:nvPr/>
        </p:nvSpPr>
        <p:spPr>
          <a:xfrm>
            <a:off x="485133" y="1691098"/>
            <a:ext cx="182984" cy="307777"/>
          </a:xfrm>
          <a:prstGeom prst="rect">
            <a:avLst/>
          </a:prstGeom>
          <a:noFill/>
        </p:spPr>
        <p:txBody>
          <a:bodyPr wrap="square" rtlCol="0">
            <a:spAutoFit/>
          </a:bodyPr>
          <a:lstStyle/>
          <a:p>
            <a:r>
              <a:rPr lang="nl-NL" b="1">
                <a:solidFill>
                  <a:schemeClr val="bg1"/>
                </a:solidFill>
              </a:rPr>
              <a:t>1</a:t>
            </a:r>
          </a:p>
        </p:txBody>
      </p:sp>
      <p:sp>
        <p:nvSpPr>
          <p:cNvPr id="18" name="Tekstvak 17">
            <a:extLst>
              <a:ext uri="{FF2B5EF4-FFF2-40B4-BE49-F238E27FC236}">
                <a16:creationId xmlns:a16="http://schemas.microsoft.com/office/drawing/2014/main" id="{415359DE-7E58-5B87-7E63-FFBC90DCD5DB}"/>
              </a:ext>
            </a:extLst>
          </p:cNvPr>
          <p:cNvSpPr txBox="1"/>
          <p:nvPr/>
        </p:nvSpPr>
        <p:spPr>
          <a:xfrm>
            <a:off x="2512127" y="1662644"/>
            <a:ext cx="182984" cy="307777"/>
          </a:xfrm>
          <a:prstGeom prst="rect">
            <a:avLst/>
          </a:prstGeom>
          <a:noFill/>
        </p:spPr>
        <p:txBody>
          <a:bodyPr wrap="square" rtlCol="0">
            <a:spAutoFit/>
          </a:bodyPr>
          <a:lstStyle/>
          <a:p>
            <a:r>
              <a:rPr lang="nl-NL" b="1">
                <a:solidFill>
                  <a:schemeClr val="bg1"/>
                </a:solidFill>
              </a:rPr>
              <a:t>2</a:t>
            </a:r>
          </a:p>
        </p:txBody>
      </p:sp>
      <p:sp>
        <p:nvSpPr>
          <p:cNvPr id="19" name="Tekstvak 18">
            <a:extLst>
              <a:ext uri="{FF2B5EF4-FFF2-40B4-BE49-F238E27FC236}">
                <a16:creationId xmlns:a16="http://schemas.microsoft.com/office/drawing/2014/main" id="{490E7688-2B21-2DA2-78F6-436357CAA9FC}"/>
              </a:ext>
            </a:extLst>
          </p:cNvPr>
          <p:cNvSpPr txBox="1"/>
          <p:nvPr/>
        </p:nvSpPr>
        <p:spPr>
          <a:xfrm>
            <a:off x="4565050" y="1667256"/>
            <a:ext cx="182984" cy="307777"/>
          </a:xfrm>
          <a:prstGeom prst="rect">
            <a:avLst/>
          </a:prstGeom>
          <a:noFill/>
        </p:spPr>
        <p:txBody>
          <a:bodyPr wrap="square" rtlCol="0">
            <a:spAutoFit/>
          </a:bodyPr>
          <a:lstStyle/>
          <a:p>
            <a:r>
              <a:rPr lang="nl-NL" b="1">
                <a:solidFill>
                  <a:schemeClr val="bg1"/>
                </a:solidFill>
              </a:rPr>
              <a:t>3</a:t>
            </a:r>
          </a:p>
        </p:txBody>
      </p:sp>
      <p:sp>
        <p:nvSpPr>
          <p:cNvPr id="20" name="Tekstvak 19">
            <a:extLst>
              <a:ext uri="{FF2B5EF4-FFF2-40B4-BE49-F238E27FC236}">
                <a16:creationId xmlns:a16="http://schemas.microsoft.com/office/drawing/2014/main" id="{FFB4E597-B985-575B-6BA7-FD5312D6C360}"/>
              </a:ext>
            </a:extLst>
          </p:cNvPr>
          <p:cNvSpPr txBox="1"/>
          <p:nvPr/>
        </p:nvSpPr>
        <p:spPr>
          <a:xfrm>
            <a:off x="6557544" y="1667256"/>
            <a:ext cx="182984" cy="307777"/>
          </a:xfrm>
          <a:prstGeom prst="rect">
            <a:avLst/>
          </a:prstGeom>
          <a:noFill/>
        </p:spPr>
        <p:txBody>
          <a:bodyPr wrap="square" rtlCol="0">
            <a:spAutoFit/>
          </a:bodyPr>
          <a:lstStyle/>
          <a:p>
            <a:r>
              <a:rPr lang="nl-NL" b="1">
                <a:solidFill>
                  <a:schemeClr val="bg1"/>
                </a:solidFill>
              </a:rPr>
              <a:t>4</a:t>
            </a:r>
          </a:p>
        </p:txBody>
      </p:sp>
    </p:spTree>
    <p:extLst>
      <p:ext uri="{BB962C8B-B14F-4D97-AF65-F5344CB8AC3E}">
        <p14:creationId xmlns:p14="http://schemas.microsoft.com/office/powerpoint/2010/main" val="104488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a:extLst>
            <a:ext uri="{FF2B5EF4-FFF2-40B4-BE49-F238E27FC236}">
              <a16:creationId xmlns:a16="http://schemas.microsoft.com/office/drawing/2014/main" id="{5075AAD2-84E4-8E69-FAAA-28A41C447EA4}"/>
            </a:ext>
          </a:extLst>
        </p:cNvPr>
        <p:cNvGrpSpPr/>
        <p:nvPr/>
      </p:nvGrpSpPr>
      <p:grpSpPr>
        <a:xfrm>
          <a:off x="0" y="0"/>
          <a:ext cx="0" cy="0"/>
          <a:chOff x="0" y="0"/>
          <a:chExt cx="0" cy="0"/>
        </a:xfrm>
      </p:grpSpPr>
      <p:sp>
        <p:nvSpPr>
          <p:cNvPr id="173" name="Google Shape;173;p24">
            <a:extLst>
              <a:ext uri="{FF2B5EF4-FFF2-40B4-BE49-F238E27FC236}">
                <a16:creationId xmlns:a16="http://schemas.microsoft.com/office/drawing/2014/main" id="{835EC66F-665A-2AB3-37BE-3022F590EC60}"/>
              </a:ext>
            </a:extLst>
          </p:cNvPr>
          <p:cNvSpPr txBox="1">
            <a:spLocks noGrp="1"/>
          </p:cNvSpPr>
          <p:nvPr>
            <p:ph type="sldNum" idx="12"/>
          </p:nvPr>
        </p:nvSpPr>
        <p:spPr>
          <a:xfrm>
            <a:off x="8726727" y="4744566"/>
            <a:ext cx="354000" cy="207900"/>
          </a:xfrm>
          <a:prstGeom prst="rect">
            <a:avLst/>
          </a:prstGeom>
        </p:spPr>
        <p:txBody>
          <a:bodyPr spcFirstLastPara="1" wrap="square" lIns="91425" tIns="45700" rIns="91425" bIns="45700" anchor="ctr" anchorCtr="0">
            <a:spAutoFit/>
          </a:bodyPr>
          <a:lstStyle/>
          <a:p>
            <a:pPr marL="0" lvl="0" indent="0" algn="l" rtl="0">
              <a:spcBef>
                <a:spcPts val="0"/>
              </a:spcBef>
              <a:spcAft>
                <a:spcPts val="0"/>
              </a:spcAft>
              <a:buClr>
                <a:srgbClr val="000000"/>
              </a:buClr>
              <a:buFont typeface="Arial"/>
              <a:buNone/>
            </a:pPr>
            <a:fld id="{00000000-1234-1234-1234-123412341234}" type="slidenum">
              <a:rPr lang="nl-NL" noProof="0" smtClean="0"/>
              <a:t>13</a:t>
            </a:fld>
            <a:endParaRPr lang="nl-NL" noProof="0"/>
          </a:p>
        </p:txBody>
      </p:sp>
      <p:sp>
        <p:nvSpPr>
          <p:cNvPr id="174" name="Google Shape;174;p24">
            <a:extLst>
              <a:ext uri="{FF2B5EF4-FFF2-40B4-BE49-F238E27FC236}">
                <a16:creationId xmlns:a16="http://schemas.microsoft.com/office/drawing/2014/main" id="{383EAF45-85C3-E228-E1D7-E189320C05BB}"/>
              </a:ext>
            </a:extLst>
          </p:cNvPr>
          <p:cNvSpPr txBox="1">
            <a:spLocks noGrp="1"/>
          </p:cNvSpPr>
          <p:nvPr>
            <p:ph type="ctrTitle" idx="4294967295"/>
          </p:nvPr>
        </p:nvSpPr>
        <p:spPr>
          <a:xfrm>
            <a:off x="500600" y="318505"/>
            <a:ext cx="3987900" cy="795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800" i="0" u="none" strike="noStrike" kern="0" cap="none" spc="0" normalizeH="0" baseline="0" noProof="0">
                <a:ln>
                  <a:noFill/>
                </a:ln>
                <a:solidFill>
                  <a:srgbClr val="2D4F9E"/>
                </a:solidFill>
                <a:effectLst/>
                <a:uLnTx/>
                <a:uFillTx/>
                <a:latin typeface="Arial"/>
                <a:cs typeface="Arial"/>
                <a:sym typeface="Arial"/>
              </a:rPr>
              <a:t>Voorbeelden impactanalyses</a:t>
            </a:r>
            <a:br>
              <a:rPr kumimoji="0" lang="nl-NL" sz="2800" i="0" u="none" strike="noStrike" kern="0" cap="none" spc="0" normalizeH="0" baseline="0" noProof="0">
                <a:ln>
                  <a:noFill/>
                </a:ln>
                <a:solidFill>
                  <a:srgbClr val="2D4F9E"/>
                </a:solidFill>
                <a:effectLst/>
                <a:uLnTx/>
                <a:uFillTx/>
                <a:latin typeface="Arial"/>
                <a:cs typeface="Arial"/>
                <a:sym typeface="Arial"/>
              </a:rPr>
            </a:br>
            <a:r>
              <a:rPr kumimoji="0" lang="nl-NL" sz="1000" b="0" i="0" u="none" strike="noStrike" kern="0" cap="none" spc="0" normalizeH="0" baseline="0" noProof="0">
                <a:ln>
                  <a:noFill/>
                </a:ln>
                <a:solidFill>
                  <a:srgbClr val="2D4F9E"/>
                </a:solidFill>
                <a:effectLst/>
                <a:uLnTx/>
                <a:uFillTx/>
                <a:latin typeface="Arial"/>
                <a:cs typeface="Arial"/>
                <a:sym typeface="Arial"/>
              </a:rPr>
              <a:t>Bekijk deze voorbeelden om te zien hoe de een uitgevoerde impactanalyse eruit ziet per pijler</a:t>
            </a:r>
            <a:endParaRPr kumimoji="0" lang="nl-NL" sz="2800" i="0" u="none" strike="noStrike" kern="0" cap="none" spc="0" normalizeH="0" baseline="0" noProof="0">
              <a:ln>
                <a:noFill/>
              </a:ln>
              <a:solidFill>
                <a:srgbClr val="2D4F9E"/>
              </a:solidFill>
              <a:effectLst/>
              <a:uLnTx/>
              <a:uFillTx/>
              <a:latin typeface="Arial"/>
              <a:cs typeface="Arial"/>
              <a:sym typeface="Arial"/>
            </a:endParaRPr>
          </a:p>
        </p:txBody>
      </p:sp>
      <p:pic>
        <p:nvPicPr>
          <p:cNvPr id="175" name="Google Shape;175;p24" title="Santeon logo FINAL.png">
            <a:extLst>
              <a:ext uri="{FF2B5EF4-FFF2-40B4-BE49-F238E27FC236}">
                <a16:creationId xmlns:a16="http://schemas.microsoft.com/office/drawing/2014/main" id="{0907BF4B-028E-24E8-6719-82D5C31147BB}"/>
              </a:ext>
            </a:extLst>
          </p:cNvPr>
          <p:cNvPicPr preferRelativeResize="0"/>
          <p:nvPr/>
        </p:nvPicPr>
        <p:blipFill>
          <a:blip r:embed="rId4">
            <a:alphaModFix/>
          </a:blip>
          <a:stretch>
            <a:fillRect/>
          </a:stretch>
        </p:blipFill>
        <p:spPr>
          <a:xfrm>
            <a:off x="500600" y="4688800"/>
            <a:ext cx="856699" cy="227150"/>
          </a:xfrm>
          <a:prstGeom prst="rect">
            <a:avLst/>
          </a:prstGeom>
          <a:noFill/>
          <a:ln>
            <a:noFill/>
          </a:ln>
        </p:spPr>
      </p:pic>
      <p:pic>
        <p:nvPicPr>
          <p:cNvPr id="4" name="Google Shape;542;p50">
            <a:extLst>
              <a:ext uri="{FF2B5EF4-FFF2-40B4-BE49-F238E27FC236}">
                <a16:creationId xmlns:a16="http://schemas.microsoft.com/office/drawing/2014/main" id="{473A83FD-49ED-6CE4-D9B8-365A37DE80DE}"/>
              </a:ext>
            </a:extLst>
          </p:cNvPr>
          <p:cNvPicPr preferRelativeResize="0"/>
          <p:nvPr/>
        </p:nvPicPr>
        <p:blipFill rotWithShape="1">
          <a:blip r:embed="rId5">
            <a:alphaModFix/>
          </a:blip>
          <a:srcRect l="16808" t="6085" r="16542" b="20423"/>
          <a:stretch/>
        </p:blipFill>
        <p:spPr>
          <a:xfrm>
            <a:off x="533415" y="3710749"/>
            <a:ext cx="720000" cy="720000"/>
          </a:xfrm>
          <a:prstGeom prst="ellipse">
            <a:avLst/>
          </a:prstGeom>
          <a:noFill/>
          <a:ln>
            <a:noFill/>
          </a:ln>
        </p:spPr>
      </p:pic>
      <p:pic>
        <p:nvPicPr>
          <p:cNvPr id="5" name="Google Shape;543;p50">
            <a:extLst>
              <a:ext uri="{FF2B5EF4-FFF2-40B4-BE49-F238E27FC236}">
                <a16:creationId xmlns:a16="http://schemas.microsoft.com/office/drawing/2014/main" id="{26D2BF88-44B7-256A-E8A2-89895578C96F}"/>
              </a:ext>
            </a:extLst>
          </p:cNvPr>
          <p:cNvPicPr preferRelativeResize="0"/>
          <p:nvPr/>
        </p:nvPicPr>
        <p:blipFill rotWithShape="1">
          <a:blip r:embed="rId6">
            <a:alphaModFix/>
          </a:blip>
          <a:srcRect l="15145" t="6085" r="15026" b="20417"/>
          <a:stretch/>
        </p:blipFill>
        <p:spPr>
          <a:xfrm>
            <a:off x="533415" y="2722761"/>
            <a:ext cx="720000" cy="720000"/>
          </a:xfrm>
          <a:prstGeom prst="ellipse">
            <a:avLst/>
          </a:prstGeom>
          <a:noFill/>
          <a:ln>
            <a:noFill/>
          </a:ln>
        </p:spPr>
      </p:pic>
      <p:pic>
        <p:nvPicPr>
          <p:cNvPr id="6" name="Google Shape;544;p50">
            <a:extLst>
              <a:ext uri="{FF2B5EF4-FFF2-40B4-BE49-F238E27FC236}">
                <a16:creationId xmlns:a16="http://schemas.microsoft.com/office/drawing/2014/main" id="{04FA0EE3-0D85-96BF-618B-B4F374231142}"/>
              </a:ext>
            </a:extLst>
          </p:cNvPr>
          <p:cNvPicPr preferRelativeResize="0"/>
          <p:nvPr/>
        </p:nvPicPr>
        <p:blipFill rotWithShape="1">
          <a:blip r:embed="rId7">
            <a:alphaModFix/>
          </a:blip>
          <a:srcRect l="16142" t="4819" r="14034" b="18687"/>
          <a:stretch/>
        </p:blipFill>
        <p:spPr>
          <a:xfrm>
            <a:off x="533415" y="1734773"/>
            <a:ext cx="720000" cy="720000"/>
          </a:xfrm>
          <a:prstGeom prst="ellipse">
            <a:avLst/>
          </a:prstGeom>
          <a:noFill/>
          <a:ln>
            <a:noFill/>
          </a:ln>
        </p:spPr>
      </p:pic>
      <p:sp>
        <p:nvSpPr>
          <p:cNvPr id="7" name="Tekstvak 6">
            <a:extLst>
              <a:ext uri="{FF2B5EF4-FFF2-40B4-BE49-F238E27FC236}">
                <a16:creationId xmlns:a16="http://schemas.microsoft.com/office/drawing/2014/main" id="{471D57BE-BD1C-B942-F71F-33C63B9BB07B}"/>
              </a:ext>
            </a:extLst>
          </p:cNvPr>
          <p:cNvSpPr txBox="1"/>
          <p:nvPr/>
        </p:nvSpPr>
        <p:spPr>
          <a:xfrm>
            <a:off x="1497589" y="1726541"/>
            <a:ext cx="2697480" cy="738664"/>
          </a:xfrm>
          <a:prstGeom prst="rect">
            <a:avLst/>
          </a:prstGeom>
          <a:noFill/>
        </p:spPr>
        <p:txBody>
          <a:bodyPr wrap="square" rtlCol="0">
            <a:spAutoFit/>
          </a:bodyPr>
          <a:lstStyle/>
          <a:p>
            <a:r>
              <a:rPr lang="nl-NL">
                <a:solidFill>
                  <a:schemeClr val="bg2"/>
                </a:solidFill>
                <a:hlinkClick r:id="rId8">
                  <a:extLst>
                    <a:ext uri="{A12FA001-AC4F-418D-AE19-62706E023703}">
                      <ahyp:hlinkClr xmlns:ahyp="http://schemas.microsoft.com/office/drawing/2018/hyperlinkcolor" val="tx"/>
                    </a:ext>
                  </a:extLst>
                </a:hlinkClick>
              </a:rPr>
              <a:t>Voorbeeldcasus Digitaliseren:</a:t>
            </a:r>
          </a:p>
          <a:p>
            <a:r>
              <a:rPr lang="nl-NL">
                <a:solidFill>
                  <a:schemeClr val="bg2"/>
                </a:solidFill>
                <a:hlinkClick r:id="rId8">
                  <a:extLst>
                    <a:ext uri="{A12FA001-AC4F-418D-AE19-62706E023703}">
                      <ahyp:hlinkClr xmlns:ahyp="http://schemas.microsoft.com/office/drawing/2018/hyperlinkcolor" val="tx"/>
                    </a:ext>
                  </a:extLst>
                </a:hlinkClick>
              </a:rPr>
              <a:t>Thuismonitoring - </a:t>
            </a:r>
            <a:r>
              <a:rPr lang="nl-NL" err="1">
                <a:solidFill>
                  <a:schemeClr val="bg2"/>
                </a:solidFill>
                <a:hlinkClick r:id="rId8">
                  <a:extLst>
                    <a:ext uri="{A12FA001-AC4F-418D-AE19-62706E023703}">
                      <ahyp:hlinkClr xmlns:ahyp="http://schemas.microsoft.com/office/drawing/2018/hyperlinkcolor" val="tx"/>
                    </a:ext>
                  </a:extLst>
                </a:hlinkClick>
              </a:rPr>
              <a:t>zorgpad</a:t>
            </a:r>
            <a:r>
              <a:rPr lang="nl-NL">
                <a:solidFill>
                  <a:schemeClr val="bg2"/>
                </a:solidFill>
                <a:hlinkClick r:id="rId8">
                  <a:extLst>
                    <a:ext uri="{A12FA001-AC4F-418D-AE19-62706E023703}">
                      <ahyp:hlinkClr xmlns:ahyp="http://schemas.microsoft.com/office/drawing/2018/hyperlinkcolor" val="tx"/>
                    </a:ext>
                  </a:extLst>
                </a:hlinkClick>
              </a:rPr>
              <a:t> COPD</a:t>
            </a:r>
            <a:endParaRPr lang="nl-NL">
              <a:solidFill>
                <a:schemeClr val="bg2"/>
              </a:solidFill>
            </a:endParaRPr>
          </a:p>
        </p:txBody>
      </p:sp>
      <p:sp>
        <p:nvSpPr>
          <p:cNvPr id="8" name="Tekstvak 7">
            <a:extLst>
              <a:ext uri="{FF2B5EF4-FFF2-40B4-BE49-F238E27FC236}">
                <a16:creationId xmlns:a16="http://schemas.microsoft.com/office/drawing/2014/main" id="{30E89813-0EC4-6404-A950-FD58904A0BF2}"/>
              </a:ext>
            </a:extLst>
          </p:cNvPr>
          <p:cNvSpPr txBox="1"/>
          <p:nvPr/>
        </p:nvSpPr>
        <p:spPr>
          <a:xfrm>
            <a:off x="1497589" y="2715082"/>
            <a:ext cx="3022330" cy="738664"/>
          </a:xfrm>
          <a:prstGeom prst="rect">
            <a:avLst/>
          </a:prstGeom>
          <a:noFill/>
        </p:spPr>
        <p:txBody>
          <a:bodyPr wrap="square" rtlCol="0">
            <a:spAutoFit/>
          </a:bodyPr>
          <a:lstStyle/>
          <a:p>
            <a:r>
              <a:rPr lang="nl-NL">
                <a:solidFill>
                  <a:schemeClr val="bg2"/>
                </a:solidFill>
                <a:hlinkClick r:id="rId9">
                  <a:extLst>
                    <a:ext uri="{A12FA001-AC4F-418D-AE19-62706E023703}">
                      <ahyp:hlinkClr xmlns:ahyp="http://schemas.microsoft.com/office/drawing/2018/hyperlinkcolor" val="tx"/>
                    </a:ext>
                  </a:extLst>
                </a:hlinkClick>
              </a:rPr>
              <a:t>Voorbeeldcasus Personaliseren:</a:t>
            </a:r>
          </a:p>
          <a:p>
            <a:r>
              <a:rPr lang="nl-NL">
                <a:solidFill>
                  <a:schemeClr val="bg2"/>
                </a:solidFill>
                <a:hlinkClick r:id="rId9">
                  <a:extLst>
                    <a:ext uri="{A12FA001-AC4F-418D-AE19-62706E023703}">
                      <ahyp:hlinkClr xmlns:ahyp="http://schemas.microsoft.com/office/drawing/2018/hyperlinkcolor" val="tx"/>
                    </a:ext>
                  </a:extLst>
                </a:hlinkClick>
              </a:rPr>
              <a:t>Samen beslissen - </a:t>
            </a:r>
            <a:r>
              <a:rPr lang="nl-NL" err="1">
                <a:solidFill>
                  <a:schemeClr val="bg2"/>
                </a:solidFill>
                <a:hlinkClick r:id="rId9">
                  <a:extLst>
                    <a:ext uri="{A12FA001-AC4F-418D-AE19-62706E023703}">
                      <ahyp:hlinkClr xmlns:ahyp="http://schemas.microsoft.com/office/drawing/2018/hyperlinkcolor" val="tx"/>
                    </a:ext>
                  </a:extLst>
                </a:hlinkClick>
              </a:rPr>
              <a:t>zorgpad</a:t>
            </a:r>
            <a:r>
              <a:rPr lang="nl-NL">
                <a:solidFill>
                  <a:schemeClr val="bg2"/>
                </a:solidFill>
                <a:hlinkClick r:id="rId9">
                  <a:extLst>
                    <a:ext uri="{A12FA001-AC4F-418D-AE19-62706E023703}">
                      <ahyp:hlinkClr xmlns:ahyp="http://schemas.microsoft.com/office/drawing/2018/hyperlinkcolor" val="tx"/>
                    </a:ext>
                  </a:extLst>
                </a:hlinkClick>
              </a:rPr>
              <a:t> Chronische Nierschade</a:t>
            </a:r>
            <a:endParaRPr lang="nl-NL">
              <a:solidFill>
                <a:schemeClr val="bg2"/>
              </a:solidFill>
            </a:endParaRPr>
          </a:p>
        </p:txBody>
      </p:sp>
      <p:sp>
        <p:nvSpPr>
          <p:cNvPr id="9" name="Tekstvak 8">
            <a:hlinkClick r:id="rId10"/>
            <a:extLst>
              <a:ext uri="{FF2B5EF4-FFF2-40B4-BE49-F238E27FC236}">
                <a16:creationId xmlns:a16="http://schemas.microsoft.com/office/drawing/2014/main" id="{01C9C588-29BE-F36E-BA82-CFAF940B43C3}"/>
              </a:ext>
            </a:extLst>
          </p:cNvPr>
          <p:cNvSpPr txBox="1"/>
          <p:nvPr/>
        </p:nvSpPr>
        <p:spPr>
          <a:xfrm>
            <a:off x="1497589" y="3809139"/>
            <a:ext cx="3022330" cy="523220"/>
          </a:xfrm>
          <a:prstGeom prst="rect">
            <a:avLst/>
          </a:prstGeom>
          <a:noFill/>
        </p:spPr>
        <p:txBody>
          <a:bodyPr wrap="square" rtlCol="0">
            <a:spAutoFit/>
          </a:bodyPr>
          <a:lstStyle/>
          <a:p>
            <a:r>
              <a:rPr lang="nl-NL">
                <a:solidFill>
                  <a:schemeClr val="bg1">
                    <a:lumMod val="50000"/>
                  </a:schemeClr>
                </a:solidFill>
                <a:hlinkClick r:id="rId11"/>
              </a:rPr>
              <a:t>Voorbeeldcasus Standaardiseren:</a:t>
            </a:r>
          </a:p>
          <a:p>
            <a:r>
              <a:rPr lang="nl-NL">
                <a:solidFill>
                  <a:schemeClr val="bg1">
                    <a:lumMod val="50000"/>
                  </a:schemeClr>
                </a:solidFill>
                <a:hlinkClick r:id="rId11"/>
              </a:rPr>
              <a:t>AF detectie - </a:t>
            </a:r>
            <a:r>
              <a:rPr lang="nl-NL" err="1">
                <a:solidFill>
                  <a:schemeClr val="bg1">
                    <a:lumMod val="50000"/>
                  </a:schemeClr>
                </a:solidFill>
                <a:hlinkClick r:id="rId11"/>
              </a:rPr>
              <a:t>zorgpad</a:t>
            </a:r>
            <a:r>
              <a:rPr lang="nl-NL">
                <a:solidFill>
                  <a:schemeClr val="bg1">
                    <a:lumMod val="50000"/>
                  </a:schemeClr>
                </a:solidFill>
                <a:hlinkClick r:id="rId11"/>
              </a:rPr>
              <a:t> CVA</a:t>
            </a:r>
            <a:endParaRPr lang="nl-NL">
              <a:solidFill>
                <a:schemeClr val="bg1">
                  <a:lumMod val="50000"/>
                </a:schemeClr>
              </a:solidFill>
            </a:endParaRPr>
          </a:p>
        </p:txBody>
      </p:sp>
    </p:spTree>
    <p:extLst>
      <p:ext uri="{BB962C8B-B14F-4D97-AF65-F5344CB8AC3E}">
        <p14:creationId xmlns:p14="http://schemas.microsoft.com/office/powerpoint/2010/main" val="2196060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2"/>
          <p:cNvSpPr txBox="1">
            <a:spLocks noGrp="1"/>
          </p:cNvSpPr>
          <p:nvPr>
            <p:ph type="sldNum" idx="12"/>
          </p:nvPr>
        </p:nvSpPr>
        <p:spPr>
          <a:xfrm>
            <a:off x="8726727" y="4744566"/>
            <a:ext cx="354000" cy="207900"/>
          </a:xfrm>
          <a:prstGeom prst="rect">
            <a:avLst/>
          </a:prstGeom>
        </p:spPr>
        <p:txBody>
          <a:bodyPr spcFirstLastPara="1" wrap="square" lIns="91425" tIns="45700" rIns="91425" bIns="45700" anchor="ctr" anchorCtr="0">
            <a:spAutoFit/>
          </a:bodyPr>
          <a:lstStyle/>
          <a:p>
            <a:pPr marL="0" lvl="0" indent="0" algn="l" rtl="0">
              <a:spcBef>
                <a:spcPts val="0"/>
              </a:spcBef>
              <a:spcAft>
                <a:spcPts val="0"/>
              </a:spcAft>
              <a:buClr>
                <a:srgbClr val="000000"/>
              </a:buClr>
              <a:buFont typeface="Arial"/>
              <a:buNone/>
            </a:pPr>
            <a:fld id="{00000000-1234-1234-1234-123412341234}" type="slidenum">
              <a:rPr lang="nl-NL" noProof="0" smtClean="0"/>
              <a:t>14</a:t>
            </a:fld>
            <a:endParaRPr lang="nl-NL" noProof="0"/>
          </a:p>
        </p:txBody>
      </p:sp>
      <p:sp>
        <p:nvSpPr>
          <p:cNvPr id="158" name="Google Shape;158;p22"/>
          <p:cNvSpPr txBox="1">
            <a:spLocks noGrp="1"/>
          </p:cNvSpPr>
          <p:nvPr>
            <p:ph type="ctrTitle" idx="4294967295"/>
          </p:nvPr>
        </p:nvSpPr>
        <p:spPr>
          <a:xfrm>
            <a:off x="376550" y="1888225"/>
            <a:ext cx="3987900" cy="100444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900"/>
              <a:buFont typeface="Arial"/>
              <a:buNone/>
            </a:pPr>
            <a:r>
              <a:rPr lang="nl-NL" sz="2700" noProof="0"/>
              <a:t>Lege templates impactanalyse</a:t>
            </a:r>
          </a:p>
        </p:txBody>
      </p:sp>
      <p:pic>
        <p:nvPicPr>
          <p:cNvPr id="159" name="Google Shape;159;p22" title="Santeon logo FINAL.png"/>
          <p:cNvPicPr preferRelativeResize="0"/>
          <p:nvPr/>
        </p:nvPicPr>
        <p:blipFill>
          <a:blip r:embed="rId4">
            <a:alphaModFix/>
          </a:blip>
          <a:stretch>
            <a:fillRect/>
          </a:stretch>
        </p:blipFill>
        <p:spPr>
          <a:xfrm>
            <a:off x="500600" y="4688800"/>
            <a:ext cx="856699" cy="227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a:extLst>
            <a:ext uri="{FF2B5EF4-FFF2-40B4-BE49-F238E27FC236}">
              <a16:creationId xmlns:a16="http://schemas.microsoft.com/office/drawing/2014/main" id="{C00FED8D-D11B-37C3-6AFA-288706DD269B}"/>
            </a:ext>
          </a:extLst>
        </p:cNvPr>
        <p:cNvGrpSpPr/>
        <p:nvPr/>
      </p:nvGrpSpPr>
      <p:grpSpPr>
        <a:xfrm>
          <a:off x="0" y="0"/>
          <a:ext cx="0" cy="0"/>
          <a:chOff x="0" y="0"/>
          <a:chExt cx="0" cy="0"/>
        </a:xfrm>
      </p:grpSpPr>
      <p:sp>
        <p:nvSpPr>
          <p:cNvPr id="43" name="Rechthoek: afgeronde hoeken 1">
            <a:extLst>
              <a:ext uri="{FF2B5EF4-FFF2-40B4-BE49-F238E27FC236}">
                <a16:creationId xmlns:a16="http://schemas.microsoft.com/office/drawing/2014/main" id="{8C89F96C-A9D9-6AB0-59D3-61FCE01CCF71}"/>
              </a:ext>
            </a:extLst>
          </p:cNvPr>
          <p:cNvSpPr/>
          <p:nvPr/>
        </p:nvSpPr>
        <p:spPr>
          <a:xfrm>
            <a:off x="2223904" y="1703540"/>
            <a:ext cx="5618477" cy="282632"/>
          </a:xfrm>
          <a:prstGeom prst="roundRect">
            <a:avLst/>
          </a:prstGeom>
          <a:solidFill>
            <a:schemeClr val="bg1"/>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r>
              <a:rPr lang="nl-NL" sz="750" noProof="0"/>
              <a:t>Regulier </a:t>
            </a:r>
            <a:r>
              <a:rPr lang="nl-NL" sz="750" noProof="0" err="1"/>
              <a:t>zorgpad</a:t>
            </a:r>
            <a:endParaRPr lang="nl-NL" sz="750" noProof="0"/>
          </a:p>
        </p:txBody>
      </p:sp>
      <p:sp>
        <p:nvSpPr>
          <p:cNvPr id="41" name="Rechthoek: afgeronde hoeken 1">
            <a:extLst>
              <a:ext uri="{FF2B5EF4-FFF2-40B4-BE49-F238E27FC236}">
                <a16:creationId xmlns:a16="http://schemas.microsoft.com/office/drawing/2014/main" id="{A83FB0AC-870E-3607-A7D7-D89CCDC51D59}"/>
              </a:ext>
            </a:extLst>
          </p:cNvPr>
          <p:cNvSpPr/>
          <p:nvPr/>
        </p:nvSpPr>
        <p:spPr>
          <a:xfrm>
            <a:off x="2800836" y="2276042"/>
            <a:ext cx="4745958" cy="282632"/>
          </a:xfrm>
          <a:prstGeom prst="roundRect">
            <a:avLst/>
          </a:prstGeom>
          <a:solidFill>
            <a:schemeClr val="bg1"/>
          </a:solidFill>
          <a:ln>
            <a:solidFill>
              <a:schemeClr val="accent4"/>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nl-NL" sz="750" noProof="0"/>
              <a:t>Regulier </a:t>
            </a:r>
            <a:r>
              <a:rPr lang="nl-NL" sz="750" noProof="0" err="1"/>
              <a:t>zorgpad</a:t>
            </a:r>
            <a:r>
              <a:rPr lang="nl-NL" sz="750" noProof="0"/>
              <a:t> - subgroep</a:t>
            </a:r>
          </a:p>
        </p:txBody>
      </p:sp>
      <p:sp>
        <p:nvSpPr>
          <p:cNvPr id="213" name="Google Shape;213;p29">
            <a:extLst>
              <a:ext uri="{FF2B5EF4-FFF2-40B4-BE49-F238E27FC236}">
                <a16:creationId xmlns:a16="http://schemas.microsoft.com/office/drawing/2014/main" id="{7989C29B-DF4D-3D37-C952-55DCAACFC7D9}"/>
              </a:ext>
            </a:extLst>
          </p:cNvPr>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mn-lt"/>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750" b="0" i="0" u="none" strike="noStrike" kern="0" cap="none" spc="0" normalizeH="0" baseline="0" noProof="0">
              <a:ln>
                <a:noFill/>
              </a:ln>
              <a:solidFill>
                <a:srgbClr val="2D4F9E"/>
              </a:solidFill>
              <a:effectLst/>
              <a:uLnTx/>
              <a:uFillTx/>
              <a:latin typeface="+mn-lt"/>
              <a:cs typeface="Arial"/>
              <a:sym typeface="Arial"/>
            </a:endParaRPr>
          </a:p>
        </p:txBody>
      </p:sp>
      <p:pic>
        <p:nvPicPr>
          <p:cNvPr id="214" name="Google Shape;214;p29" title="Santeon logo FINAL.png">
            <a:extLst>
              <a:ext uri="{FF2B5EF4-FFF2-40B4-BE49-F238E27FC236}">
                <a16:creationId xmlns:a16="http://schemas.microsoft.com/office/drawing/2014/main" id="{EC7B8DB8-10B0-7C58-510E-B57F4CF0EA6F}"/>
              </a:ext>
            </a:extLst>
          </p:cNvPr>
          <p:cNvPicPr preferRelativeResize="0"/>
          <p:nvPr/>
        </p:nvPicPr>
        <p:blipFill>
          <a:blip r:embed="rId4">
            <a:alphaModFix/>
          </a:blip>
          <a:stretch>
            <a:fillRect/>
          </a:stretch>
        </p:blipFill>
        <p:spPr>
          <a:xfrm>
            <a:off x="500600" y="4688800"/>
            <a:ext cx="856699" cy="227150"/>
          </a:xfrm>
          <a:prstGeom prst="rect">
            <a:avLst/>
          </a:prstGeom>
          <a:noFill/>
          <a:ln>
            <a:noFill/>
          </a:ln>
        </p:spPr>
      </p:pic>
      <p:sp>
        <p:nvSpPr>
          <p:cNvPr id="2" name="Title 2">
            <a:extLst>
              <a:ext uri="{FF2B5EF4-FFF2-40B4-BE49-F238E27FC236}">
                <a16:creationId xmlns:a16="http://schemas.microsoft.com/office/drawing/2014/main" id="{3B6330A2-4169-B917-7B4A-E4B1911C3218}"/>
              </a:ext>
            </a:extLst>
          </p:cNvPr>
          <p:cNvSpPr>
            <a:spLocks noGrp="1"/>
          </p:cNvSpPr>
          <p:nvPr>
            <p:ph type="title"/>
          </p:nvPr>
        </p:nvSpPr>
        <p:spPr>
          <a:xfrm>
            <a:off x="376238" y="238125"/>
            <a:ext cx="8391525" cy="902698"/>
          </a:xfrm>
        </p:spPr>
        <p:txBody>
          <a:bodyPr vert="horz"/>
          <a:lstStyle/>
          <a:p>
            <a:r>
              <a:rPr lang="nl-NL" sz="2200">
                <a:latin typeface="+mn-lt"/>
              </a:rPr>
              <a:t>Patiëntenstroomdiagram | Leeg </a:t>
            </a:r>
            <a:r>
              <a:rPr lang="nl-NL" sz="2200" noProof="0">
                <a:latin typeface="+mn-lt"/>
              </a:rPr>
              <a:t>template</a:t>
            </a:r>
          </a:p>
        </p:txBody>
      </p:sp>
      <p:sp>
        <p:nvSpPr>
          <p:cNvPr id="3" name="Text Placeholder 13">
            <a:extLst>
              <a:ext uri="{FF2B5EF4-FFF2-40B4-BE49-F238E27FC236}">
                <a16:creationId xmlns:a16="http://schemas.microsoft.com/office/drawing/2014/main" id="{0930C40A-FCE5-0253-C7BE-00DB8CCAE84D}"/>
              </a:ext>
            </a:extLst>
          </p:cNvPr>
          <p:cNvSpPr txBox="1">
            <a:spLocks/>
          </p:cNvSpPr>
          <p:nvPr/>
        </p:nvSpPr>
        <p:spPr>
          <a:xfrm>
            <a:off x="813478" y="749604"/>
            <a:ext cx="8391525" cy="567941"/>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Tx/>
              <a:buNone/>
              <a:defRPr sz="1800" b="0" kern="1200">
                <a:solidFill>
                  <a:srgbClr val="575757"/>
                </a:solidFill>
                <a:latin typeface="+mn-lt"/>
                <a:ea typeface="+mn-ea"/>
                <a:cs typeface="Calibri Light" panose="020F030202020403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endParaRPr lang="nl-NL" sz="1350" noProof="0"/>
          </a:p>
        </p:txBody>
      </p:sp>
      <p:pic>
        <p:nvPicPr>
          <p:cNvPr id="4" name="Afbeelding 9">
            <a:extLst>
              <a:ext uri="{FF2B5EF4-FFF2-40B4-BE49-F238E27FC236}">
                <a16:creationId xmlns:a16="http://schemas.microsoft.com/office/drawing/2014/main" id="{955CDD6A-06ED-F236-2E1B-CD1AEDBEA993}"/>
              </a:ext>
            </a:extLst>
          </p:cNvPr>
          <p:cNvPicPr>
            <a:picLocks noChangeAspect="1"/>
          </p:cNvPicPr>
          <p:nvPr/>
        </p:nvPicPr>
        <p:blipFill rotWithShape="1">
          <a:blip r:embed="rId5"/>
          <a:srcRect l="64144" t="37105" r="31088" b="46599"/>
          <a:stretch/>
        </p:blipFill>
        <p:spPr>
          <a:xfrm>
            <a:off x="606547" y="2131587"/>
            <a:ext cx="246782" cy="500810"/>
          </a:xfrm>
          <a:prstGeom prst="rect">
            <a:avLst/>
          </a:prstGeom>
        </p:spPr>
      </p:pic>
      <p:grpSp>
        <p:nvGrpSpPr>
          <p:cNvPr id="5" name="Group 35">
            <a:extLst>
              <a:ext uri="{FF2B5EF4-FFF2-40B4-BE49-F238E27FC236}">
                <a16:creationId xmlns:a16="http://schemas.microsoft.com/office/drawing/2014/main" id="{ECE36E7B-6A42-E49C-03ED-108AA5BB156A}"/>
              </a:ext>
            </a:extLst>
          </p:cNvPr>
          <p:cNvGrpSpPr/>
          <p:nvPr/>
        </p:nvGrpSpPr>
        <p:grpSpPr>
          <a:xfrm>
            <a:off x="111275" y="877967"/>
            <a:ext cx="2132358" cy="328566"/>
            <a:chOff x="453395" y="1964209"/>
            <a:chExt cx="1923072" cy="438088"/>
          </a:xfrm>
          <a:solidFill>
            <a:srgbClr val="EBDDC5"/>
          </a:solidFill>
        </p:grpSpPr>
        <p:sp>
          <p:nvSpPr>
            <p:cNvPr id="6" name="Rechthoek: afgeronde hoeken 1">
              <a:extLst>
                <a:ext uri="{FF2B5EF4-FFF2-40B4-BE49-F238E27FC236}">
                  <a16:creationId xmlns:a16="http://schemas.microsoft.com/office/drawing/2014/main" id="{DDCE3DFC-349B-DA3B-5E59-45EF928A17A8}"/>
                </a:ext>
              </a:extLst>
            </p:cNvPr>
            <p:cNvSpPr/>
            <p:nvPr/>
          </p:nvSpPr>
          <p:spPr>
            <a:xfrm>
              <a:off x="777828" y="1964209"/>
              <a:ext cx="1598639" cy="376843"/>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b"/>
            <a:lstStyle/>
            <a:p>
              <a:r>
                <a:rPr lang="nl-NL" sz="825" noProof="0"/>
                <a:t>[Start]</a:t>
              </a:r>
            </a:p>
          </p:txBody>
        </p:sp>
        <p:sp>
          <p:nvSpPr>
            <p:cNvPr id="7" name="Rectangle 37">
              <a:extLst>
                <a:ext uri="{FF2B5EF4-FFF2-40B4-BE49-F238E27FC236}">
                  <a16:creationId xmlns:a16="http://schemas.microsoft.com/office/drawing/2014/main" id="{600E29C5-6F98-743C-1506-49B7B0487BBE}"/>
                </a:ext>
              </a:extLst>
            </p:cNvPr>
            <p:cNvSpPr/>
            <p:nvPr/>
          </p:nvSpPr>
          <p:spPr bwMode="gray">
            <a:xfrm>
              <a:off x="453395" y="2356578"/>
              <a:ext cx="1598639" cy="45719"/>
            </a:xfrm>
            <a:prstGeom prst="rect">
              <a:avLst/>
            </a:prstGeom>
            <a:grpFill/>
            <a:ln w="19050" algn="ctr">
              <a:solidFill>
                <a:srgbClr val="EBDDC5"/>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noProof="0">
                <a:solidFill>
                  <a:schemeClr val="bg1"/>
                </a:solidFill>
                <a:latin typeface="+mn-lt"/>
              </a:endParaRPr>
            </a:p>
          </p:txBody>
        </p:sp>
      </p:grpSp>
      <p:grpSp>
        <p:nvGrpSpPr>
          <p:cNvPr id="8" name="Group 38">
            <a:extLst>
              <a:ext uri="{FF2B5EF4-FFF2-40B4-BE49-F238E27FC236}">
                <a16:creationId xmlns:a16="http://schemas.microsoft.com/office/drawing/2014/main" id="{A2CE1B2E-4784-6DC3-B05A-C37DD58D38DD}"/>
              </a:ext>
            </a:extLst>
          </p:cNvPr>
          <p:cNvGrpSpPr/>
          <p:nvPr/>
        </p:nvGrpSpPr>
        <p:grpSpPr>
          <a:xfrm>
            <a:off x="2107234" y="896547"/>
            <a:ext cx="5744077" cy="308751"/>
            <a:chOff x="1626732" y="1988686"/>
            <a:chExt cx="8217011" cy="411668"/>
          </a:xfrm>
        </p:grpSpPr>
        <p:sp>
          <p:nvSpPr>
            <p:cNvPr id="9" name="Rechthoek: afgeronde hoeken 1">
              <a:extLst>
                <a:ext uri="{FF2B5EF4-FFF2-40B4-BE49-F238E27FC236}">
                  <a16:creationId xmlns:a16="http://schemas.microsoft.com/office/drawing/2014/main" id="{E9993B51-5BD7-AAEF-1422-02A49995DF4E}"/>
                </a:ext>
              </a:extLst>
            </p:cNvPr>
            <p:cNvSpPr/>
            <p:nvPr/>
          </p:nvSpPr>
          <p:spPr>
            <a:xfrm>
              <a:off x="4396943" y="1988686"/>
              <a:ext cx="4685327" cy="376843"/>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b"/>
            <a:lstStyle/>
            <a:p>
              <a:r>
                <a:rPr lang="nl-NL" sz="825" noProof="0"/>
                <a:t>[</a:t>
              </a:r>
              <a:r>
                <a:rPr lang="nl-NL" sz="825" noProof="0" err="1"/>
                <a:t>Zorgpad</a:t>
              </a:r>
              <a:r>
                <a:rPr lang="nl-NL" sz="825" noProof="0"/>
                <a:t> (tijdsduur)]</a:t>
              </a:r>
            </a:p>
          </p:txBody>
        </p:sp>
        <p:sp>
          <p:nvSpPr>
            <p:cNvPr id="10" name="Rectangle 40">
              <a:extLst>
                <a:ext uri="{FF2B5EF4-FFF2-40B4-BE49-F238E27FC236}">
                  <a16:creationId xmlns:a16="http://schemas.microsoft.com/office/drawing/2014/main" id="{30B89F38-C6A5-338C-7F58-408CD47CA007}"/>
                </a:ext>
              </a:extLst>
            </p:cNvPr>
            <p:cNvSpPr/>
            <p:nvPr/>
          </p:nvSpPr>
          <p:spPr bwMode="gray">
            <a:xfrm flipV="1">
              <a:off x="1626732" y="2354635"/>
              <a:ext cx="8217011" cy="45719"/>
            </a:xfrm>
            <a:prstGeom prst="rect">
              <a:avLst/>
            </a:prstGeom>
            <a:solidFill>
              <a:srgbClr val="EBDDC5"/>
            </a:solidFill>
            <a:ln w="19050" algn="ctr">
              <a:solidFill>
                <a:srgbClr val="EBDDC5"/>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noProof="0">
                <a:solidFill>
                  <a:schemeClr val="bg1"/>
                </a:solidFill>
                <a:latin typeface="+mn-lt"/>
              </a:endParaRPr>
            </a:p>
          </p:txBody>
        </p:sp>
      </p:grpSp>
      <p:sp>
        <p:nvSpPr>
          <p:cNvPr id="11" name="Pijl: omlaag 21">
            <a:extLst>
              <a:ext uri="{FF2B5EF4-FFF2-40B4-BE49-F238E27FC236}">
                <a16:creationId xmlns:a16="http://schemas.microsoft.com/office/drawing/2014/main" id="{4F535EC7-F966-4CF3-AF3E-37B26A365E23}"/>
              </a:ext>
            </a:extLst>
          </p:cNvPr>
          <p:cNvSpPr/>
          <p:nvPr/>
        </p:nvSpPr>
        <p:spPr>
          <a:xfrm rot="16200000">
            <a:off x="917738" y="2447564"/>
            <a:ext cx="168297" cy="241085"/>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noProof="0"/>
          </a:p>
        </p:txBody>
      </p:sp>
      <p:sp>
        <p:nvSpPr>
          <p:cNvPr id="12" name="Rechthoek: afgeronde hoeken 1">
            <a:extLst>
              <a:ext uri="{FF2B5EF4-FFF2-40B4-BE49-F238E27FC236}">
                <a16:creationId xmlns:a16="http://schemas.microsoft.com/office/drawing/2014/main" id="{5D633FAD-3842-6CDC-2F45-6BF716C5B832}"/>
              </a:ext>
            </a:extLst>
          </p:cNvPr>
          <p:cNvSpPr/>
          <p:nvPr/>
        </p:nvSpPr>
        <p:spPr>
          <a:xfrm>
            <a:off x="171039" y="1594505"/>
            <a:ext cx="1722737" cy="500703"/>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nl-NL" sz="750"/>
              <a:t>Startpunt - afhankelijk van scope</a:t>
            </a:r>
            <a:endParaRPr lang="nl-NL" sz="750" noProof="0"/>
          </a:p>
        </p:txBody>
      </p:sp>
      <p:sp>
        <p:nvSpPr>
          <p:cNvPr id="13" name="Oval 46">
            <a:extLst>
              <a:ext uri="{FF2B5EF4-FFF2-40B4-BE49-F238E27FC236}">
                <a16:creationId xmlns:a16="http://schemas.microsoft.com/office/drawing/2014/main" id="{92DF21D0-594C-0D93-9202-6C51378D5821}"/>
              </a:ext>
            </a:extLst>
          </p:cNvPr>
          <p:cNvSpPr/>
          <p:nvPr/>
        </p:nvSpPr>
        <p:spPr bwMode="gray">
          <a:xfrm>
            <a:off x="146937" y="1498535"/>
            <a:ext cx="425930" cy="144936"/>
          </a:xfrm>
          <a:prstGeom prst="ellipse">
            <a:avLst/>
          </a:prstGeom>
          <a:solidFill>
            <a:schemeClr val="accent4">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noProof="0">
                <a:solidFill>
                  <a:schemeClr val="bg1"/>
                </a:solidFill>
                <a:latin typeface="+mn-lt"/>
              </a:rPr>
              <a:t>XX</a:t>
            </a:r>
          </a:p>
        </p:txBody>
      </p:sp>
      <p:sp>
        <p:nvSpPr>
          <p:cNvPr id="14" name="Oval 47">
            <a:extLst>
              <a:ext uri="{FF2B5EF4-FFF2-40B4-BE49-F238E27FC236}">
                <a16:creationId xmlns:a16="http://schemas.microsoft.com/office/drawing/2014/main" id="{DA114EDC-1827-4DD9-97F0-F3C94EC452B2}"/>
              </a:ext>
            </a:extLst>
          </p:cNvPr>
          <p:cNvSpPr/>
          <p:nvPr/>
        </p:nvSpPr>
        <p:spPr bwMode="gray">
          <a:xfrm>
            <a:off x="585216" y="1492984"/>
            <a:ext cx="303019"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00" b="1" noProof="0">
                <a:solidFill>
                  <a:schemeClr val="bg1"/>
                </a:solidFill>
                <a:latin typeface="+mn-lt"/>
              </a:rPr>
              <a:t>100</a:t>
            </a:r>
            <a:r>
              <a:rPr lang="nl-NL" sz="675" b="1" noProof="0">
                <a:solidFill>
                  <a:schemeClr val="bg1"/>
                </a:solidFill>
                <a:latin typeface="+mn-lt"/>
              </a:rPr>
              <a:t>%</a:t>
            </a:r>
          </a:p>
        </p:txBody>
      </p:sp>
      <p:sp>
        <p:nvSpPr>
          <p:cNvPr id="16" name="Rechthoek: afgeronde hoeken 1">
            <a:extLst>
              <a:ext uri="{FF2B5EF4-FFF2-40B4-BE49-F238E27FC236}">
                <a16:creationId xmlns:a16="http://schemas.microsoft.com/office/drawing/2014/main" id="{226474FC-6989-4C25-1463-9ABC472DA777}"/>
              </a:ext>
            </a:extLst>
          </p:cNvPr>
          <p:cNvSpPr/>
          <p:nvPr/>
        </p:nvSpPr>
        <p:spPr>
          <a:xfrm>
            <a:off x="2236405" y="3019706"/>
            <a:ext cx="5618477" cy="282632"/>
          </a:xfrm>
          <a:prstGeom prst="roundRect">
            <a:avLst/>
          </a:prstGeom>
          <a:solidFill>
            <a:srgbClr val="EBDDC5"/>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r>
              <a:rPr lang="nl-NL" sz="750" noProof="0"/>
              <a:t>Nieuwe </a:t>
            </a:r>
            <a:r>
              <a:rPr lang="nl-NL" sz="750" noProof="0" err="1"/>
              <a:t>zorgpad</a:t>
            </a:r>
            <a:endParaRPr lang="nl-NL" sz="750" noProof="0"/>
          </a:p>
        </p:txBody>
      </p:sp>
      <p:sp>
        <p:nvSpPr>
          <p:cNvPr id="18" name="Oval 55">
            <a:extLst>
              <a:ext uri="{FF2B5EF4-FFF2-40B4-BE49-F238E27FC236}">
                <a16:creationId xmlns:a16="http://schemas.microsoft.com/office/drawing/2014/main" id="{618395A2-4F09-E434-232C-4E5388D40926}"/>
              </a:ext>
            </a:extLst>
          </p:cNvPr>
          <p:cNvSpPr/>
          <p:nvPr/>
        </p:nvSpPr>
        <p:spPr bwMode="gray">
          <a:xfrm>
            <a:off x="2236183" y="1605302"/>
            <a:ext cx="425930" cy="148036"/>
          </a:xfrm>
          <a:prstGeom prst="ellipse">
            <a:avLst/>
          </a:prstGeom>
          <a:solidFill>
            <a:schemeClr val="accent4">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noProof="0">
                <a:solidFill>
                  <a:schemeClr val="bg1"/>
                </a:solidFill>
                <a:latin typeface="+mn-lt"/>
              </a:rPr>
              <a:t>XX</a:t>
            </a:r>
          </a:p>
        </p:txBody>
      </p:sp>
      <p:sp>
        <p:nvSpPr>
          <p:cNvPr id="19" name="Oval 56">
            <a:extLst>
              <a:ext uri="{FF2B5EF4-FFF2-40B4-BE49-F238E27FC236}">
                <a16:creationId xmlns:a16="http://schemas.microsoft.com/office/drawing/2014/main" id="{6CA595F3-824D-882E-CEAE-1CADE9CED6BC}"/>
              </a:ext>
            </a:extLst>
          </p:cNvPr>
          <p:cNvSpPr/>
          <p:nvPr/>
        </p:nvSpPr>
        <p:spPr bwMode="gray">
          <a:xfrm>
            <a:off x="2671151" y="1606978"/>
            <a:ext cx="303019"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noProof="0">
                <a:solidFill>
                  <a:schemeClr val="bg1"/>
                </a:solidFill>
                <a:latin typeface="+mn-lt"/>
              </a:rPr>
              <a:t>XX%</a:t>
            </a:r>
          </a:p>
        </p:txBody>
      </p:sp>
      <p:sp>
        <p:nvSpPr>
          <p:cNvPr id="20" name="Oval 57">
            <a:extLst>
              <a:ext uri="{FF2B5EF4-FFF2-40B4-BE49-F238E27FC236}">
                <a16:creationId xmlns:a16="http://schemas.microsoft.com/office/drawing/2014/main" id="{7D717149-E349-2E19-D1C7-52835F6178D8}"/>
              </a:ext>
            </a:extLst>
          </p:cNvPr>
          <p:cNvSpPr/>
          <p:nvPr/>
        </p:nvSpPr>
        <p:spPr bwMode="gray">
          <a:xfrm>
            <a:off x="2248760" y="2932916"/>
            <a:ext cx="425930" cy="148036"/>
          </a:xfrm>
          <a:prstGeom prst="ellipse">
            <a:avLst/>
          </a:prstGeom>
          <a:solidFill>
            <a:schemeClr val="accent4">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noProof="0">
                <a:solidFill>
                  <a:schemeClr val="bg1"/>
                </a:solidFill>
                <a:latin typeface="+mn-lt"/>
              </a:rPr>
              <a:t>XX</a:t>
            </a:r>
          </a:p>
        </p:txBody>
      </p:sp>
      <p:sp>
        <p:nvSpPr>
          <p:cNvPr id="21" name="Oval 58">
            <a:extLst>
              <a:ext uri="{FF2B5EF4-FFF2-40B4-BE49-F238E27FC236}">
                <a16:creationId xmlns:a16="http://schemas.microsoft.com/office/drawing/2014/main" id="{923066FE-F94D-0E10-2E50-862CA4CDB21B}"/>
              </a:ext>
            </a:extLst>
          </p:cNvPr>
          <p:cNvSpPr/>
          <p:nvPr/>
        </p:nvSpPr>
        <p:spPr bwMode="gray">
          <a:xfrm>
            <a:off x="2690885" y="2934592"/>
            <a:ext cx="303019"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noProof="0">
                <a:solidFill>
                  <a:schemeClr val="bg1"/>
                </a:solidFill>
                <a:latin typeface="+mn-lt"/>
              </a:rPr>
              <a:t>XX%</a:t>
            </a:r>
          </a:p>
        </p:txBody>
      </p:sp>
      <p:cxnSp>
        <p:nvCxnSpPr>
          <p:cNvPr id="33" name="Connector: Elbow 70">
            <a:extLst>
              <a:ext uri="{FF2B5EF4-FFF2-40B4-BE49-F238E27FC236}">
                <a16:creationId xmlns:a16="http://schemas.microsoft.com/office/drawing/2014/main" id="{C3F095B7-9B6D-B2FD-E86D-2E9D84AD4CC6}"/>
              </a:ext>
            </a:extLst>
          </p:cNvPr>
          <p:cNvCxnSpPr>
            <a:cxnSpLocks/>
          </p:cNvCxnSpPr>
          <p:nvPr/>
        </p:nvCxnSpPr>
        <p:spPr>
          <a:xfrm rot="16200000" flipH="1">
            <a:off x="2466348" y="2063320"/>
            <a:ext cx="411638" cy="257340"/>
          </a:xfrm>
          <a:prstGeom prst="bentConnector2">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4" name="Oval 72">
            <a:extLst>
              <a:ext uri="{FF2B5EF4-FFF2-40B4-BE49-F238E27FC236}">
                <a16:creationId xmlns:a16="http://schemas.microsoft.com/office/drawing/2014/main" id="{8245A2CF-1F63-C8B7-0413-4593BDBEC41B}"/>
              </a:ext>
            </a:extLst>
          </p:cNvPr>
          <p:cNvSpPr/>
          <p:nvPr/>
        </p:nvSpPr>
        <p:spPr bwMode="gray">
          <a:xfrm>
            <a:off x="2815893" y="2170909"/>
            <a:ext cx="425930" cy="148036"/>
          </a:xfrm>
          <a:prstGeom prst="ellipse">
            <a:avLst/>
          </a:prstGeom>
          <a:solidFill>
            <a:schemeClr val="accent4">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noProof="0">
                <a:solidFill>
                  <a:schemeClr val="bg1"/>
                </a:solidFill>
                <a:latin typeface="+mn-lt"/>
              </a:rPr>
              <a:t>XX</a:t>
            </a:r>
          </a:p>
        </p:txBody>
      </p:sp>
      <p:sp>
        <p:nvSpPr>
          <p:cNvPr id="35" name="Oval 73">
            <a:extLst>
              <a:ext uri="{FF2B5EF4-FFF2-40B4-BE49-F238E27FC236}">
                <a16:creationId xmlns:a16="http://schemas.microsoft.com/office/drawing/2014/main" id="{A9C7D481-FA4A-317B-D68D-481191DD24C0}"/>
              </a:ext>
            </a:extLst>
          </p:cNvPr>
          <p:cNvSpPr/>
          <p:nvPr/>
        </p:nvSpPr>
        <p:spPr bwMode="gray">
          <a:xfrm>
            <a:off x="3250674" y="2170909"/>
            <a:ext cx="303019"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noProof="0">
                <a:solidFill>
                  <a:schemeClr val="bg1"/>
                </a:solidFill>
                <a:latin typeface="+mn-lt"/>
              </a:rPr>
              <a:t>XX%</a:t>
            </a:r>
          </a:p>
        </p:txBody>
      </p:sp>
      <p:sp>
        <p:nvSpPr>
          <p:cNvPr id="36" name="Rechthoek: afgeronde hoeken 1">
            <a:extLst>
              <a:ext uri="{FF2B5EF4-FFF2-40B4-BE49-F238E27FC236}">
                <a16:creationId xmlns:a16="http://schemas.microsoft.com/office/drawing/2014/main" id="{555950C8-F5F9-C787-21F2-33FF5462949B}"/>
              </a:ext>
            </a:extLst>
          </p:cNvPr>
          <p:cNvSpPr/>
          <p:nvPr/>
        </p:nvSpPr>
        <p:spPr>
          <a:xfrm>
            <a:off x="2820571" y="3577502"/>
            <a:ext cx="4745958" cy="282632"/>
          </a:xfrm>
          <a:prstGeom prst="roundRect">
            <a:avLst/>
          </a:prstGeom>
          <a:solidFill>
            <a:srgbClr val="EBDDC5"/>
          </a:solidFill>
          <a:ln>
            <a:solidFill>
              <a:schemeClr val="accent4"/>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nl-NL" sz="750" noProof="0"/>
              <a:t>Nieuwe </a:t>
            </a:r>
            <a:r>
              <a:rPr lang="nl-NL" sz="750" noProof="0" err="1"/>
              <a:t>zorgpad</a:t>
            </a:r>
            <a:r>
              <a:rPr lang="nl-NL" sz="750" noProof="0"/>
              <a:t> - subgroep</a:t>
            </a:r>
          </a:p>
        </p:txBody>
      </p:sp>
      <p:cxnSp>
        <p:nvCxnSpPr>
          <p:cNvPr id="37" name="Connector: Elbow 81">
            <a:extLst>
              <a:ext uri="{FF2B5EF4-FFF2-40B4-BE49-F238E27FC236}">
                <a16:creationId xmlns:a16="http://schemas.microsoft.com/office/drawing/2014/main" id="{4B333EC0-C6C1-1482-FC0A-8D52FA005B05}"/>
              </a:ext>
            </a:extLst>
          </p:cNvPr>
          <p:cNvCxnSpPr>
            <a:cxnSpLocks/>
          </p:cNvCxnSpPr>
          <p:nvPr/>
        </p:nvCxnSpPr>
        <p:spPr>
          <a:xfrm rot="16200000" flipH="1">
            <a:off x="2499213" y="3382404"/>
            <a:ext cx="400432" cy="272396"/>
          </a:xfrm>
          <a:prstGeom prst="bentConnector2">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8" name="Oval 84">
            <a:extLst>
              <a:ext uri="{FF2B5EF4-FFF2-40B4-BE49-F238E27FC236}">
                <a16:creationId xmlns:a16="http://schemas.microsoft.com/office/drawing/2014/main" id="{DE7C88C4-610F-9DC8-0B0B-24AC16182866}"/>
              </a:ext>
            </a:extLst>
          </p:cNvPr>
          <p:cNvSpPr/>
          <p:nvPr/>
        </p:nvSpPr>
        <p:spPr bwMode="gray">
          <a:xfrm>
            <a:off x="2829281" y="3485849"/>
            <a:ext cx="425930" cy="148036"/>
          </a:xfrm>
          <a:prstGeom prst="ellipse">
            <a:avLst/>
          </a:prstGeom>
          <a:solidFill>
            <a:schemeClr val="accent4">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noProof="0">
                <a:solidFill>
                  <a:schemeClr val="bg1"/>
                </a:solidFill>
                <a:latin typeface="+mn-lt"/>
              </a:rPr>
              <a:t>XX</a:t>
            </a:r>
          </a:p>
        </p:txBody>
      </p:sp>
      <p:sp>
        <p:nvSpPr>
          <p:cNvPr id="39" name="Oval 85">
            <a:extLst>
              <a:ext uri="{FF2B5EF4-FFF2-40B4-BE49-F238E27FC236}">
                <a16:creationId xmlns:a16="http://schemas.microsoft.com/office/drawing/2014/main" id="{69C961B3-2701-111E-607F-A3482E4223ED}"/>
              </a:ext>
            </a:extLst>
          </p:cNvPr>
          <p:cNvSpPr/>
          <p:nvPr/>
        </p:nvSpPr>
        <p:spPr bwMode="gray">
          <a:xfrm>
            <a:off x="3264063" y="3485849"/>
            <a:ext cx="303019"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noProof="0">
                <a:solidFill>
                  <a:schemeClr val="bg1"/>
                </a:solidFill>
                <a:latin typeface="+mn-lt"/>
              </a:rPr>
              <a:t>XX%</a:t>
            </a:r>
          </a:p>
        </p:txBody>
      </p:sp>
      <p:cxnSp>
        <p:nvCxnSpPr>
          <p:cNvPr id="40" name="Connector: Elbow 86">
            <a:extLst>
              <a:ext uri="{FF2B5EF4-FFF2-40B4-BE49-F238E27FC236}">
                <a16:creationId xmlns:a16="http://schemas.microsoft.com/office/drawing/2014/main" id="{3A48178C-8C63-5FBD-E436-003C413B306B}"/>
              </a:ext>
            </a:extLst>
          </p:cNvPr>
          <p:cNvCxnSpPr>
            <a:cxnSpLocks/>
            <a:stCxn id="12" idx="3"/>
            <a:endCxn id="43" idx="1"/>
          </p:cNvCxnSpPr>
          <p:nvPr/>
        </p:nvCxnSpPr>
        <p:spPr>
          <a:xfrm flipV="1">
            <a:off x="1893776" y="1844856"/>
            <a:ext cx="330128" cy="1"/>
          </a:xfrm>
          <a:prstGeom prst="bentConnector3">
            <a:avLst>
              <a:gd name="adj1" fmla="val 50000"/>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92">
            <a:extLst>
              <a:ext uri="{FF2B5EF4-FFF2-40B4-BE49-F238E27FC236}">
                <a16:creationId xmlns:a16="http://schemas.microsoft.com/office/drawing/2014/main" id="{640D270B-55C9-CEBA-63D5-521EE74F7B4D}"/>
              </a:ext>
            </a:extLst>
          </p:cNvPr>
          <p:cNvCxnSpPr>
            <a:cxnSpLocks/>
            <a:stCxn id="36" idx="3"/>
          </p:cNvCxnSpPr>
          <p:nvPr/>
        </p:nvCxnSpPr>
        <p:spPr>
          <a:xfrm flipV="1">
            <a:off x="7566529" y="3302338"/>
            <a:ext cx="192515" cy="416480"/>
          </a:xfrm>
          <a:prstGeom prst="bentConnector2">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93">
            <a:extLst>
              <a:ext uri="{FF2B5EF4-FFF2-40B4-BE49-F238E27FC236}">
                <a16:creationId xmlns:a16="http://schemas.microsoft.com/office/drawing/2014/main" id="{4811A26B-430D-9B61-1242-25DAB7FFD9EF}"/>
              </a:ext>
            </a:extLst>
          </p:cNvPr>
          <p:cNvCxnSpPr>
            <a:cxnSpLocks/>
          </p:cNvCxnSpPr>
          <p:nvPr/>
        </p:nvCxnSpPr>
        <p:spPr>
          <a:xfrm flipV="1">
            <a:off x="7546794" y="1984268"/>
            <a:ext cx="145623" cy="411638"/>
          </a:xfrm>
          <a:prstGeom prst="bentConnector2">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8" name="Text Placeholder 120">
            <a:extLst>
              <a:ext uri="{FF2B5EF4-FFF2-40B4-BE49-F238E27FC236}">
                <a16:creationId xmlns:a16="http://schemas.microsoft.com/office/drawing/2014/main" id="{A4E0C6A7-F538-32CE-20F0-9946F18AEAD4}"/>
              </a:ext>
            </a:extLst>
          </p:cNvPr>
          <p:cNvSpPr txBox="1">
            <a:spLocks/>
          </p:cNvSpPr>
          <p:nvPr/>
        </p:nvSpPr>
        <p:spPr>
          <a:xfrm>
            <a:off x="-398543" y="756853"/>
            <a:ext cx="8391525" cy="567941"/>
          </a:xfrm>
          <a:prstGeom prst="rect">
            <a:avLst/>
          </a:prstGeom>
        </p:spPr>
        <p:txBody>
          <a:bodyPr/>
          <a:lstStyle>
            <a:lvl1pPr marL="0" indent="0" algn="l" defTabSz="914377" rtl="0" eaLnBrk="1" latinLnBrk="0" hangingPunct="1">
              <a:spcBef>
                <a:spcPts val="0"/>
              </a:spcBef>
              <a:spcAft>
                <a:spcPts val="1000"/>
              </a:spcAft>
              <a:buSzPct val="100000"/>
              <a:buFontTx/>
              <a:buNone/>
              <a:defRPr sz="1800" b="0" kern="1200">
                <a:solidFill>
                  <a:schemeClr val="tx1"/>
                </a:solidFill>
                <a:latin typeface="+mn-lt"/>
                <a:ea typeface="+mn-ea"/>
                <a:cs typeface="Calibri Light" panose="020F0302020204030204" pitchFamily="34" charset="0"/>
              </a:defRPr>
            </a:lvl1pPr>
            <a:lvl2pPr marL="139697" indent="-139697" algn="l" defTabSz="914377"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792"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888"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4984" indent="-139697" algn="l" defTabSz="79849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endParaRPr lang="nl-NL" sz="1350" baseline="30000" noProof="0"/>
          </a:p>
        </p:txBody>
      </p:sp>
      <p:grpSp>
        <p:nvGrpSpPr>
          <p:cNvPr id="55" name="Group 59">
            <a:extLst>
              <a:ext uri="{FF2B5EF4-FFF2-40B4-BE49-F238E27FC236}">
                <a16:creationId xmlns:a16="http://schemas.microsoft.com/office/drawing/2014/main" id="{E51D2D5C-D4E3-9641-909B-4F74885B5BFF}"/>
              </a:ext>
            </a:extLst>
          </p:cNvPr>
          <p:cNvGrpSpPr/>
          <p:nvPr/>
        </p:nvGrpSpPr>
        <p:grpSpPr>
          <a:xfrm>
            <a:off x="5339484" y="4470815"/>
            <a:ext cx="1710345" cy="208854"/>
            <a:chOff x="6791727" y="6031014"/>
            <a:chExt cx="2400916" cy="291239"/>
          </a:xfrm>
        </p:grpSpPr>
        <p:sp>
          <p:nvSpPr>
            <p:cNvPr id="56" name="Oval 60">
              <a:extLst>
                <a:ext uri="{FF2B5EF4-FFF2-40B4-BE49-F238E27FC236}">
                  <a16:creationId xmlns:a16="http://schemas.microsoft.com/office/drawing/2014/main" id="{849F0169-FA48-A14E-4D0C-AAB29365F07F}"/>
                </a:ext>
              </a:extLst>
            </p:cNvPr>
            <p:cNvSpPr/>
            <p:nvPr/>
          </p:nvSpPr>
          <p:spPr bwMode="gray">
            <a:xfrm>
              <a:off x="6791727" y="6031014"/>
              <a:ext cx="468000" cy="291239"/>
            </a:xfrm>
            <a:prstGeom prst="ellipse">
              <a:avLst/>
            </a:prstGeom>
            <a:solidFill>
              <a:schemeClr val="accent4">
                <a:lumMod val="75000"/>
              </a:schemeClr>
            </a:solidFill>
            <a:ln w="19050" algn="ctr">
              <a:noFill/>
              <a:miter lim="800000"/>
              <a:headEnd/>
              <a:tailEnd/>
            </a:ln>
          </p:spPr>
          <p:txBody>
            <a:bodyPr wrap="square" lIns="0" tIns="0" rIns="0" bIns="0" rtlCol="0" anchor="ctr"/>
            <a:lstStyle/>
            <a:p>
              <a:pPr algn="ctr">
                <a:lnSpc>
                  <a:spcPct val="106000"/>
                </a:lnSpc>
              </a:pPr>
              <a:r>
                <a:rPr lang="nl-NL" sz="600" b="1" noProof="0">
                  <a:solidFill>
                    <a:schemeClr val="bg1"/>
                  </a:solidFill>
                  <a:latin typeface="+mn-lt"/>
                </a:rPr>
                <a:t>XX</a:t>
              </a:r>
            </a:p>
          </p:txBody>
        </p:sp>
        <p:sp>
          <p:nvSpPr>
            <p:cNvPr id="57" name="Rechthoek: afgeronde hoeken 1">
              <a:extLst>
                <a:ext uri="{FF2B5EF4-FFF2-40B4-BE49-F238E27FC236}">
                  <a16:creationId xmlns:a16="http://schemas.microsoft.com/office/drawing/2014/main" id="{53409C8F-0A53-B71F-EE5F-FF5E0C88978A}"/>
                </a:ext>
              </a:extLst>
            </p:cNvPr>
            <p:cNvSpPr/>
            <p:nvPr/>
          </p:nvSpPr>
          <p:spPr>
            <a:xfrm>
              <a:off x="7307097" y="6043921"/>
              <a:ext cx="1885546" cy="265415"/>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r>
                <a:rPr lang="nl-NL" sz="600" noProof="0"/>
                <a:t>Patiëntaantallen</a:t>
              </a:r>
            </a:p>
          </p:txBody>
        </p:sp>
      </p:grpSp>
      <p:grpSp>
        <p:nvGrpSpPr>
          <p:cNvPr id="58" name="Group 62">
            <a:extLst>
              <a:ext uri="{FF2B5EF4-FFF2-40B4-BE49-F238E27FC236}">
                <a16:creationId xmlns:a16="http://schemas.microsoft.com/office/drawing/2014/main" id="{DDB886EF-53FF-3847-04B5-2C04F8AF1BE5}"/>
              </a:ext>
            </a:extLst>
          </p:cNvPr>
          <p:cNvGrpSpPr/>
          <p:nvPr/>
        </p:nvGrpSpPr>
        <p:grpSpPr>
          <a:xfrm>
            <a:off x="6900331" y="4484273"/>
            <a:ext cx="1740769" cy="173844"/>
            <a:chOff x="8921474" y="5849526"/>
            <a:chExt cx="2443625" cy="242419"/>
          </a:xfrm>
        </p:grpSpPr>
        <p:sp>
          <p:nvSpPr>
            <p:cNvPr id="59" name="Rechthoek: afgeronde hoeken 1">
              <a:extLst>
                <a:ext uri="{FF2B5EF4-FFF2-40B4-BE49-F238E27FC236}">
                  <a16:creationId xmlns:a16="http://schemas.microsoft.com/office/drawing/2014/main" id="{23609EA0-3ECB-1EC7-6483-CE63A498D3A5}"/>
                </a:ext>
              </a:extLst>
            </p:cNvPr>
            <p:cNvSpPr/>
            <p:nvPr/>
          </p:nvSpPr>
          <p:spPr>
            <a:xfrm>
              <a:off x="9327884" y="5849526"/>
              <a:ext cx="2037215" cy="24241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r>
                <a:rPr lang="nl-NL" sz="600" noProof="0"/>
                <a:t>Focusproject – beoogde innovatie</a:t>
              </a:r>
            </a:p>
          </p:txBody>
        </p:sp>
        <p:sp>
          <p:nvSpPr>
            <p:cNvPr id="60" name="Rechthoek: afgeronde hoeken 1">
              <a:extLst>
                <a:ext uri="{FF2B5EF4-FFF2-40B4-BE49-F238E27FC236}">
                  <a16:creationId xmlns:a16="http://schemas.microsoft.com/office/drawing/2014/main" id="{F652AA6A-E4B1-5CAF-D1D2-32200EDF8D63}"/>
                </a:ext>
              </a:extLst>
            </p:cNvPr>
            <p:cNvSpPr/>
            <p:nvPr/>
          </p:nvSpPr>
          <p:spPr>
            <a:xfrm>
              <a:off x="8921474" y="5852524"/>
              <a:ext cx="416930" cy="236424"/>
            </a:xfrm>
            <a:prstGeom prst="roundRect">
              <a:avLst/>
            </a:prstGeom>
            <a:solidFill>
              <a:schemeClr val="accent4">
                <a:lumMod val="20000"/>
                <a:lumOff val="80000"/>
              </a:schemeClr>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sz="825" b="1" noProof="0"/>
            </a:p>
          </p:txBody>
        </p:sp>
      </p:grpSp>
      <p:grpSp>
        <p:nvGrpSpPr>
          <p:cNvPr id="61" name="Group 65">
            <a:extLst>
              <a:ext uri="{FF2B5EF4-FFF2-40B4-BE49-F238E27FC236}">
                <a16:creationId xmlns:a16="http://schemas.microsoft.com/office/drawing/2014/main" id="{FB589BE0-A575-6FF8-4784-7361D2A89DD4}"/>
              </a:ext>
            </a:extLst>
          </p:cNvPr>
          <p:cNvGrpSpPr/>
          <p:nvPr/>
        </p:nvGrpSpPr>
        <p:grpSpPr>
          <a:xfrm>
            <a:off x="5339484" y="4704051"/>
            <a:ext cx="1717535" cy="208854"/>
            <a:chOff x="3956234" y="6031019"/>
            <a:chExt cx="2411010" cy="291239"/>
          </a:xfrm>
        </p:grpSpPr>
        <p:sp>
          <p:nvSpPr>
            <p:cNvPr id="62" name="Oval 66">
              <a:extLst>
                <a:ext uri="{FF2B5EF4-FFF2-40B4-BE49-F238E27FC236}">
                  <a16:creationId xmlns:a16="http://schemas.microsoft.com/office/drawing/2014/main" id="{85CBB563-852C-BC3A-3E30-3FBC6D6DB1E8}"/>
                </a:ext>
              </a:extLst>
            </p:cNvPr>
            <p:cNvSpPr/>
            <p:nvPr/>
          </p:nvSpPr>
          <p:spPr bwMode="gray">
            <a:xfrm>
              <a:off x="3956234" y="6031019"/>
              <a:ext cx="468000" cy="291239"/>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00" b="1" noProof="0">
                  <a:solidFill>
                    <a:schemeClr val="bg1"/>
                  </a:solidFill>
                  <a:latin typeface="+mn-lt"/>
                </a:rPr>
                <a:t>XX%</a:t>
              </a:r>
            </a:p>
          </p:txBody>
        </p:sp>
        <p:sp>
          <p:nvSpPr>
            <p:cNvPr id="63" name="Rechthoek: afgeronde hoeken 1">
              <a:extLst>
                <a:ext uri="{FF2B5EF4-FFF2-40B4-BE49-F238E27FC236}">
                  <a16:creationId xmlns:a16="http://schemas.microsoft.com/office/drawing/2014/main" id="{5F7AD79E-9AA6-9D94-601C-A957DA470D82}"/>
                </a:ext>
              </a:extLst>
            </p:cNvPr>
            <p:cNvSpPr/>
            <p:nvPr/>
          </p:nvSpPr>
          <p:spPr>
            <a:xfrm>
              <a:off x="4481698" y="6043930"/>
              <a:ext cx="1885546" cy="265415"/>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r>
                <a:rPr lang="nl-NL" sz="600" noProof="0"/>
                <a:t>% verdeling patiënten</a:t>
              </a:r>
            </a:p>
          </p:txBody>
        </p:sp>
      </p:grpSp>
      <p:grpSp>
        <p:nvGrpSpPr>
          <p:cNvPr id="192" name="Group 88">
            <a:extLst>
              <a:ext uri="{FF2B5EF4-FFF2-40B4-BE49-F238E27FC236}">
                <a16:creationId xmlns:a16="http://schemas.microsoft.com/office/drawing/2014/main" id="{044ADD8B-CF26-395F-2EAE-4F6FD59FBE9F}"/>
              </a:ext>
            </a:extLst>
          </p:cNvPr>
          <p:cNvGrpSpPr/>
          <p:nvPr/>
        </p:nvGrpSpPr>
        <p:grpSpPr>
          <a:xfrm>
            <a:off x="6900331" y="4717861"/>
            <a:ext cx="1139955" cy="171693"/>
            <a:chOff x="8679526" y="6037485"/>
            <a:chExt cx="1600222" cy="239419"/>
          </a:xfrm>
        </p:grpSpPr>
        <p:sp>
          <p:nvSpPr>
            <p:cNvPr id="193" name="Rechthoek: afgeronde hoeken 1">
              <a:extLst>
                <a:ext uri="{FF2B5EF4-FFF2-40B4-BE49-F238E27FC236}">
                  <a16:creationId xmlns:a16="http://schemas.microsoft.com/office/drawing/2014/main" id="{FE128EBF-639C-52A1-46DD-2B798552B6B6}"/>
                </a:ext>
              </a:extLst>
            </p:cNvPr>
            <p:cNvSpPr/>
            <p:nvPr/>
          </p:nvSpPr>
          <p:spPr>
            <a:xfrm>
              <a:off x="9085938" y="6037485"/>
              <a:ext cx="1193810" cy="236425"/>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r>
                <a:rPr lang="nl-NL" sz="600" noProof="0"/>
                <a:t>Reguliere zorg</a:t>
              </a:r>
            </a:p>
          </p:txBody>
        </p:sp>
        <p:sp>
          <p:nvSpPr>
            <p:cNvPr id="194" name="Rechthoek: afgeronde hoeken 1">
              <a:extLst>
                <a:ext uri="{FF2B5EF4-FFF2-40B4-BE49-F238E27FC236}">
                  <a16:creationId xmlns:a16="http://schemas.microsoft.com/office/drawing/2014/main" id="{98FC33EF-5DF5-5350-7F00-9FBBEAD9F9FC}"/>
                </a:ext>
              </a:extLst>
            </p:cNvPr>
            <p:cNvSpPr/>
            <p:nvPr/>
          </p:nvSpPr>
          <p:spPr>
            <a:xfrm>
              <a:off x="8679526" y="6040480"/>
              <a:ext cx="416930" cy="236424"/>
            </a:xfrm>
            <a:prstGeom prst="roundRect">
              <a:avLst/>
            </a:prstGeom>
            <a:solidFill>
              <a:schemeClr val="bg1"/>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sz="825" b="1" noProof="0"/>
            </a:p>
          </p:txBody>
        </p:sp>
      </p:grpSp>
      <p:sp>
        <p:nvSpPr>
          <p:cNvPr id="25" name="Rechthoek: afgeronde hoeken 1">
            <a:extLst>
              <a:ext uri="{FF2B5EF4-FFF2-40B4-BE49-F238E27FC236}">
                <a16:creationId xmlns:a16="http://schemas.microsoft.com/office/drawing/2014/main" id="{DC648812-6D2E-E0D7-EBBF-ABE897C1D707}"/>
              </a:ext>
            </a:extLst>
          </p:cNvPr>
          <p:cNvSpPr/>
          <p:nvPr/>
        </p:nvSpPr>
        <p:spPr>
          <a:xfrm>
            <a:off x="5033142" y="1740673"/>
            <a:ext cx="924968" cy="208366"/>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t>[XX zorgmoment A]</a:t>
            </a:r>
            <a:endParaRPr lang="nl-NL" sz="600" b="1" noProof="0"/>
          </a:p>
        </p:txBody>
      </p:sp>
      <p:sp>
        <p:nvSpPr>
          <p:cNvPr id="201" name="Rechthoek: afgeronde hoeken 1">
            <a:extLst>
              <a:ext uri="{FF2B5EF4-FFF2-40B4-BE49-F238E27FC236}">
                <a16:creationId xmlns:a16="http://schemas.microsoft.com/office/drawing/2014/main" id="{F2EA3057-C5FF-33F4-D9AF-F93D734AFB69}"/>
              </a:ext>
            </a:extLst>
          </p:cNvPr>
          <p:cNvSpPr/>
          <p:nvPr/>
        </p:nvSpPr>
        <p:spPr>
          <a:xfrm>
            <a:off x="171039" y="2913116"/>
            <a:ext cx="1722737" cy="500703"/>
          </a:xfrm>
          <a:prstGeom prst="roundRect">
            <a:avLst/>
          </a:prstGeom>
          <a:solidFill>
            <a:srgbClr val="EBDDC5"/>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r>
              <a:rPr lang="nl-NL" sz="750"/>
              <a:t>Startpunt - afhankelijk van scope</a:t>
            </a:r>
          </a:p>
        </p:txBody>
      </p:sp>
      <p:sp>
        <p:nvSpPr>
          <p:cNvPr id="202" name="Oval 46">
            <a:extLst>
              <a:ext uri="{FF2B5EF4-FFF2-40B4-BE49-F238E27FC236}">
                <a16:creationId xmlns:a16="http://schemas.microsoft.com/office/drawing/2014/main" id="{99342B9B-952D-1A04-7DEC-E5A6D55C4CED}"/>
              </a:ext>
            </a:extLst>
          </p:cNvPr>
          <p:cNvSpPr/>
          <p:nvPr/>
        </p:nvSpPr>
        <p:spPr bwMode="gray">
          <a:xfrm>
            <a:off x="254186" y="2797192"/>
            <a:ext cx="425930" cy="144936"/>
          </a:xfrm>
          <a:prstGeom prst="ellipse">
            <a:avLst/>
          </a:prstGeom>
          <a:solidFill>
            <a:schemeClr val="accent4">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noProof="0">
                <a:solidFill>
                  <a:schemeClr val="bg1"/>
                </a:solidFill>
                <a:latin typeface="+mn-lt"/>
              </a:rPr>
              <a:t>XX</a:t>
            </a:r>
          </a:p>
        </p:txBody>
      </p:sp>
      <p:sp>
        <p:nvSpPr>
          <p:cNvPr id="203" name="Oval 47">
            <a:extLst>
              <a:ext uri="{FF2B5EF4-FFF2-40B4-BE49-F238E27FC236}">
                <a16:creationId xmlns:a16="http://schemas.microsoft.com/office/drawing/2014/main" id="{37DCB0B0-E21F-42BA-9BE7-C6F7EA1E5012}"/>
              </a:ext>
            </a:extLst>
          </p:cNvPr>
          <p:cNvSpPr/>
          <p:nvPr/>
        </p:nvSpPr>
        <p:spPr bwMode="gray">
          <a:xfrm>
            <a:off x="692465" y="2791641"/>
            <a:ext cx="303019"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00" b="1" noProof="0">
                <a:solidFill>
                  <a:schemeClr val="bg1"/>
                </a:solidFill>
                <a:latin typeface="+mn-lt"/>
              </a:rPr>
              <a:t>100</a:t>
            </a:r>
            <a:r>
              <a:rPr lang="nl-NL" sz="675" b="1" noProof="0">
                <a:solidFill>
                  <a:schemeClr val="bg1"/>
                </a:solidFill>
                <a:latin typeface="+mn-lt"/>
              </a:rPr>
              <a:t>%</a:t>
            </a:r>
          </a:p>
        </p:txBody>
      </p:sp>
      <p:cxnSp>
        <p:nvCxnSpPr>
          <p:cNvPr id="204" name="Connector: Elbow 86">
            <a:extLst>
              <a:ext uri="{FF2B5EF4-FFF2-40B4-BE49-F238E27FC236}">
                <a16:creationId xmlns:a16="http://schemas.microsoft.com/office/drawing/2014/main" id="{85195E55-0CF5-5947-26B5-BF3C09CE6FD3}"/>
              </a:ext>
            </a:extLst>
          </p:cNvPr>
          <p:cNvCxnSpPr>
            <a:cxnSpLocks/>
            <a:stCxn id="201" idx="3"/>
            <a:endCxn id="16" idx="1"/>
          </p:cNvCxnSpPr>
          <p:nvPr/>
        </p:nvCxnSpPr>
        <p:spPr>
          <a:xfrm flipV="1">
            <a:off x="1893776" y="3161022"/>
            <a:ext cx="342629" cy="2446"/>
          </a:xfrm>
          <a:prstGeom prst="bentConnector3">
            <a:avLst>
              <a:gd name="adj1" fmla="val 50000"/>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2" name="Rechthoek: afgeronde hoeken 1">
            <a:extLst>
              <a:ext uri="{FF2B5EF4-FFF2-40B4-BE49-F238E27FC236}">
                <a16:creationId xmlns:a16="http://schemas.microsoft.com/office/drawing/2014/main" id="{2C2FF720-A3DB-138B-59C4-E4DE5BA49A20}"/>
              </a:ext>
            </a:extLst>
          </p:cNvPr>
          <p:cNvSpPr/>
          <p:nvPr/>
        </p:nvSpPr>
        <p:spPr>
          <a:xfrm>
            <a:off x="6518015" y="1740673"/>
            <a:ext cx="924968" cy="208366"/>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t>[XX zorgmoment B]</a:t>
            </a:r>
            <a:endParaRPr lang="nl-NL" sz="600" b="1" noProof="0"/>
          </a:p>
        </p:txBody>
      </p:sp>
      <p:sp>
        <p:nvSpPr>
          <p:cNvPr id="53" name="Rechthoek: afgeronde hoeken 1">
            <a:extLst>
              <a:ext uri="{FF2B5EF4-FFF2-40B4-BE49-F238E27FC236}">
                <a16:creationId xmlns:a16="http://schemas.microsoft.com/office/drawing/2014/main" id="{3A9C5918-4EF6-46CD-E4F8-FD50A4970353}"/>
              </a:ext>
            </a:extLst>
          </p:cNvPr>
          <p:cNvSpPr/>
          <p:nvPr/>
        </p:nvSpPr>
        <p:spPr>
          <a:xfrm>
            <a:off x="5033142" y="2311185"/>
            <a:ext cx="924968" cy="208366"/>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t>[XX zorgmoment A]</a:t>
            </a:r>
            <a:endParaRPr lang="nl-NL" sz="600" b="1" noProof="0"/>
          </a:p>
        </p:txBody>
      </p:sp>
      <p:sp>
        <p:nvSpPr>
          <p:cNvPr id="54" name="Rechthoek: afgeronde hoeken 1">
            <a:extLst>
              <a:ext uri="{FF2B5EF4-FFF2-40B4-BE49-F238E27FC236}">
                <a16:creationId xmlns:a16="http://schemas.microsoft.com/office/drawing/2014/main" id="{54C7519D-EA9A-873E-0932-068C08C9CF6A}"/>
              </a:ext>
            </a:extLst>
          </p:cNvPr>
          <p:cNvSpPr/>
          <p:nvPr/>
        </p:nvSpPr>
        <p:spPr>
          <a:xfrm>
            <a:off x="6518015" y="2311185"/>
            <a:ext cx="924968" cy="208366"/>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t>[XX zorgmoment B]</a:t>
            </a:r>
            <a:endParaRPr lang="nl-NL" sz="600" b="1" noProof="0"/>
          </a:p>
        </p:txBody>
      </p:sp>
      <p:sp>
        <p:nvSpPr>
          <p:cNvPr id="197" name="Rechthoek: afgeronde hoeken 1">
            <a:extLst>
              <a:ext uri="{FF2B5EF4-FFF2-40B4-BE49-F238E27FC236}">
                <a16:creationId xmlns:a16="http://schemas.microsoft.com/office/drawing/2014/main" id="{5FC28074-CDC6-7B5B-69D4-A145C794D4A7}"/>
              </a:ext>
            </a:extLst>
          </p:cNvPr>
          <p:cNvSpPr/>
          <p:nvPr/>
        </p:nvSpPr>
        <p:spPr>
          <a:xfrm>
            <a:off x="5033142" y="3052659"/>
            <a:ext cx="924968" cy="208366"/>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t>[XX zorgmoment A]</a:t>
            </a:r>
            <a:endParaRPr lang="nl-NL" sz="600" b="1" noProof="0"/>
          </a:p>
        </p:txBody>
      </p:sp>
      <p:sp>
        <p:nvSpPr>
          <p:cNvPr id="198" name="Rechthoek: afgeronde hoeken 1">
            <a:extLst>
              <a:ext uri="{FF2B5EF4-FFF2-40B4-BE49-F238E27FC236}">
                <a16:creationId xmlns:a16="http://schemas.microsoft.com/office/drawing/2014/main" id="{0CF55EBA-BD85-0ED0-A70A-740DB9EC558F}"/>
              </a:ext>
            </a:extLst>
          </p:cNvPr>
          <p:cNvSpPr/>
          <p:nvPr/>
        </p:nvSpPr>
        <p:spPr>
          <a:xfrm>
            <a:off x="6518015" y="3052659"/>
            <a:ext cx="924968" cy="208366"/>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t>[XX zorgmoment B]</a:t>
            </a:r>
            <a:endParaRPr lang="nl-NL" sz="600" b="1" noProof="0"/>
          </a:p>
        </p:txBody>
      </p:sp>
      <p:sp>
        <p:nvSpPr>
          <p:cNvPr id="199" name="Rechthoek: afgeronde hoeken 1">
            <a:extLst>
              <a:ext uri="{FF2B5EF4-FFF2-40B4-BE49-F238E27FC236}">
                <a16:creationId xmlns:a16="http://schemas.microsoft.com/office/drawing/2014/main" id="{73B5FFB4-9A74-BD0E-F374-AE29C952C57D}"/>
              </a:ext>
            </a:extLst>
          </p:cNvPr>
          <p:cNvSpPr/>
          <p:nvPr/>
        </p:nvSpPr>
        <p:spPr>
          <a:xfrm>
            <a:off x="5043160" y="3605285"/>
            <a:ext cx="924968" cy="208366"/>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t>[XX zorgmoment A]</a:t>
            </a:r>
            <a:endParaRPr lang="nl-NL" sz="600" b="1" noProof="0"/>
          </a:p>
        </p:txBody>
      </p:sp>
      <p:sp>
        <p:nvSpPr>
          <p:cNvPr id="200" name="Rechthoek: afgeronde hoeken 1">
            <a:extLst>
              <a:ext uri="{FF2B5EF4-FFF2-40B4-BE49-F238E27FC236}">
                <a16:creationId xmlns:a16="http://schemas.microsoft.com/office/drawing/2014/main" id="{13D1FEB4-B0F5-CEBD-9376-8B51B28A1B83}"/>
              </a:ext>
            </a:extLst>
          </p:cNvPr>
          <p:cNvSpPr/>
          <p:nvPr/>
        </p:nvSpPr>
        <p:spPr>
          <a:xfrm>
            <a:off x="6528033" y="3605285"/>
            <a:ext cx="924968" cy="208366"/>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t>[XX zorgmoment B]</a:t>
            </a:r>
            <a:endParaRPr lang="nl-NL" sz="600" b="1" noProof="0"/>
          </a:p>
        </p:txBody>
      </p:sp>
    </p:spTree>
    <p:extLst>
      <p:ext uri="{BB962C8B-B14F-4D97-AF65-F5344CB8AC3E}">
        <p14:creationId xmlns:p14="http://schemas.microsoft.com/office/powerpoint/2010/main" val="300146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a:extLst>
            <a:ext uri="{FF2B5EF4-FFF2-40B4-BE49-F238E27FC236}">
              <a16:creationId xmlns:a16="http://schemas.microsoft.com/office/drawing/2014/main" id="{73F5CFB6-C649-AC27-5DF6-E339E677D0DF}"/>
            </a:ext>
          </a:extLst>
        </p:cNvPr>
        <p:cNvGrpSpPr/>
        <p:nvPr/>
      </p:nvGrpSpPr>
      <p:grpSpPr>
        <a:xfrm>
          <a:off x="0" y="0"/>
          <a:ext cx="0" cy="0"/>
          <a:chOff x="0" y="0"/>
          <a:chExt cx="0" cy="0"/>
        </a:xfrm>
      </p:grpSpPr>
      <p:sp>
        <p:nvSpPr>
          <p:cNvPr id="213" name="Google Shape;213;p29">
            <a:extLst>
              <a:ext uri="{FF2B5EF4-FFF2-40B4-BE49-F238E27FC236}">
                <a16:creationId xmlns:a16="http://schemas.microsoft.com/office/drawing/2014/main" id="{3CFA4DA6-A542-8028-CC1A-D857AA35B15F}"/>
              </a:ext>
            </a:extLst>
          </p:cNvPr>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mn-lt"/>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750" b="0" i="0" u="none" strike="noStrike" kern="0" cap="none" spc="0" normalizeH="0" baseline="0" noProof="0">
              <a:ln>
                <a:noFill/>
              </a:ln>
              <a:solidFill>
                <a:srgbClr val="2D4F9E"/>
              </a:solidFill>
              <a:effectLst/>
              <a:uLnTx/>
              <a:uFillTx/>
              <a:latin typeface="+mn-lt"/>
              <a:cs typeface="Arial"/>
              <a:sym typeface="Arial"/>
            </a:endParaRPr>
          </a:p>
        </p:txBody>
      </p:sp>
      <p:pic>
        <p:nvPicPr>
          <p:cNvPr id="214" name="Google Shape;214;p29" title="Santeon logo FINAL.png">
            <a:extLst>
              <a:ext uri="{FF2B5EF4-FFF2-40B4-BE49-F238E27FC236}">
                <a16:creationId xmlns:a16="http://schemas.microsoft.com/office/drawing/2014/main" id="{C93A4567-5279-73C0-AD34-FA984302BFDA}"/>
              </a:ext>
            </a:extLst>
          </p:cNvPr>
          <p:cNvPicPr preferRelativeResize="0"/>
          <p:nvPr/>
        </p:nvPicPr>
        <p:blipFill>
          <a:blip r:embed="rId4">
            <a:alphaModFix/>
          </a:blip>
          <a:stretch>
            <a:fillRect/>
          </a:stretch>
        </p:blipFill>
        <p:spPr>
          <a:xfrm>
            <a:off x="500600" y="4688800"/>
            <a:ext cx="856699" cy="227150"/>
          </a:xfrm>
          <a:prstGeom prst="rect">
            <a:avLst/>
          </a:prstGeom>
          <a:noFill/>
          <a:ln>
            <a:noFill/>
          </a:ln>
        </p:spPr>
      </p:pic>
      <p:sp>
        <p:nvSpPr>
          <p:cNvPr id="2" name="Title 2">
            <a:extLst>
              <a:ext uri="{FF2B5EF4-FFF2-40B4-BE49-F238E27FC236}">
                <a16:creationId xmlns:a16="http://schemas.microsoft.com/office/drawing/2014/main" id="{FDAF529C-E0EA-FE2A-7CF9-4E355C4F3D91}"/>
              </a:ext>
            </a:extLst>
          </p:cNvPr>
          <p:cNvSpPr>
            <a:spLocks noGrp="1"/>
          </p:cNvSpPr>
          <p:nvPr>
            <p:ph type="title"/>
          </p:nvPr>
        </p:nvSpPr>
        <p:spPr>
          <a:xfrm>
            <a:off x="376238" y="238125"/>
            <a:ext cx="8391525" cy="902698"/>
          </a:xfrm>
        </p:spPr>
        <p:txBody>
          <a:bodyPr vert="horz"/>
          <a:lstStyle/>
          <a:p>
            <a:r>
              <a:rPr lang="nl-NL" sz="2200">
                <a:latin typeface="+mn-lt"/>
              </a:rPr>
              <a:t>Verandering | Leeg </a:t>
            </a:r>
            <a:r>
              <a:rPr lang="nl-NL" sz="2200" noProof="0">
                <a:latin typeface="+mn-lt"/>
              </a:rPr>
              <a:t>template</a:t>
            </a:r>
          </a:p>
        </p:txBody>
      </p:sp>
      <p:sp>
        <p:nvSpPr>
          <p:cNvPr id="3" name="Text Placeholder 13">
            <a:extLst>
              <a:ext uri="{FF2B5EF4-FFF2-40B4-BE49-F238E27FC236}">
                <a16:creationId xmlns:a16="http://schemas.microsoft.com/office/drawing/2014/main" id="{94F6B156-3983-829B-CF4C-3B211BB0E6C3}"/>
              </a:ext>
            </a:extLst>
          </p:cNvPr>
          <p:cNvSpPr txBox="1">
            <a:spLocks/>
          </p:cNvSpPr>
          <p:nvPr/>
        </p:nvSpPr>
        <p:spPr>
          <a:xfrm>
            <a:off x="813478" y="749604"/>
            <a:ext cx="8391525" cy="567941"/>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Tx/>
              <a:buNone/>
              <a:defRPr sz="1800" b="0" kern="1200">
                <a:solidFill>
                  <a:srgbClr val="575757"/>
                </a:solidFill>
                <a:latin typeface="+mn-lt"/>
                <a:ea typeface="+mn-ea"/>
                <a:cs typeface="Calibri Light" panose="020F030202020403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endParaRPr lang="nl-NL" sz="1350" noProof="0"/>
          </a:p>
        </p:txBody>
      </p:sp>
      <p:sp>
        <p:nvSpPr>
          <p:cNvPr id="48" name="Text Placeholder 120">
            <a:extLst>
              <a:ext uri="{FF2B5EF4-FFF2-40B4-BE49-F238E27FC236}">
                <a16:creationId xmlns:a16="http://schemas.microsoft.com/office/drawing/2014/main" id="{9EC55A6D-8E27-D065-841E-CC73BCAF9E89}"/>
              </a:ext>
            </a:extLst>
          </p:cNvPr>
          <p:cNvSpPr txBox="1">
            <a:spLocks/>
          </p:cNvSpPr>
          <p:nvPr/>
        </p:nvSpPr>
        <p:spPr>
          <a:xfrm>
            <a:off x="-398543" y="756853"/>
            <a:ext cx="8391525" cy="567941"/>
          </a:xfrm>
          <a:prstGeom prst="rect">
            <a:avLst/>
          </a:prstGeom>
        </p:spPr>
        <p:txBody>
          <a:bodyPr/>
          <a:lstStyle>
            <a:lvl1pPr marL="0" indent="0" algn="l" defTabSz="914377" rtl="0" eaLnBrk="1" latinLnBrk="0" hangingPunct="1">
              <a:spcBef>
                <a:spcPts val="0"/>
              </a:spcBef>
              <a:spcAft>
                <a:spcPts val="1000"/>
              </a:spcAft>
              <a:buSzPct val="100000"/>
              <a:buFontTx/>
              <a:buNone/>
              <a:defRPr sz="1800" b="0" kern="1200">
                <a:solidFill>
                  <a:schemeClr val="tx1"/>
                </a:solidFill>
                <a:latin typeface="+mn-lt"/>
                <a:ea typeface="+mn-ea"/>
                <a:cs typeface="Calibri Light" panose="020F0302020204030204" pitchFamily="34" charset="0"/>
              </a:defRPr>
            </a:lvl1pPr>
            <a:lvl2pPr marL="139697" indent="-139697" algn="l" defTabSz="914377"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792"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888"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4984" indent="-139697" algn="l" defTabSz="79849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endParaRPr lang="nl-NL" sz="1350" baseline="30000" noProof="0"/>
          </a:p>
        </p:txBody>
      </p:sp>
      <p:graphicFrame>
        <p:nvGraphicFramePr>
          <p:cNvPr id="15" name="Table 5">
            <a:extLst>
              <a:ext uri="{FF2B5EF4-FFF2-40B4-BE49-F238E27FC236}">
                <a16:creationId xmlns:a16="http://schemas.microsoft.com/office/drawing/2014/main" id="{DBCBE150-FFDC-C606-FF40-FEB361EB902E}"/>
              </a:ext>
            </a:extLst>
          </p:cNvPr>
          <p:cNvGraphicFramePr>
            <a:graphicFrameLocks noGrp="1"/>
          </p:cNvGraphicFramePr>
          <p:nvPr>
            <p:extLst>
              <p:ext uri="{D42A27DB-BD31-4B8C-83A1-F6EECF244321}">
                <p14:modId xmlns:p14="http://schemas.microsoft.com/office/powerpoint/2010/main" val="4124706261"/>
              </p:ext>
            </p:extLst>
          </p:nvPr>
        </p:nvGraphicFramePr>
        <p:xfrm>
          <a:off x="376237" y="1666621"/>
          <a:ext cx="7475859" cy="2225779"/>
        </p:xfrm>
        <a:graphic>
          <a:graphicData uri="http://schemas.openxmlformats.org/drawingml/2006/table">
            <a:tbl>
              <a:tblPr/>
              <a:tblGrid>
                <a:gridCol w="2491953">
                  <a:extLst>
                    <a:ext uri="{9D8B030D-6E8A-4147-A177-3AD203B41FA5}">
                      <a16:colId xmlns:a16="http://schemas.microsoft.com/office/drawing/2014/main" val="2762850905"/>
                    </a:ext>
                  </a:extLst>
                </a:gridCol>
                <a:gridCol w="2491953">
                  <a:extLst>
                    <a:ext uri="{9D8B030D-6E8A-4147-A177-3AD203B41FA5}">
                      <a16:colId xmlns:a16="http://schemas.microsoft.com/office/drawing/2014/main" val="873709241"/>
                    </a:ext>
                  </a:extLst>
                </a:gridCol>
                <a:gridCol w="2491953">
                  <a:extLst>
                    <a:ext uri="{9D8B030D-6E8A-4147-A177-3AD203B41FA5}">
                      <a16:colId xmlns:a16="http://schemas.microsoft.com/office/drawing/2014/main" val="1337003264"/>
                    </a:ext>
                  </a:extLst>
                </a:gridCol>
              </a:tblGrid>
              <a:tr h="471047">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tcPr>
                </a:tc>
                <a:tc>
                  <a:txBody>
                    <a:bodyPr/>
                    <a:lstStyle/>
                    <a:p>
                      <a:pPr algn="ctr" fontAlgn="base"/>
                      <a:r>
                        <a:rPr lang="nl-NL" sz="800" b="1" i="0" noProof="0">
                          <a:solidFill>
                            <a:srgbClr val="3C3C3C"/>
                          </a:solidFill>
                          <a:effectLst/>
                          <a:latin typeface="Calibri" panose="020F0502020204030204" pitchFamily="34" charset="0"/>
                        </a:rPr>
                        <a:t>Huidige </a:t>
                      </a:r>
                      <a:r>
                        <a:rPr lang="nl-NL" sz="800" b="1" i="0" noProof="0" err="1">
                          <a:solidFill>
                            <a:srgbClr val="3C3C3C"/>
                          </a:solidFill>
                          <a:effectLst/>
                          <a:latin typeface="Calibri" panose="020F0502020204030204" pitchFamily="34" charset="0"/>
                        </a:rPr>
                        <a:t>zorgpad</a:t>
                      </a:r>
                      <a:endParaRPr lang="nl-NL" sz="1200" b="1" i="0" noProof="0">
                        <a:solidFill>
                          <a:srgbClr val="FFFFFF"/>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tc>
                  <a:txBody>
                    <a:bodyPr/>
                    <a:lstStyle/>
                    <a:p>
                      <a:pPr algn="ctr" fontAlgn="base"/>
                      <a:r>
                        <a:rPr lang="nl-NL" sz="800" b="1" i="0" noProof="0">
                          <a:solidFill>
                            <a:srgbClr val="3C3C3C"/>
                          </a:solidFill>
                          <a:effectLst/>
                          <a:latin typeface="Calibri" panose="020F0502020204030204" pitchFamily="34" charset="0"/>
                        </a:rPr>
                        <a:t>Nieuwe </a:t>
                      </a:r>
                      <a:r>
                        <a:rPr lang="nl-NL" sz="800" b="1" i="0" noProof="0" err="1">
                          <a:solidFill>
                            <a:srgbClr val="3C3C3C"/>
                          </a:solidFill>
                          <a:effectLst/>
                          <a:latin typeface="Calibri" panose="020F0502020204030204" pitchFamily="34" charset="0"/>
                        </a:rPr>
                        <a:t>zorgpad</a:t>
                      </a:r>
                      <a:r>
                        <a:rPr lang="nl-NL" sz="800" b="1" i="0" noProof="0">
                          <a:solidFill>
                            <a:srgbClr val="FFFFFF"/>
                          </a:solidFill>
                          <a:effectLst/>
                          <a:latin typeface="Calibri" panose="020F0502020204030204" pitchFamily="34" charset="0"/>
                        </a:rPr>
                        <a:t>​</a:t>
                      </a:r>
                      <a:endParaRPr lang="nl-NL" sz="1200" b="1" i="0" noProof="0">
                        <a:solidFill>
                          <a:srgbClr val="FFFFFF"/>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no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708165347"/>
                  </a:ext>
                </a:extLst>
              </a:tr>
              <a:tr h="456677">
                <a:tc>
                  <a:txBody>
                    <a:bodyPr/>
                    <a:lstStyle/>
                    <a:p>
                      <a:pPr algn="ctr" fontAlgn="base"/>
                      <a:r>
                        <a:rPr lang="nl-NL" sz="800" b="1" i="0" noProof="0">
                          <a:solidFill>
                            <a:srgbClr val="3C3C3C"/>
                          </a:solidFill>
                          <a:effectLst/>
                          <a:latin typeface="Calibri" panose="020F0502020204030204" pitchFamily="34" charset="0"/>
                        </a:rPr>
                        <a:t>[Algemene verandering] </a:t>
                      </a:r>
                      <a:r>
                        <a:rPr lang="nl-NL" sz="800" b="0" i="1" noProof="0">
                          <a:solidFill>
                            <a:srgbClr val="3C3C3C"/>
                          </a:solidFill>
                          <a:effectLst/>
                          <a:latin typeface="Calibri" panose="020F0502020204030204" pitchFamily="34" charset="0"/>
                        </a:rPr>
                        <a:t>​</a:t>
                      </a:r>
                      <a:endParaRPr lang="nl-NL" sz="1200" b="0" i="1"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l" fontAlgn="base"/>
                      <a:r>
                        <a:rPr lang="nl-NL" sz="800" b="0" i="0" noProof="0">
                          <a:solidFill>
                            <a:srgbClr val="3C3C3C"/>
                          </a:solidFill>
                          <a:effectLst/>
                          <a:latin typeface="Calibri" panose="020F0502020204030204" pitchFamily="34" charset="0"/>
                          <a:ea typeface="Calibri" panose="020F0502020204030204" pitchFamily="34" charset="0"/>
                          <a:cs typeface="Calibri" panose="020F0502020204030204" pitchFamily="34" charset="0"/>
                        </a:rPr>
                        <a:t>Bijv. 10% van de bevallingen zijn spoed sectio’s </a:t>
                      </a: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noFill/>
                  </a:tcPr>
                </a:tc>
                <a:tc>
                  <a:txBody>
                    <a:bodyPr/>
                    <a:lstStyle/>
                    <a:p>
                      <a:pPr algn="l" fontAlgn="base"/>
                      <a:r>
                        <a:rPr lang="nl-NL" sz="800" b="0" i="0" noProof="0">
                          <a:solidFill>
                            <a:srgbClr val="3C3C3C"/>
                          </a:solidFill>
                          <a:effectLst/>
                          <a:latin typeface="Calibri" panose="020F0502020204030204" pitchFamily="34" charset="0"/>
                          <a:ea typeface="Calibri" panose="020F0502020204030204" pitchFamily="34" charset="0"/>
                          <a:cs typeface="Calibri" panose="020F0502020204030204" pitchFamily="34" charset="0"/>
                        </a:rPr>
                        <a:t>Bijv. 5% van de bevallingen zijn spoed sectio’s </a:t>
                      </a:r>
                    </a:p>
                  </a:txBody>
                  <a:tcPr marL="59567" marR="59567" marT="29783" marB="29783" anchor="ctr">
                    <a:lnL w="13335" cap="flat" cmpd="sng" algn="ctr">
                      <a:solidFill>
                        <a:srgbClr val="FFFFFF"/>
                      </a:solidFill>
                      <a:prstDash val="solid"/>
                      <a:round/>
                      <a:headEnd type="none" w="med" len="med"/>
                      <a:tailEnd type="none" w="med" len="med"/>
                    </a:lnL>
                    <a:lnR w="13335"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noFill/>
                  </a:tcPr>
                </a:tc>
                <a:extLst>
                  <a:ext uri="{0D108BD9-81ED-4DB2-BD59-A6C34878D82A}">
                    <a16:rowId xmlns:a16="http://schemas.microsoft.com/office/drawing/2014/main" val="1319727388"/>
                  </a:ext>
                </a:extLst>
              </a:tr>
              <a:tr h="384701">
                <a:tc>
                  <a:txBody>
                    <a:bodyPr/>
                    <a:lstStyle/>
                    <a:p>
                      <a:pPr algn="ctr" fontAlgn="base"/>
                      <a:r>
                        <a:rPr lang="nl-NL" sz="800" b="1" i="0" noProof="0">
                          <a:solidFill>
                            <a:srgbClr val="3C3C3C"/>
                          </a:solidFill>
                          <a:effectLst/>
                          <a:latin typeface="Calibri" panose="020F0502020204030204" pitchFamily="34" charset="0"/>
                        </a:rPr>
                        <a:t>[Effecten verandering] </a:t>
                      </a: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l" fontAlgn="base"/>
                      <a:endParaRPr lang="nl-NL" sz="800" b="0" i="0" noProof="0">
                        <a:solidFill>
                          <a:srgbClr val="3C3C3C"/>
                        </a:solidFill>
                        <a:effectLst/>
                        <a:latin typeface="Calibri" panose="020F0502020204030204" pitchFamily="34" charset="0"/>
                        <a:ea typeface="Calibri" panose="020F0502020204030204" pitchFamily="34" charset="0"/>
                        <a:cs typeface="Calibri" panose="020F0502020204030204" pitchFamily="34" charset="0"/>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nl-NL" sz="800" b="0" i="0" noProof="0">
                          <a:solidFill>
                            <a:srgbClr val="3C3C3C"/>
                          </a:solidFill>
                          <a:effectLst/>
                          <a:latin typeface="Calibri" panose="020F0502020204030204" pitchFamily="34" charset="0"/>
                          <a:ea typeface="Calibri" panose="020F0502020204030204" pitchFamily="34" charset="0"/>
                          <a:cs typeface="Calibri" panose="020F0502020204030204" pitchFamily="34" charset="0"/>
                        </a:rPr>
                        <a:t>Bijv. minder bestede tijd per bevalling</a:t>
                      </a:r>
                    </a:p>
                  </a:txBody>
                  <a:tcPr marL="59567" marR="59567" marT="29783" marB="29783" anchor="ctr">
                    <a:lnL w="13335" cap="flat" cmpd="sng" algn="ctr">
                      <a:solidFill>
                        <a:srgbClr val="FFFFFF"/>
                      </a:solidFill>
                      <a:prstDash val="solid"/>
                      <a:round/>
                      <a:headEnd type="none" w="med" len="med"/>
                      <a:tailEnd type="none" w="med" len="med"/>
                    </a:lnL>
                    <a:lnR w="13335" cap="flat" cmpd="sng" algn="ctr">
                      <a:no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noFill/>
                  </a:tcPr>
                </a:tc>
                <a:extLst>
                  <a:ext uri="{0D108BD9-81ED-4DB2-BD59-A6C34878D82A}">
                    <a16:rowId xmlns:a16="http://schemas.microsoft.com/office/drawing/2014/main" val="3165715321"/>
                  </a:ext>
                </a:extLst>
              </a:tr>
              <a:tr h="456677">
                <a:tc>
                  <a:txBody>
                    <a:bodyPr/>
                    <a:lstStyle/>
                    <a:p>
                      <a:pPr algn="ctr" fontAlgn="base"/>
                      <a:r>
                        <a:rPr lang="nl-NL" sz="800" b="1" i="0" noProof="0">
                          <a:solidFill>
                            <a:srgbClr val="3C3C3C"/>
                          </a:solidFill>
                          <a:effectLst/>
                          <a:latin typeface="Calibri" panose="020F0502020204030204" pitchFamily="34" charset="0"/>
                        </a:rPr>
                        <a:t>[Effecten verandering] </a:t>
                      </a: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l" fontAlgn="base"/>
                      <a:endParaRPr lang="nl-NL" sz="800" b="0" i="0" noProof="0">
                        <a:solidFill>
                          <a:srgbClr val="3C3C3C"/>
                        </a:solidFill>
                        <a:effectLst/>
                        <a:latin typeface="Calibri" panose="020F0502020204030204" pitchFamily="34" charset="0"/>
                        <a:ea typeface="Calibri" panose="020F0502020204030204" pitchFamily="34" charset="0"/>
                        <a:cs typeface="Calibri" panose="020F0502020204030204" pitchFamily="34" charset="0"/>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noFill/>
                  </a:tcPr>
                </a:tc>
                <a:tc>
                  <a:txBody>
                    <a:bodyPr/>
                    <a:lstStyle/>
                    <a:p>
                      <a:pPr algn="l" fontAlgn="base"/>
                      <a:r>
                        <a:rPr lang="nl-NL" sz="800" b="0" i="0" noProof="0">
                          <a:solidFill>
                            <a:srgbClr val="3C3C3C"/>
                          </a:solidFill>
                          <a:effectLst/>
                          <a:latin typeface="Calibri" panose="020F0502020204030204" pitchFamily="34" charset="0"/>
                          <a:ea typeface="Calibri" panose="020F0502020204030204" pitchFamily="34" charset="0"/>
                          <a:cs typeface="Calibri" panose="020F0502020204030204" pitchFamily="34" charset="0"/>
                        </a:rPr>
                        <a:t>Bijv. minder complicaties</a:t>
                      </a:r>
                    </a:p>
                  </a:txBody>
                  <a:tcPr marL="59567" marR="59567" marT="29783" marB="29783" anchor="ctr">
                    <a:lnL w="1333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noFill/>
                  </a:tcPr>
                </a:tc>
                <a:extLst>
                  <a:ext uri="{0D108BD9-81ED-4DB2-BD59-A6C34878D82A}">
                    <a16:rowId xmlns:a16="http://schemas.microsoft.com/office/drawing/2014/main" val="1702293787"/>
                  </a:ext>
                </a:extLst>
              </a:tr>
              <a:tr h="456677">
                <a:tc>
                  <a:txBody>
                    <a:bodyPr/>
                    <a:lstStyle/>
                    <a:p>
                      <a:pPr algn="ctr" fontAlgn="base"/>
                      <a:r>
                        <a:rPr lang="nl-NL" sz="800" b="1" i="0" noProof="0">
                          <a:solidFill>
                            <a:srgbClr val="3C3C3C"/>
                          </a:solidFill>
                          <a:effectLst/>
                          <a:latin typeface="Calibri" panose="020F0502020204030204" pitchFamily="34" charset="0"/>
                        </a:rPr>
                        <a:t>[Effecten verandering] </a:t>
                      </a: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l" fontAlgn="base"/>
                      <a:endParaRPr lang="nl-NL" sz="800" b="0" i="0" noProof="0">
                        <a:solidFill>
                          <a:srgbClr val="3C3C3C"/>
                        </a:solidFill>
                        <a:effectLst/>
                        <a:latin typeface="Calibri" panose="020F0502020204030204" pitchFamily="34" charset="0"/>
                        <a:ea typeface="Calibri" panose="020F0502020204030204" pitchFamily="34" charset="0"/>
                        <a:cs typeface="Calibri" panose="020F0502020204030204" pitchFamily="34" charset="0"/>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no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nl-NL" sz="800" b="0" i="0" noProof="0">
                          <a:solidFill>
                            <a:srgbClr val="3C3C3C"/>
                          </a:solidFill>
                          <a:effectLst/>
                          <a:latin typeface="Calibri" panose="020F0502020204030204" pitchFamily="34" charset="0"/>
                          <a:ea typeface="Calibri" panose="020F0502020204030204" pitchFamily="34" charset="0"/>
                          <a:cs typeface="Calibri" panose="020F0502020204030204" pitchFamily="34" charset="0"/>
                        </a:rPr>
                        <a:t>Bijv. lagere werkdruk</a:t>
                      </a:r>
                    </a:p>
                  </a:txBody>
                  <a:tcPr marL="59567" marR="59567" marT="29783" marB="29783" anchor="ctr">
                    <a:lnL w="1333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noFill/>
                      <a:prstDash val="solid"/>
                      <a:round/>
                      <a:headEnd type="none" w="med" len="med"/>
                      <a:tailEnd type="none" w="med" len="med"/>
                    </a:lnB>
                    <a:noFill/>
                  </a:tcPr>
                </a:tc>
                <a:extLst>
                  <a:ext uri="{0D108BD9-81ED-4DB2-BD59-A6C34878D82A}">
                    <a16:rowId xmlns:a16="http://schemas.microsoft.com/office/drawing/2014/main" val="421544009"/>
                  </a:ext>
                </a:extLst>
              </a:tr>
            </a:tbl>
          </a:graphicData>
        </a:graphic>
      </p:graphicFrame>
      <p:sp>
        <p:nvSpPr>
          <p:cNvPr id="4" name="Rechthoek: afgeronde hoeken 3">
            <a:extLst>
              <a:ext uri="{FF2B5EF4-FFF2-40B4-BE49-F238E27FC236}">
                <a16:creationId xmlns:a16="http://schemas.microsoft.com/office/drawing/2014/main" id="{5D0A0E26-FDE6-D8A3-79E3-751B02499393}"/>
              </a:ext>
            </a:extLst>
          </p:cNvPr>
          <p:cNvSpPr/>
          <p:nvPr/>
        </p:nvSpPr>
        <p:spPr>
          <a:xfrm>
            <a:off x="376237" y="897285"/>
            <a:ext cx="7475858" cy="614585"/>
          </a:xfrm>
          <a:prstGeom prst="round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t"/>
          <a:lstStyle/>
          <a:p>
            <a:pPr algn="ctr"/>
            <a:r>
              <a:rPr lang="nl-NL" sz="800">
                <a:solidFill>
                  <a:schemeClr val="tx1"/>
                </a:solidFill>
              </a:rPr>
              <a:t>Doelgroep &amp; scope</a:t>
            </a:r>
          </a:p>
        </p:txBody>
      </p:sp>
    </p:spTree>
    <p:extLst>
      <p:ext uri="{BB962C8B-B14F-4D97-AF65-F5344CB8AC3E}">
        <p14:creationId xmlns:p14="http://schemas.microsoft.com/office/powerpoint/2010/main" val="348280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a:extLst>
            <a:ext uri="{FF2B5EF4-FFF2-40B4-BE49-F238E27FC236}">
              <a16:creationId xmlns:a16="http://schemas.microsoft.com/office/drawing/2014/main" id="{05445832-E2CA-197F-9A39-33F68C52FD1F}"/>
            </a:ext>
          </a:extLst>
        </p:cNvPr>
        <p:cNvGrpSpPr/>
        <p:nvPr/>
      </p:nvGrpSpPr>
      <p:grpSpPr>
        <a:xfrm>
          <a:off x="0" y="0"/>
          <a:ext cx="0" cy="0"/>
          <a:chOff x="0" y="0"/>
          <a:chExt cx="0" cy="0"/>
        </a:xfrm>
      </p:grpSpPr>
      <p:sp>
        <p:nvSpPr>
          <p:cNvPr id="213" name="Google Shape;213;p29">
            <a:extLst>
              <a:ext uri="{FF2B5EF4-FFF2-40B4-BE49-F238E27FC236}">
                <a16:creationId xmlns:a16="http://schemas.microsoft.com/office/drawing/2014/main" id="{ACEB1719-9620-4513-3103-E4B012CBC9FC}"/>
              </a:ext>
            </a:extLst>
          </p:cNvPr>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mn-lt"/>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750" b="0" i="0" u="none" strike="noStrike" kern="0" cap="none" spc="0" normalizeH="0" baseline="0" noProof="0">
              <a:ln>
                <a:noFill/>
              </a:ln>
              <a:solidFill>
                <a:srgbClr val="2D4F9E"/>
              </a:solidFill>
              <a:effectLst/>
              <a:uLnTx/>
              <a:uFillTx/>
              <a:latin typeface="+mn-lt"/>
              <a:cs typeface="Arial"/>
              <a:sym typeface="Arial"/>
            </a:endParaRPr>
          </a:p>
        </p:txBody>
      </p:sp>
      <p:pic>
        <p:nvPicPr>
          <p:cNvPr id="214" name="Google Shape;214;p29" title="Santeon logo FINAL.png">
            <a:extLst>
              <a:ext uri="{FF2B5EF4-FFF2-40B4-BE49-F238E27FC236}">
                <a16:creationId xmlns:a16="http://schemas.microsoft.com/office/drawing/2014/main" id="{94023183-5844-E05E-C39F-3AC25C2239B0}"/>
              </a:ext>
            </a:extLst>
          </p:cNvPr>
          <p:cNvPicPr preferRelativeResize="0"/>
          <p:nvPr/>
        </p:nvPicPr>
        <p:blipFill>
          <a:blip r:embed="rId4">
            <a:alphaModFix/>
          </a:blip>
          <a:stretch>
            <a:fillRect/>
          </a:stretch>
        </p:blipFill>
        <p:spPr>
          <a:xfrm>
            <a:off x="500600" y="4688800"/>
            <a:ext cx="856699" cy="227150"/>
          </a:xfrm>
          <a:prstGeom prst="rect">
            <a:avLst/>
          </a:prstGeom>
          <a:noFill/>
          <a:ln>
            <a:noFill/>
          </a:ln>
        </p:spPr>
      </p:pic>
      <p:sp>
        <p:nvSpPr>
          <p:cNvPr id="2" name="Title 2">
            <a:extLst>
              <a:ext uri="{FF2B5EF4-FFF2-40B4-BE49-F238E27FC236}">
                <a16:creationId xmlns:a16="http://schemas.microsoft.com/office/drawing/2014/main" id="{C00E3240-0CAF-4F57-39D7-32AB79931461}"/>
              </a:ext>
            </a:extLst>
          </p:cNvPr>
          <p:cNvSpPr>
            <a:spLocks noGrp="1"/>
          </p:cNvSpPr>
          <p:nvPr>
            <p:ph type="title"/>
          </p:nvPr>
        </p:nvSpPr>
        <p:spPr>
          <a:xfrm>
            <a:off x="376237" y="107267"/>
            <a:ext cx="8391525" cy="902698"/>
          </a:xfrm>
        </p:spPr>
        <p:txBody>
          <a:bodyPr vert="horz"/>
          <a:lstStyle/>
          <a:p>
            <a:r>
              <a:rPr lang="nl-NL" sz="2200" err="1">
                <a:latin typeface="+mn-lt"/>
              </a:rPr>
              <a:t>Quadruple</a:t>
            </a:r>
            <a:r>
              <a:rPr lang="nl-NL" sz="2200">
                <a:latin typeface="+mn-lt"/>
              </a:rPr>
              <a:t> </a:t>
            </a:r>
            <a:r>
              <a:rPr lang="nl-NL" sz="2200" err="1">
                <a:latin typeface="+mn-lt"/>
              </a:rPr>
              <a:t>Aim</a:t>
            </a:r>
            <a:r>
              <a:rPr lang="nl-NL" sz="2200">
                <a:latin typeface="+mn-lt"/>
              </a:rPr>
              <a:t> </a:t>
            </a:r>
            <a:br>
              <a:rPr lang="nl-NL" sz="2200">
                <a:latin typeface="+mn-lt"/>
              </a:rPr>
            </a:br>
            <a:r>
              <a:rPr lang="nl-NL" sz="900" b="0">
                <a:latin typeface="+mn-lt"/>
              </a:rPr>
              <a:t>Kies de onderdelen die voor dit focusproject van belang zijn (werk alleen de onderdelen uit die voor jouw boodschap/impact van belang zijn). </a:t>
            </a:r>
            <a:br>
              <a:rPr lang="nl-NL" sz="900" b="0">
                <a:latin typeface="+mn-lt"/>
              </a:rPr>
            </a:br>
            <a:r>
              <a:rPr lang="nl-NL" sz="900" b="0">
                <a:latin typeface="+mn-lt"/>
              </a:rPr>
              <a:t>Klik (+ctrl) op het onderdeel dat je wil uitwerken om direct naar bestaande voorbeelden/templates van betreffende slides te gaan. </a:t>
            </a:r>
            <a:br>
              <a:rPr lang="nl-NL" sz="900" b="0">
                <a:latin typeface="+mn-lt"/>
              </a:rPr>
            </a:br>
            <a:r>
              <a:rPr lang="nl-NL" sz="900" b="0">
                <a:latin typeface="+mn-lt"/>
              </a:rPr>
              <a:t>Gebruik dit als input voor het vormgeven van jouw impact analyse. Soms is het nodig een andere opzet te maken die beter jouw impact verhaal ondersteund. Heb je een mooie aanvulling gemaakt? Deel deze dan vooral als inspiratie voor de anderen! </a:t>
            </a:r>
            <a:endParaRPr lang="nl-NL" sz="900" b="0" noProof="0">
              <a:latin typeface="+mn-lt"/>
            </a:endParaRPr>
          </a:p>
        </p:txBody>
      </p:sp>
      <p:sp>
        <p:nvSpPr>
          <p:cNvPr id="3" name="Text Placeholder 13">
            <a:extLst>
              <a:ext uri="{FF2B5EF4-FFF2-40B4-BE49-F238E27FC236}">
                <a16:creationId xmlns:a16="http://schemas.microsoft.com/office/drawing/2014/main" id="{0EA2356B-6109-4547-23CA-48EFA56A3FB7}"/>
              </a:ext>
            </a:extLst>
          </p:cNvPr>
          <p:cNvSpPr txBox="1">
            <a:spLocks/>
          </p:cNvSpPr>
          <p:nvPr/>
        </p:nvSpPr>
        <p:spPr>
          <a:xfrm>
            <a:off x="813478" y="749604"/>
            <a:ext cx="8391525" cy="567941"/>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Tx/>
              <a:buNone/>
              <a:defRPr sz="1800" b="0" kern="1200">
                <a:solidFill>
                  <a:srgbClr val="575757"/>
                </a:solidFill>
                <a:latin typeface="+mn-lt"/>
                <a:ea typeface="+mn-ea"/>
                <a:cs typeface="Calibri Light" panose="020F030202020403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endParaRPr lang="nl-NL" sz="1350" noProof="0"/>
          </a:p>
        </p:txBody>
      </p:sp>
      <p:sp>
        <p:nvSpPr>
          <p:cNvPr id="48" name="Text Placeholder 120">
            <a:extLst>
              <a:ext uri="{FF2B5EF4-FFF2-40B4-BE49-F238E27FC236}">
                <a16:creationId xmlns:a16="http://schemas.microsoft.com/office/drawing/2014/main" id="{161BE977-9D24-9602-576F-35DF85562DBB}"/>
              </a:ext>
            </a:extLst>
          </p:cNvPr>
          <p:cNvSpPr txBox="1">
            <a:spLocks/>
          </p:cNvSpPr>
          <p:nvPr/>
        </p:nvSpPr>
        <p:spPr>
          <a:xfrm>
            <a:off x="-398543" y="756853"/>
            <a:ext cx="8391525" cy="567941"/>
          </a:xfrm>
          <a:prstGeom prst="rect">
            <a:avLst/>
          </a:prstGeom>
        </p:spPr>
        <p:txBody>
          <a:bodyPr/>
          <a:lstStyle>
            <a:lvl1pPr marL="0" indent="0" algn="l" defTabSz="914377" rtl="0" eaLnBrk="1" latinLnBrk="0" hangingPunct="1">
              <a:spcBef>
                <a:spcPts val="0"/>
              </a:spcBef>
              <a:spcAft>
                <a:spcPts val="1000"/>
              </a:spcAft>
              <a:buSzPct val="100000"/>
              <a:buFontTx/>
              <a:buNone/>
              <a:defRPr sz="1800" b="0" kern="1200">
                <a:solidFill>
                  <a:schemeClr val="tx1"/>
                </a:solidFill>
                <a:latin typeface="+mn-lt"/>
                <a:ea typeface="+mn-ea"/>
                <a:cs typeface="Calibri Light" panose="020F0302020204030204" pitchFamily="34" charset="0"/>
              </a:defRPr>
            </a:lvl1pPr>
            <a:lvl2pPr marL="139697" indent="-139697" algn="l" defTabSz="914377"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792"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888"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4984" indent="-139697" algn="l" defTabSz="79849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endParaRPr lang="nl-NL" sz="1350" baseline="30000" noProof="0"/>
          </a:p>
        </p:txBody>
      </p:sp>
      <p:sp>
        <p:nvSpPr>
          <p:cNvPr id="4" name="Rechthoek: afgeronde hoeken 3">
            <a:hlinkClick r:id="rId5" action="ppaction://hlinksldjump"/>
            <a:extLst>
              <a:ext uri="{FF2B5EF4-FFF2-40B4-BE49-F238E27FC236}">
                <a16:creationId xmlns:a16="http://schemas.microsoft.com/office/drawing/2014/main" id="{E1FB4347-8267-BA7D-915D-9C3742BF150B}"/>
              </a:ext>
            </a:extLst>
          </p:cNvPr>
          <p:cNvSpPr/>
          <p:nvPr/>
        </p:nvSpPr>
        <p:spPr>
          <a:xfrm>
            <a:off x="6003421" y="2931146"/>
            <a:ext cx="1236760" cy="1189238"/>
          </a:xfrm>
          <a:prstGeom prst="roundRect">
            <a:avLst/>
          </a:prstGeom>
          <a:solidFill>
            <a:schemeClr val="accent3">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t"/>
          <a:lstStyle/>
          <a:p>
            <a:pPr algn="ctr"/>
            <a:r>
              <a:rPr lang="nl-NL" sz="800">
                <a:solidFill>
                  <a:schemeClr val="tx1"/>
                </a:solidFill>
              </a:rPr>
              <a:t>Schadelast </a:t>
            </a:r>
            <a:r>
              <a:rPr lang="nl-NL" sz="800" err="1">
                <a:solidFill>
                  <a:schemeClr val="tx1"/>
                </a:solidFill>
              </a:rPr>
              <a:t>DBC’s</a:t>
            </a:r>
            <a:endParaRPr lang="nl-NL" sz="800">
              <a:solidFill>
                <a:schemeClr val="tx1"/>
              </a:solidFill>
            </a:endParaRPr>
          </a:p>
        </p:txBody>
      </p:sp>
      <p:sp>
        <p:nvSpPr>
          <p:cNvPr id="5" name="Rechthoek: afgeronde hoeken 4">
            <a:hlinkClick r:id="rId6" action="ppaction://hlinksldjump"/>
            <a:extLst>
              <a:ext uri="{FF2B5EF4-FFF2-40B4-BE49-F238E27FC236}">
                <a16:creationId xmlns:a16="http://schemas.microsoft.com/office/drawing/2014/main" id="{2DDABCC0-EF8E-63E9-0A06-6FF17F5D4717}"/>
              </a:ext>
            </a:extLst>
          </p:cNvPr>
          <p:cNvSpPr/>
          <p:nvPr/>
        </p:nvSpPr>
        <p:spPr>
          <a:xfrm>
            <a:off x="5996333" y="1234898"/>
            <a:ext cx="1236760" cy="1189238"/>
          </a:xfrm>
          <a:prstGeom prst="roundRect">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algn="ctr"/>
            <a:r>
              <a:rPr lang="nl-NL" sz="800">
                <a:solidFill>
                  <a:schemeClr val="tx1"/>
                </a:solidFill>
              </a:rPr>
              <a:t>Klinische uitkomsten (bijv. minder complicaties)</a:t>
            </a:r>
          </a:p>
        </p:txBody>
      </p:sp>
      <p:sp>
        <p:nvSpPr>
          <p:cNvPr id="6" name="Rechthoek: afgeronde hoeken 5">
            <a:hlinkClick r:id="rId7" action="ppaction://hlinksldjump"/>
            <a:extLst>
              <a:ext uri="{FF2B5EF4-FFF2-40B4-BE49-F238E27FC236}">
                <a16:creationId xmlns:a16="http://schemas.microsoft.com/office/drawing/2014/main" id="{42B49904-78CC-82A2-D0F9-D2E4EA7332F2}"/>
              </a:ext>
            </a:extLst>
          </p:cNvPr>
          <p:cNvSpPr/>
          <p:nvPr/>
        </p:nvSpPr>
        <p:spPr>
          <a:xfrm>
            <a:off x="658615" y="1234898"/>
            <a:ext cx="1236760" cy="1189238"/>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t"/>
          <a:lstStyle/>
          <a:p>
            <a:pPr algn="ctr"/>
            <a:r>
              <a:rPr lang="nl-NL" sz="800">
                <a:solidFill>
                  <a:schemeClr val="tx1"/>
                </a:solidFill>
              </a:rPr>
              <a:t>Wachttijd</a:t>
            </a:r>
          </a:p>
        </p:txBody>
      </p:sp>
      <p:sp>
        <p:nvSpPr>
          <p:cNvPr id="7" name="Rechthoek: afgeronde hoeken 6">
            <a:hlinkClick r:id="rId8" action="ppaction://hlinksldjump"/>
            <a:extLst>
              <a:ext uri="{FF2B5EF4-FFF2-40B4-BE49-F238E27FC236}">
                <a16:creationId xmlns:a16="http://schemas.microsoft.com/office/drawing/2014/main" id="{4ACB80DB-E2A4-6BEB-9803-4F21FE686676}"/>
              </a:ext>
            </a:extLst>
          </p:cNvPr>
          <p:cNvSpPr/>
          <p:nvPr/>
        </p:nvSpPr>
        <p:spPr>
          <a:xfrm>
            <a:off x="1997714" y="2939621"/>
            <a:ext cx="1236760" cy="1189238"/>
          </a:xfrm>
          <a:prstGeom prst="round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t"/>
          <a:lstStyle/>
          <a:p>
            <a:pPr algn="ctr"/>
            <a:r>
              <a:rPr lang="nl-NL" sz="800">
                <a:solidFill>
                  <a:schemeClr val="tx1"/>
                </a:solidFill>
              </a:rPr>
              <a:t>Tijdsbesteding</a:t>
            </a:r>
          </a:p>
        </p:txBody>
      </p:sp>
      <p:sp>
        <p:nvSpPr>
          <p:cNvPr id="8" name="Rechthoek: afgeronde hoeken 7">
            <a:hlinkClick r:id="rId9" action="ppaction://hlinksldjump"/>
            <a:extLst>
              <a:ext uri="{FF2B5EF4-FFF2-40B4-BE49-F238E27FC236}">
                <a16:creationId xmlns:a16="http://schemas.microsoft.com/office/drawing/2014/main" id="{441894F9-F7AF-234E-31E5-33EF36BCF528}"/>
              </a:ext>
            </a:extLst>
          </p:cNvPr>
          <p:cNvSpPr/>
          <p:nvPr/>
        </p:nvSpPr>
        <p:spPr>
          <a:xfrm>
            <a:off x="1997714" y="1234898"/>
            <a:ext cx="1236760" cy="1189238"/>
          </a:xfrm>
          <a:prstGeom prst="round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t"/>
          <a:lstStyle/>
          <a:p>
            <a:pPr algn="ctr"/>
            <a:r>
              <a:rPr lang="nl-NL" sz="800">
                <a:solidFill>
                  <a:schemeClr val="tx1"/>
                </a:solidFill>
              </a:rPr>
              <a:t>Persoonlijke zorg</a:t>
            </a:r>
          </a:p>
        </p:txBody>
      </p:sp>
      <p:sp>
        <p:nvSpPr>
          <p:cNvPr id="9" name="Rechthoek: afgeronde hoeken 8">
            <a:hlinkClick r:id="rId10" action="ppaction://hlinksldjump"/>
            <a:extLst>
              <a:ext uri="{FF2B5EF4-FFF2-40B4-BE49-F238E27FC236}">
                <a16:creationId xmlns:a16="http://schemas.microsoft.com/office/drawing/2014/main" id="{BC736ABC-543B-4DE4-B51F-F2E3AD692159}"/>
              </a:ext>
            </a:extLst>
          </p:cNvPr>
          <p:cNvSpPr/>
          <p:nvPr/>
        </p:nvSpPr>
        <p:spPr>
          <a:xfrm>
            <a:off x="7367514" y="1234898"/>
            <a:ext cx="1236760" cy="1189238"/>
          </a:xfrm>
          <a:prstGeom prst="roundRect">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t"/>
          <a:lstStyle/>
          <a:p>
            <a:pPr algn="ctr"/>
            <a:r>
              <a:rPr lang="nl-NL" sz="800">
                <a:solidFill>
                  <a:schemeClr val="tx1"/>
                </a:solidFill>
              </a:rPr>
              <a:t>Procesuitkomsten (bijv. eerder starten behandeling of lagere doorlooptijd)</a:t>
            </a:r>
          </a:p>
        </p:txBody>
      </p:sp>
      <p:sp>
        <p:nvSpPr>
          <p:cNvPr id="10" name="Rechthoek: afgeronde hoeken 9">
            <a:hlinkClick r:id="rId8" action="ppaction://hlinksldjump"/>
            <a:extLst>
              <a:ext uri="{FF2B5EF4-FFF2-40B4-BE49-F238E27FC236}">
                <a16:creationId xmlns:a16="http://schemas.microsoft.com/office/drawing/2014/main" id="{90ADDD8A-DB40-6AE8-3D47-1DEB4BDA355B}"/>
              </a:ext>
            </a:extLst>
          </p:cNvPr>
          <p:cNvSpPr/>
          <p:nvPr/>
        </p:nvSpPr>
        <p:spPr>
          <a:xfrm>
            <a:off x="658615" y="2939621"/>
            <a:ext cx="1236760" cy="1189238"/>
          </a:xfrm>
          <a:prstGeom prst="round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t"/>
          <a:lstStyle/>
          <a:p>
            <a:pPr algn="ctr"/>
            <a:r>
              <a:rPr lang="nl-NL" sz="800">
                <a:solidFill>
                  <a:schemeClr val="tx1"/>
                </a:solidFill>
              </a:rPr>
              <a:t>Werkdruk</a:t>
            </a:r>
          </a:p>
        </p:txBody>
      </p:sp>
      <p:sp>
        <p:nvSpPr>
          <p:cNvPr id="11" name="Rechthoek: afgeronde hoeken 10">
            <a:hlinkClick r:id="rId11" action="ppaction://hlinksldjump"/>
            <a:extLst>
              <a:ext uri="{FF2B5EF4-FFF2-40B4-BE49-F238E27FC236}">
                <a16:creationId xmlns:a16="http://schemas.microsoft.com/office/drawing/2014/main" id="{2380A17F-25A3-DDFE-A6D8-A00CF0A20E89}"/>
              </a:ext>
            </a:extLst>
          </p:cNvPr>
          <p:cNvSpPr/>
          <p:nvPr/>
        </p:nvSpPr>
        <p:spPr>
          <a:xfrm>
            <a:off x="7374602" y="2931146"/>
            <a:ext cx="1236760" cy="1189238"/>
          </a:xfrm>
          <a:prstGeom prst="roundRect">
            <a:avLst/>
          </a:prstGeom>
          <a:solidFill>
            <a:schemeClr val="accent3">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t"/>
          <a:lstStyle/>
          <a:p>
            <a:pPr algn="ctr"/>
            <a:r>
              <a:rPr lang="nl-NL" sz="800">
                <a:solidFill>
                  <a:schemeClr val="tx1"/>
                </a:solidFill>
              </a:rPr>
              <a:t>Kosten voor het ziekenhuis</a:t>
            </a:r>
          </a:p>
        </p:txBody>
      </p:sp>
      <p:grpSp>
        <p:nvGrpSpPr>
          <p:cNvPr id="12" name="Groep 11">
            <a:extLst>
              <a:ext uri="{FF2B5EF4-FFF2-40B4-BE49-F238E27FC236}">
                <a16:creationId xmlns:a16="http://schemas.microsoft.com/office/drawing/2014/main" id="{D27F9FE0-4F4A-2AF0-D40B-B11495C6E7C0}"/>
              </a:ext>
            </a:extLst>
          </p:cNvPr>
          <p:cNvGrpSpPr/>
          <p:nvPr/>
        </p:nvGrpSpPr>
        <p:grpSpPr>
          <a:xfrm>
            <a:off x="3500030" y="1721268"/>
            <a:ext cx="2055113" cy="1983089"/>
            <a:chOff x="3736807" y="2386465"/>
            <a:chExt cx="2055113" cy="1983089"/>
          </a:xfrm>
        </p:grpSpPr>
        <p:grpSp>
          <p:nvGrpSpPr>
            <p:cNvPr id="13" name="Groep 12">
              <a:extLst>
                <a:ext uri="{FF2B5EF4-FFF2-40B4-BE49-F238E27FC236}">
                  <a16:creationId xmlns:a16="http://schemas.microsoft.com/office/drawing/2014/main" id="{E2B656DB-326F-2BEB-4CD6-0EB8A2171F8B}"/>
                </a:ext>
              </a:extLst>
            </p:cNvPr>
            <p:cNvGrpSpPr/>
            <p:nvPr/>
          </p:nvGrpSpPr>
          <p:grpSpPr>
            <a:xfrm>
              <a:off x="3736807" y="2386465"/>
              <a:ext cx="2055113" cy="1983089"/>
              <a:chOff x="3494352" y="1672453"/>
              <a:chExt cx="2055113" cy="1983089"/>
            </a:xfrm>
          </p:grpSpPr>
          <p:sp>
            <p:nvSpPr>
              <p:cNvPr id="19" name="Gedeeltelijke cirkel 18">
                <a:extLst>
                  <a:ext uri="{FF2B5EF4-FFF2-40B4-BE49-F238E27FC236}">
                    <a16:creationId xmlns:a16="http://schemas.microsoft.com/office/drawing/2014/main" id="{B2B21FBE-5B7A-6304-CF67-186FB052472B}"/>
                  </a:ext>
                </a:extLst>
              </p:cNvPr>
              <p:cNvSpPr/>
              <p:nvPr/>
            </p:nvSpPr>
            <p:spPr>
              <a:xfrm>
                <a:off x="3494352" y="1672453"/>
                <a:ext cx="2055113" cy="1983089"/>
              </a:xfrm>
              <a:prstGeom prst="pie">
                <a:avLst>
                  <a:gd name="adj1" fmla="val 10803336"/>
                  <a:gd name="adj2" fmla="val 16200000"/>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Gedeeltelijke cirkel 19">
                <a:extLst>
                  <a:ext uri="{FF2B5EF4-FFF2-40B4-BE49-F238E27FC236}">
                    <a16:creationId xmlns:a16="http://schemas.microsoft.com/office/drawing/2014/main" id="{11BF4D97-F309-9A23-8CC8-36DAEE0C15C5}"/>
                  </a:ext>
                </a:extLst>
              </p:cNvPr>
              <p:cNvSpPr/>
              <p:nvPr/>
            </p:nvSpPr>
            <p:spPr>
              <a:xfrm>
                <a:off x="3494352" y="1672453"/>
                <a:ext cx="2055113" cy="1983089"/>
              </a:xfrm>
              <a:prstGeom prst="pie">
                <a:avLst>
                  <a:gd name="adj1" fmla="val 5409076"/>
                  <a:gd name="adj2" fmla="val 10800928"/>
                </a:avLst>
              </a:prstGeom>
              <a:solidFill>
                <a:schemeClr val="accent4"/>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Gedeeltelijke cirkel 20">
                <a:extLst>
                  <a:ext uri="{FF2B5EF4-FFF2-40B4-BE49-F238E27FC236}">
                    <a16:creationId xmlns:a16="http://schemas.microsoft.com/office/drawing/2014/main" id="{144BA739-4149-A4A8-E30C-5F269D57F13F}"/>
                  </a:ext>
                </a:extLst>
              </p:cNvPr>
              <p:cNvSpPr/>
              <p:nvPr/>
            </p:nvSpPr>
            <p:spPr>
              <a:xfrm>
                <a:off x="3494352" y="1672453"/>
                <a:ext cx="2055113" cy="1983089"/>
              </a:xfrm>
              <a:prstGeom prst="pie">
                <a:avLst>
                  <a:gd name="adj1" fmla="val 21564402"/>
                  <a:gd name="adj2" fmla="val 5410105"/>
                </a:avLst>
              </a:prstGeom>
              <a:solidFill>
                <a:schemeClr val="accent3"/>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Gedeeltelijke cirkel 21">
                <a:extLst>
                  <a:ext uri="{FF2B5EF4-FFF2-40B4-BE49-F238E27FC236}">
                    <a16:creationId xmlns:a16="http://schemas.microsoft.com/office/drawing/2014/main" id="{3A37B148-4529-6C79-5FF7-F4C066CA7B57}"/>
                  </a:ext>
                </a:extLst>
              </p:cNvPr>
              <p:cNvSpPr/>
              <p:nvPr/>
            </p:nvSpPr>
            <p:spPr>
              <a:xfrm>
                <a:off x="3494352" y="1672453"/>
                <a:ext cx="2055113" cy="1983089"/>
              </a:xfrm>
              <a:prstGeom prst="pie">
                <a:avLst>
                  <a:gd name="adj1" fmla="val 16204005"/>
                  <a:gd name="adj2" fmla="val 21588462"/>
                </a:avLst>
              </a:prstGeom>
              <a:solidFill>
                <a:schemeClr val="accent2"/>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sp>
          <p:nvSpPr>
            <p:cNvPr id="14" name="Tekstvak 13">
              <a:extLst>
                <a:ext uri="{FF2B5EF4-FFF2-40B4-BE49-F238E27FC236}">
                  <a16:creationId xmlns:a16="http://schemas.microsoft.com/office/drawing/2014/main" id="{3376FEE1-14BB-9FFB-052E-C339EBDFEE5A}"/>
                </a:ext>
              </a:extLst>
            </p:cNvPr>
            <p:cNvSpPr txBox="1"/>
            <p:nvPr/>
          </p:nvSpPr>
          <p:spPr>
            <a:xfrm>
              <a:off x="4113199" y="2941532"/>
              <a:ext cx="658091" cy="261610"/>
            </a:xfrm>
            <a:prstGeom prst="rect">
              <a:avLst/>
            </a:prstGeom>
            <a:noFill/>
          </p:spPr>
          <p:txBody>
            <a:bodyPr wrap="square" rtlCol="0">
              <a:spAutoFit/>
            </a:bodyPr>
            <a:lstStyle/>
            <a:p>
              <a:r>
                <a:rPr lang="nl-NL" sz="1100">
                  <a:solidFill>
                    <a:schemeClr val="bg1"/>
                  </a:solidFill>
                  <a:latin typeface="Calibri" panose="020F0502020204030204" pitchFamily="34" charset="0"/>
                  <a:ea typeface="Calibri" panose="020F0502020204030204" pitchFamily="34" charset="0"/>
                  <a:cs typeface="Calibri" panose="020F0502020204030204" pitchFamily="34" charset="0"/>
                </a:rPr>
                <a:t>Patiënt</a:t>
              </a:r>
            </a:p>
          </p:txBody>
        </p:sp>
        <p:sp>
          <p:nvSpPr>
            <p:cNvPr id="16" name="Tekstvak 15">
              <a:extLst>
                <a:ext uri="{FF2B5EF4-FFF2-40B4-BE49-F238E27FC236}">
                  <a16:creationId xmlns:a16="http://schemas.microsoft.com/office/drawing/2014/main" id="{A1EC6FFE-82A3-E008-65B9-EEADBBC0BA9C}"/>
                </a:ext>
              </a:extLst>
            </p:cNvPr>
            <p:cNvSpPr txBox="1"/>
            <p:nvPr/>
          </p:nvSpPr>
          <p:spPr>
            <a:xfrm>
              <a:off x="4764363" y="2856893"/>
              <a:ext cx="987138" cy="430887"/>
            </a:xfrm>
            <a:prstGeom prst="rect">
              <a:avLst/>
            </a:prstGeom>
            <a:noFill/>
          </p:spPr>
          <p:txBody>
            <a:bodyPr wrap="square" rtlCol="0">
              <a:spAutoFit/>
            </a:bodyPr>
            <a:lstStyle/>
            <a:p>
              <a:r>
                <a:rPr lang="nl-NL" sz="1100">
                  <a:solidFill>
                    <a:schemeClr val="bg1"/>
                  </a:solidFill>
                  <a:latin typeface="Calibri" panose="020F0502020204030204" pitchFamily="34" charset="0"/>
                  <a:ea typeface="Calibri" panose="020F0502020204030204" pitchFamily="34" charset="0"/>
                  <a:cs typeface="Calibri" panose="020F0502020204030204" pitchFamily="34" charset="0"/>
                </a:rPr>
                <a:t>Zorg-uitkomsten</a:t>
              </a:r>
            </a:p>
          </p:txBody>
        </p:sp>
        <p:sp>
          <p:nvSpPr>
            <p:cNvPr id="17" name="Tekstvak 16">
              <a:extLst>
                <a:ext uri="{FF2B5EF4-FFF2-40B4-BE49-F238E27FC236}">
                  <a16:creationId xmlns:a16="http://schemas.microsoft.com/office/drawing/2014/main" id="{7F2E11C8-CF35-3E11-D6AD-D9885BA4DC5F}"/>
                </a:ext>
              </a:extLst>
            </p:cNvPr>
            <p:cNvSpPr txBox="1"/>
            <p:nvPr/>
          </p:nvSpPr>
          <p:spPr>
            <a:xfrm>
              <a:off x="4764363" y="3524738"/>
              <a:ext cx="987138" cy="261610"/>
            </a:xfrm>
            <a:prstGeom prst="rect">
              <a:avLst/>
            </a:prstGeom>
            <a:noFill/>
          </p:spPr>
          <p:txBody>
            <a:bodyPr wrap="square" rtlCol="0">
              <a:spAutoFit/>
            </a:bodyPr>
            <a:lstStyle/>
            <a:p>
              <a:r>
                <a:rPr lang="nl-NL" sz="1100">
                  <a:solidFill>
                    <a:schemeClr val="bg1"/>
                  </a:solidFill>
                  <a:latin typeface="Calibri" panose="020F0502020204030204" pitchFamily="34" charset="0"/>
                  <a:ea typeface="Calibri" panose="020F0502020204030204" pitchFamily="34" charset="0"/>
                  <a:cs typeface="Calibri" panose="020F0502020204030204" pitchFamily="34" charset="0"/>
                </a:rPr>
                <a:t>Zorgkosten</a:t>
              </a:r>
            </a:p>
          </p:txBody>
        </p:sp>
        <p:sp>
          <p:nvSpPr>
            <p:cNvPr id="18" name="Tekstvak 17">
              <a:extLst>
                <a:ext uri="{FF2B5EF4-FFF2-40B4-BE49-F238E27FC236}">
                  <a16:creationId xmlns:a16="http://schemas.microsoft.com/office/drawing/2014/main" id="{25DCB8BA-6DA1-BBBC-FB20-B1E188B928BA}"/>
                </a:ext>
              </a:extLst>
            </p:cNvPr>
            <p:cNvSpPr txBox="1"/>
            <p:nvPr/>
          </p:nvSpPr>
          <p:spPr>
            <a:xfrm>
              <a:off x="3777225" y="3524738"/>
              <a:ext cx="987138" cy="261610"/>
            </a:xfrm>
            <a:prstGeom prst="rect">
              <a:avLst/>
            </a:prstGeom>
            <a:noFill/>
          </p:spPr>
          <p:txBody>
            <a:bodyPr wrap="square" rtlCol="0">
              <a:spAutoFit/>
            </a:bodyPr>
            <a:lstStyle/>
            <a:p>
              <a:pPr algn="r"/>
              <a:r>
                <a:rPr lang="nl-NL" sz="1100">
                  <a:solidFill>
                    <a:schemeClr val="bg1"/>
                  </a:solidFill>
                  <a:latin typeface="Calibri" panose="020F0502020204030204" pitchFamily="34" charset="0"/>
                  <a:ea typeface="Calibri" panose="020F0502020204030204" pitchFamily="34" charset="0"/>
                  <a:cs typeface="Calibri" panose="020F0502020204030204" pitchFamily="34" charset="0"/>
                </a:rPr>
                <a:t>Medewerker</a:t>
              </a:r>
            </a:p>
          </p:txBody>
        </p:sp>
      </p:grpSp>
    </p:spTree>
    <p:extLst>
      <p:ext uri="{BB962C8B-B14F-4D97-AF65-F5344CB8AC3E}">
        <p14:creationId xmlns:p14="http://schemas.microsoft.com/office/powerpoint/2010/main" val="236290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Google Shape;212;p29"/>
          <p:cNvSpPr txBox="1">
            <a:spLocks/>
          </p:cNvSpPr>
          <p:nvPr/>
        </p:nvSpPr>
        <p:spPr>
          <a:xfrm>
            <a:off x="388966" y="87654"/>
            <a:ext cx="8145434" cy="49241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000" b="1" i="0" u="none" strike="noStrike" kern="0" cap="none" spc="0" normalizeH="0" baseline="0" noProof="0" err="1">
                <a:ln>
                  <a:noFill/>
                </a:ln>
                <a:solidFill>
                  <a:schemeClr val="accent3"/>
                </a:solidFill>
                <a:effectLst/>
                <a:uLnTx/>
                <a:uFillTx/>
                <a:latin typeface="Arial"/>
                <a:cs typeface="Arial"/>
                <a:sym typeface="Arial"/>
              </a:rPr>
              <a:t>Overview</a:t>
            </a:r>
            <a:r>
              <a:rPr kumimoji="0" lang="nl-NL" sz="2000" b="1" i="0" u="none" strike="noStrike" kern="0" cap="none" spc="0" normalizeH="0" baseline="0" noProof="0">
                <a:ln>
                  <a:noFill/>
                </a:ln>
                <a:solidFill>
                  <a:schemeClr val="accent3"/>
                </a:solidFill>
                <a:effectLst/>
                <a:uLnTx/>
                <a:uFillTx/>
                <a:latin typeface="Arial"/>
                <a:cs typeface="Arial"/>
                <a:sym typeface="Arial"/>
              </a:rPr>
              <a:t> verwachte impact</a:t>
            </a:r>
          </a:p>
        </p:txBody>
      </p:sp>
      <p:sp>
        <p:nvSpPr>
          <p:cNvPr id="213" name="Google Shape;213;p29"/>
          <p:cNvSpPr txBox="1">
            <a:spLocks noGrp="1"/>
          </p:cNvSpPr>
          <p:nvPr>
            <p:ph type="sldNum" idx="12"/>
          </p:nvPr>
        </p:nvSpPr>
        <p:spPr>
          <a:xfrm>
            <a:off x="8790000" y="4622200"/>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sp>
        <p:nvSpPr>
          <p:cNvPr id="218" name="Freeform: Shape 4">
            <a:extLst>
              <a:ext uri="{FF2B5EF4-FFF2-40B4-BE49-F238E27FC236}">
                <a16:creationId xmlns:a16="http://schemas.microsoft.com/office/drawing/2014/main" id="{6CE58B41-9372-CDF8-0CA7-F87883103883}"/>
              </a:ext>
            </a:extLst>
          </p:cNvPr>
          <p:cNvSpPr>
            <a:spLocks/>
          </p:cNvSpPr>
          <p:nvPr/>
        </p:nvSpPr>
        <p:spPr bwMode="gray">
          <a:xfrm>
            <a:off x="516798" y="1056762"/>
            <a:ext cx="2591183" cy="3876718"/>
          </a:xfrm>
          <a:custGeom>
            <a:avLst/>
            <a:gdLst>
              <a:gd name="connsiteX0" fmla="*/ 967740 w 2590800"/>
              <a:gd name="connsiteY0" fmla="*/ 792480 h 3779520"/>
              <a:gd name="connsiteX1" fmla="*/ 1851660 w 2590800"/>
              <a:gd name="connsiteY1" fmla="*/ 0 h 3779520"/>
              <a:gd name="connsiteX2" fmla="*/ 2590800 w 2590800"/>
              <a:gd name="connsiteY2" fmla="*/ 1386840 h 3779520"/>
              <a:gd name="connsiteX3" fmla="*/ 2590800 w 2590800"/>
              <a:gd name="connsiteY3" fmla="*/ 2026920 h 3779520"/>
              <a:gd name="connsiteX4" fmla="*/ 1524000 w 2590800"/>
              <a:gd name="connsiteY4" fmla="*/ 3779520 h 3779520"/>
              <a:gd name="connsiteX5" fmla="*/ 0 w 2590800"/>
              <a:gd name="connsiteY5" fmla="*/ 2948940 h 3779520"/>
              <a:gd name="connsiteX6" fmla="*/ 967740 w 2590800"/>
              <a:gd name="connsiteY6" fmla="*/ 792480 h 3779520"/>
              <a:gd name="connsiteX0" fmla="*/ 487680 w 2590800"/>
              <a:gd name="connsiteY0" fmla="*/ 525780 h 3779520"/>
              <a:gd name="connsiteX1" fmla="*/ 1851660 w 2590800"/>
              <a:gd name="connsiteY1" fmla="*/ 0 h 3779520"/>
              <a:gd name="connsiteX2" fmla="*/ 2590800 w 2590800"/>
              <a:gd name="connsiteY2" fmla="*/ 1386840 h 3779520"/>
              <a:gd name="connsiteX3" fmla="*/ 2590800 w 2590800"/>
              <a:gd name="connsiteY3" fmla="*/ 2026920 h 3779520"/>
              <a:gd name="connsiteX4" fmla="*/ 1524000 w 2590800"/>
              <a:gd name="connsiteY4" fmla="*/ 3779520 h 3779520"/>
              <a:gd name="connsiteX5" fmla="*/ 0 w 2590800"/>
              <a:gd name="connsiteY5" fmla="*/ 2948940 h 3779520"/>
              <a:gd name="connsiteX6" fmla="*/ 487680 w 2590800"/>
              <a:gd name="connsiteY6" fmla="*/ 52578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0800" h="3779520">
                <a:moveTo>
                  <a:pt x="487680" y="525780"/>
                </a:moveTo>
                <a:lnTo>
                  <a:pt x="1851660" y="0"/>
                </a:lnTo>
                <a:lnTo>
                  <a:pt x="2590800" y="1386840"/>
                </a:lnTo>
                <a:lnTo>
                  <a:pt x="2590800" y="2026920"/>
                </a:lnTo>
                <a:lnTo>
                  <a:pt x="1524000" y="3779520"/>
                </a:lnTo>
                <a:lnTo>
                  <a:pt x="0" y="2948940"/>
                </a:lnTo>
                <a:lnTo>
                  <a:pt x="487680" y="525780"/>
                </a:lnTo>
                <a:close/>
              </a:path>
            </a:pathLst>
          </a:cu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a:p>
        </p:txBody>
      </p:sp>
      <p:sp>
        <p:nvSpPr>
          <p:cNvPr id="7" name="Rectangle 6">
            <a:extLst>
              <a:ext uri="{FF2B5EF4-FFF2-40B4-BE49-F238E27FC236}">
                <a16:creationId xmlns:a16="http://schemas.microsoft.com/office/drawing/2014/main" id="{03F8465B-497F-60D6-3A60-9A5E7C3502F4}"/>
              </a:ext>
            </a:extLst>
          </p:cNvPr>
          <p:cNvSpPr/>
          <p:nvPr/>
        </p:nvSpPr>
        <p:spPr bwMode="gray">
          <a:xfrm rot="21410770">
            <a:off x="1812368" y="2305909"/>
            <a:ext cx="1273631" cy="71439"/>
          </a:xfrm>
          <a:prstGeom prst="rect">
            <a:avLst/>
          </a:prstGeom>
          <a:solidFill>
            <a:schemeClr val="bg1"/>
          </a:solidFill>
          <a:ln w="19050" algn="ctr">
            <a:solidFill>
              <a:schemeClr val="bg1"/>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a:solidFill>
                <a:sysClr val="windowText" lastClr="000000"/>
              </a:solidFill>
            </a:endParaRPr>
          </a:p>
        </p:txBody>
      </p:sp>
      <p:sp>
        <p:nvSpPr>
          <p:cNvPr id="221" name="Rectangle 6">
            <a:extLst>
              <a:ext uri="{FF2B5EF4-FFF2-40B4-BE49-F238E27FC236}">
                <a16:creationId xmlns:a16="http://schemas.microsoft.com/office/drawing/2014/main" id="{AE3D6C44-BE8E-6199-CC41-D79E6F695A9E}"/>
              </a:ext>
            </a:extLst>
          </p:cNvPr>
          <p:cNvSpPr/>
          <p:nvPr/>
        </p:nvSpPr>
        <p:spPr bwMode="gray">
          <a:xfrm rot="1536587">
            <a:off x="1361044" y="3690660"/>
            <a:ext cx="1444797" cy="74664"/>
          </a:xfrm>
          <a:prstGeom prst="rect">
            <a:avLst/>
          </a:prstGeom>
          <a:solidFill>
            <a:schemeClr val="bg1"/>
          </a:solidFill>
          <a:ln w="19050" algn="ctr">
            <a:solidFill>
              <a:schemeClr val="bg1"/>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a:solidFill>
                <a:sysClr val="windowText" lastClr="000000"/>
              </a:solidFill>
            </a:endParaRPr>
          </a:p>
        </p:txBody>
      </p:sp>
      <p:sp>
        <p:nvSpPr>
          <p:cNvPr id="220" name="Rectangle 6">
            <a:extLst>
              <a:ext uri="{FF2B5EF4-FFF2-40B4-BE49-F238E27FC236}">
                <a16:creationId xmlns:a16="http://schemas.microsoft.com/office/drawing/2014/main" id="{A35CAB93-5853-EA11-8156-5BF66E797972}"/>
              </a:ext>
            </a:extLst>
          </p:cNvPr>
          <p:cNvSpPr/>
          <p:nvPr/>
        </p:nvSpPr>
        <p:spPr bwMode="gray">
          <a:xfrm rot="969798">
            <a:off x="1860807" y="3159025"/>
            <a:ext cx="1273631" cy="89953"/>
          </a:xfrm>
          <a:prstGeom prst="rect">
            <a:avLst/>
          </a:prstGeom>
          <a:solidFill>
            <a:schemeClr val="bg1"/>
          </a:solidFill>
          <a:ln w="19050" algn="ctr">
            <a:solidFill>
              <a:schemeClr val="bg1"/>
            </a:solidFill>
            <a:miter lim="800000"/>
            <a:headEnd/>
            <a:tailEnd/>
          </a:ln>
        </p:spPr>
        <p:txBody>
          <a:bodyPr wrap="square" lIns="66675" tIns="66675" rIns="66675" bIns="66675" rtlCol="0" anchor="ctr"/>
          <a:lstStyle/>
          <a:p>
            <a:pPr algn="ctr">
              <a:lnSpc>
                <a:spcPct val="106000"/>
              </a:lnSpc>
            </a:pPr>
            <a:endParaRPr lang="nl-NL" sz="1200" b="1">
              <a:solidFill>
                <a:sysClr val="windowText" lastClr="000000"/>
              </a:solidFill>
            </a:endParaRPr>
          </a:p>
        </p:txBody>
      </p:sp>
      <p:sp>
        <p:nvSpPr>
          <p:cNvPr id="9" name="Oval 8">
            <a:extLst>
              <a:ext uri="{FF2B5EF4-FFF2-40B4-BE49-F238E27FC236}">
                <a16:creationId xmlns:a16="http://schemas.microsoft.com/office/drawing/2014/main" id="{9F775383-FD5E-4368-C529-3DA73FC2F10B}"/>
              </a:ext>
            </a:extLst>
          </p:cNvPr>
          <p:cNvSpPr>
            <a:spLocks/>
          </p:cNvSpPr>
          <p:nvPr/>
        </p:nvSpPr>
        <p:spPr bwMode="gray">
          <a:xfrm>
            <a:off x="56507" y="1611859"/>
            <a:ext cx="2025000" cy="2025001"/>
          </a:xfrm>
          <a:prstGeom prst="ellipse">
            <a:avLst/>
          </a:prstGeom>
          <a:solidFill>
            <a:schemeClr val="bg1"/>
          </a:solidFill>
          <a:ln w="38100" algn="ctr">
            <a:solidFill>
              <a:schemeClr val="accent3"/>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a:solidFill>
                <a:schemeClr val="bg1"/>
              </a:solidFill>
            </a:endParaRPr>
          </a:p>
        </p:txBody>
      </p:sp>
      <p:pic>
        <p:nvPicPr>
          <p:cNvPr id="41" name="Graphic 40" descr="Doctor female with solid fill">
            <a:extLst>
              <a:ext uri="{FF2B5EF4-FFF2-40B4-BE49-F238E27FC236}">
                <a16:creationId xmlns:a16="http://schemas.microsoft.com/office/drawing/2014/main" id="{14A875D8-A986-41A4-FA8B-9E4A826ADFC8}"/>
              </a:ext>
            </a:extLst>
          </p:cNvPr>
          <p:cNvPicPr>
            <a:picLocks noChangeAspect="1"/>
          </p:cNvPicPr>
          <p:nvPr/>
        </p:nvPicPr>
        <p:blipFill>
          <a:blip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4404" y="2531436"/>
            <a:ext cx="396000" cy="396000"/>
          </a:xfrm>
          <a:prstGeom prst="rect">
            <a:avLst/>
          </a:prstGeom>
        </p:spPr>
      </p:pic>
      <p:pic>
        <p:nvPicPr>
          <p:cNvPr id="42" name="Graphic 41" descr="Hospital with solid fill">
            <a:extLst>
              <a:ext uri="{FF2B5EF4-FFF2-40B4-BE49-F238E27FC236}">
                <a16:creationId xmlns:a16="http://schemas.microsoft.com/office/drawing/2014/main" id="{30F5EB21-757C-3B30-1BE8-7550BC1D967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4521" y="3196032"/>
            <a:ext cx="396000" cy="396000"/>
          </a:xfrm>
          <a:prstGeom prst="rect">
            <a:avLst/>
          </a:prstGeom>
        </p:spPr>
      </p:pic>
      <p:sp>
        <p:nvSpPr>
          <p:cNvPr id="46" name="Rectangle: Top Corners Rounded 45">
            <a:extLst>
              <a:ext uri="{FF2B5EF4-FFF2-40B4-BE49-F238E27FC236}">
                <a16:creationId xmlns:a16="http://schemas.microsoft.com/office/drawing/2014/main" id="{FE731562-6CE8-428F-6F43-9C0DB359A19E}"/>
              </a:ext>
            </a:extLst>
          </p:cNvPr>
          <p:cNvSpPr/>
          <p:nvPr/>
        </p:nvSpPr>
        <p:spPr>
          <a:xfrm>
            <a:off x="3277149" y="562146"/>
            <a:ext cx="4621362" cy="279613"/>
          </a:xfrm>
          <a:prstGeom prst="round2SameRect">
            <a:avLst>
              <a:gd name="adj1" fmla="val 16667"/>
              <a:gd name="adj2" fmla="val 19134"/>
            </a:avLst>
          </a:prstGeom>
          <a:solidFill>
            <a:schemeClr val="accent3"/>
          </a:solidFill>
          <a:ln w="6350">
            <a:noFill/>
          </a:ln>
        </p:spPr>
        <p:txBody>
          <a:bodyPr rot="0" spcFirstLastPara="0" vertOverflow="overflow" horzOverflow="overflow" vert="horz" wrap="square" lIns="26991" tIns="34290" rIns="26991" bIns="34290" numCol="1" spcCol="0" rtlCol="0" fromWordArt="0" anchor="ctr" anchorCtr="0" forceAA="0" compatLnSpc="1">
            <a:prstTxWarp prst="textNoShape">
              <a:avLst/>
            </a:prstTxWarp>
            <a:noAutofit/>
          </a:bodyPr>
          <a:lstStyle/>
          <a:p>
            <a:pPr algn="ctr">
              <a:defRPr/>
            </a:pPr>
            <a:r>
              <a:rPr lang="nl-NL" sz="1050" b="1">
                <a:solidFill>
                  <a:schemeClr val="bg1"/>
                </a:solidFill>
                <a:cs typeface="Calibri"/>
              </a:rPr>
              <a:t>Verwachte impact op de gekozen uitkomsten</a:t>
            </a:r>
            <a:endParaRPr lang="nl-NL" sz="1050" b="1" kern="1200">
              <a:solidFill>
                <a:srgbClr val="FFFFFF"/>
              </a:solidFill>
              <a:ea typeface="+mn-ea"/>
              <a:cs typeface="+mn-cs"/>
            </a:endParaRPr>
          </a:p>
        </p:txBody>
      </p:sp>
      <p:grpSp>
        <p:nvGrpSpPr>
          <p:cNvPr id="56" name="Groep 55">
            <a:extLst>
              <a:ext uri="{FF2B5EF4-FFF2-40B4-BE49-F238E27FC236}">
                <a16:creationId xmlns:a16="http://schemas.microsoft.com/office/drawing/2014/main" id="{E6DDBEE2-B2F1-D7E1-C94C-AB5D10260660}"/>
              </a:ext>
            </a:extLst>
          </p:cNvPr>
          <p:cNvGrpSpPr/>
          <p:nvPr/>
        </p:nvGrpSpPr>
        <p:grpSpPr>
          <a:xfrm>
            <a:off x="2967564" y="2420520"/>
            <a:ext cx="5176442" cy="351332"/>
            <a:chOff x="3103690" y="1522773"/>
            <a:chExt cx="5176442" cy="351332"/>
          </a:xfrm>
        </p:grpSpPr>
        <p:sp>
          <p:nvSpPr>
            <p:cNvPr id="11" name="TextBox 10">
              <a:extLst>
                <a:ext uri="{FF2B5EF4-FFF2-40B4-BE49-F238E27FC236}">
                  <a16:creationId xmlns:a16="http://schemas.microsoft.com/office/drawing/2014/main" id="{21803CAC-70B3-93EA-13A9-A21D72E72F24}"/>
                </a:ext>
              </a:extLst>
            </p:cNvPr>
            <p:cNvSpPr txBox="1"/>
            <p:nvPr/>
          </p:nvSpPr>
          <p:spPr>
            <a:xfrm>
              <a:off x="3167780" y="1522773"/>
              <a:ext cx="5112352" cy="351332"/>
            </a:xfrm>
            <a:prstGeom prst="roundRect">
              <a:avLst/>
            </a:prstGeom>
            <a:gradFill>
              <a:gsLst>
                <a:gs pos="94000">
                  <a:schemeClr val="bg1"/>
                </a:gs>
                <a:gs pos="0">
                  <a:schemeClr val="bg1">
                    <a:lumMod val="95000"/>
                  </a:schemeClr>
                </a:gs>
              </a:gsLst>
              <a:lin ang="0" scaled="0"/>
            </a:gradFill>
            <a:ln w="19050" algn="ctr">
              <a:noFill/>
              <a:miter lim="800000"/>
              <a:headEnd/>
              <a:tailEnd/>
            </a:ln>
          </p:spPr>
          <p:txBody>
            <a:bodyPr wrap="square" lIns="243000" tIns="66675" rIns="27000" bIns="66675" rtlCol="0" anchor="ctr"/>
            <a:lstStyle>
              <a:defPPr>
                <a:defRPr lang="en-US"/>
              </a:defPPr>
              <a:lvl1pPr algn="ctr">
                <a:lnSpc>
                  <a:spcPct val="106000"/>
                </a:lnSpc>
                <a:buFont typeface="Wingdings 2" pitchFamily="18" charset="2"/>
                <a:buNone/>
                <a:defRPr sz="1600" b="1">
                  <a:solidFill>
                    <a:schemeClr val="bg1"/>
                  </a:solidFill>
                </a:defRPr>
              </a:lvl1pPr>
            </a:lstStyle>
            <a:p>
              <a:pPr algn="l"/>
              <a:r>
                <a:rPr lang="nl-NL" sz="900" b="0">
                  <a:solidFill>
                    <a:schemeClr val="tx1"/>
                  </a:solidFill>
                </a:rPr>
                <a:t>...kunnen </a:t>
              </a:r>
              <a:r>
                <a:rPr lang="nl-NL" sz="900" b="0">
                  <a:solidFill>
                    <a:schemeClr val="accent3"/>
                  </a:solidFill>
                </a:rPr>
                <a:t>[longartsen/verpleegkundigen] [15] uur per week/maand </a:t>
              </a:r>
              <a:r>
                <a:rPr lang="nl-NL" sz="900" b="0">
                  <a:solidFill>
                    <a:schemeClr val="tx1"/>
                  </a:solidFill>
                </a:rPr>
                <a:t>vrijgekomen tijd geven om te besteden aan andere werkzaamheden</a:t>
              </a:r>
            </a:p>
          </p:txBody>
        </p:sp>
        <p:sp>
          <p:nvSpPr>
            <p:cNvPr id="2" name="Oval 37">
              <a:extLst>
                <a:ext uri="{FF2B5EF4-FFF2-40B4-BE49-F238E27FC236}">
                  <a16:creationId xmlns:a16="http://schemas.microsoft.com/office/drawing/2014/main" id="{126F15F3-DE74-41E7-E133-A484087DCD26}"/>
                </a:ext>
              </a:extLst>
            </p:cNvPr>
            <p:cNvSpPr/>
            <p:nvPr/>
          </p:nvSpPr>
          <p:spPr>
            <a:xfrm rot="16200000">
              <a:off x="3103690" y="1616732"/>
              <a:ext cx="163414" cy="16341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Ins="27000" rtlCol="0" anchor="ctr"/>
            <a:lstStyle/>
            <a:p>
              <a:pPr algn="ctr" defTabSz="685800">
                <a:defRPr/>
              </a:pPr>
              <a:endParaRPr lang="nl-NL" sz="1050">
                <a:solidFill>
                  <a:schemeClr val="accent1">
                    <a:lumMod val="75000"/>
                  </a:schemeClr>
                </a:solidFill>
              </a:endParaRPr>
            </a:p>
          </p:txBody>
        </p:sp>
      </p:grpSp>
      <p:grpSp>
        <p:nvGrpSpPr>
          <p:cNvPr id="55" name="Groep 54">
            <a:extLst>
              <a:ext uri="{FF2B5EF4-FFF2-40B4-BE49-F238E27FC236}">
                <a16:creationId xmlns:a16="http://schemas.microsoft.com/office/drawing/2014/main" id="{4C164556-698D-1E3D-92B6-074B40889C88}"/>
              </a:ext>
            </a:extLst>
          </p:cNvPr>
          <p:cNvGrpSpPr/>
          <p:nvPr/>
        </p:nvGrpSpPr>
        <p:grpSpPr>
          <a:xfrm>
            <a:off x="2935519" y="2854104"/>
            <a:ext cx="5199084" cy="351332"/>
            <a:chOff x="2923430" y="1002519"/>
            <a:chExt cx="5199084" cy="351332"/>
          </a:xfrm>
        </p:grpSpPr>
        <p:sp>
          <p:nvSpPr>
            <p:cNvPr id="4" name="TextBox 10">
              <a:extLst>
                <a:ext uri="{FF2B5EF4-FFF2-40B4-BE49-F238E27FC236}">
                  <a16:creationId xmlns:a16="http://schemas.microsoft.com/office/drawing/2014/main" id="{3153C12E-C8A4-5F7E-ECF3-7BF7886496A0}"/>
                </a:ext>
              </a:extLst>
            </p:cNvPr>
            <p:cNvSpPr txBox="1"/>
            <p:nvPr/>
          </p:nvSpPr>
          <p:spPr>
            <a:xfrm>
              <a:off x="3010162" y="1002519"/>
              <a:ext cx="5112352" cy="351332"/>
            </a:xfrm>
            <a:prstGeom prst="roundRect">
              <a:avLst/>
            </a:prstGeom>
            <a:gradFill>
              <a:gsLst>
                <a:gs pos="94000">
                  <a:schemeClr val="bg1"/>
                </a:gs>
                <a:gs pos="0">
                  <a:schemeClr val="bg1">
                    <a:lumMod val="95000"/>
                  </a:schemeClr>
                </a:gs>
              </a:gsLst>
              <a:lin ang="0" scaled="0"/>
            </a:gradFill>
            <a:ln w="19050" algn="ctr">
              <a:noFill/>
              <a:miter lim="800000"/>
              <a:headEnd/>
              <a:tailEnd/>
            </a:ln>
          </p:spPr>
          <p:txBody>
            <a:bodyPr wrap="square" lIns="243000" tIns="66675" rIns="27000" bIns="66675" rtlCol="0" anchor="ctr"/>
            <a:lstStyle>
              <a:defPPr>
                <a:defRPr lang="en-US"/>
              </a:defPPr>
              <a:lvl1pPr algn="ctr">
                <a:lnSpc>
                  <a:spcPct val="106000"/>
                </a:lnSpc>
                <a:buFont typeface="Wingdings 2" pitchFamily="18" charset="2"/>
                <a:buNone/>
                <a:defRPr sz="1600" b="1">
                  <a:solidFill>
                    <a:schemeClr val="bg1"/>
                  </a:solidFill>
                </a:defRPr>
              </a:lvl1pPr>
            </a:lstStyle>
            <a:p>
              <a:pPr algn="l"/>
              <a:r>
                <a:rPr lang="nl-NL" sz="900" b="0">
                  <a:solidFill>
                    <a:schemeClr val="tx1"/>
                  </a:solidFill>
                </a:rPr>
                <a:t>… narratief: </a:t>
              </a:r>
              <a:r>
                <a:rPr lang="nl-NL" sz="900" b="0">
                  <a:solidFill>
                    <a:schemeClr val="accent3"/>
                  </a:solidFill>
                </a:rPr>
                <a:t>quote werkplezier zorgverleners</a:t>
              </a:r>
              <a:r>
                <a:rPr lang="nl-NL" sz="900" b="0">
                  <a:solidFill>
                    <a:schemeClr val="tx1"/>
                  </a:solidFill>
                </a:rPr>
                <a:t>: impact vernieuwing op dagelijks werk</a:t>
              </a:r>
            </a:p>
          </p:txBody>
        </p:sp>
        <p:sp>
          <p:nvSpPr>
            <p:cNvPr id="40" name="Oval 37">
              <a:extLst>
                <a:ext uri="{FF2B5EF4-FFF2-40B4-BE49-F238E27FC236}">
                  <a16:creationId xmlns:a16="http://schemas.microsoft.com/office/drawing/2014/main" id="{49BC02BE-7295-D7BC-6134-979B7129D0E8}"/>
                </a:ext>
              </a:extLst>
            </p:cNvPr>
            <p:cNvSpPr/>
            <p:nvPr/>
          </p:nvSpPr>
          <p:spPr>
            <a:xfrm rot="16200000">
              <a:off x="2923430" y="1081714"/>
              <a:ext cx="163414" cy="16341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Ins="27000" rtlCol="0" anchor="ctr"/>
            <a:lstStyle/>
            <a:p>
              <a:pPr algn="ctr" defTabSz="685800">
                <a:defRPr/>
              </a:pPr>
              <a:endParaRPr lang="nl-NL" sz="1050">
                <a:solidFill>
                  <a:schemeClr val="accent1">
                    <a:lumMod val="75000"/>
                  </a:schemeClr>
                </a:solidFill>
              </a:endParaRPr>
            </a:p>
          </p:txBody>
        </p:sp>
      </p:grpSp>
      <p:pic>
        <p:nvPicPr>
          <p:cNvPr id="51" name="Graphic 50" descr="Open hand met planten met effen opvulling">
            <a:extLst>
              <a:ext uri="{FF2B5EF4-FFF2-40B4-BE49-F238E27FC236}">
                <a16:creationId xmlns:a16="http://schemas.microsoft.com/office/drawing/2014/main" id="{47105D35-706A-9D4A-17BF-4DC8ABA0C48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81124" y="3683466"/>
            <a:ext cx="396000" cy="396000"/>
          </a:xfrm>
          <a:prstGeom prst="rect">
            <a:avLst/>
          </a:prstGeom>
        </p:spPr>
      </p:pic>
      <p:pic>
        <p:nvPicPr>
          <p:cNvPr id="52" name="Graphic 51" descr="Mitella met effen opvulling">
            <a:extLst>
              <a:ext uri="{FF2B5EF4-FFF2-40B4-BE49-F238E27FC236}">
                <a16:creationId xmlns:a16="http://schemas.microsoft.com/office/drawing/2014/main" id="{8A348B88-187D-E447-DAB9-3E9568C6692F}"/>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2056640" y="1560501"/>
            <a:ext cx="396000" cy="396000"/>
          </a:xfrm>
          <a:prstGeom prst="rect">
            <a:avLst/>
          </a:prstGeom>
        </p:spPr>
      </p:pic>
      <p:sp>
        <p:nvSpPr>
          <p:cNvPr id="13" name="TextBox 12">
            <a:extLst>
              <a:ext uri="{FF2B5EF4-FFF2-40B4-BE49-F238E27FC236}">
                <a16:creationId xmlns:a16="http://schemas.microsoft.com/office/drawing/2014/main" id="{6CA42ABA-13CD-DBA4-8F0D-A31332AAB3FC}"/>
              </a:ext>
            </a:extLst>
          </p:cNvPr>
          <p:cNvSpPr txBox="1"/>
          <p:nvPr/>
        </p:nvSpPr>
        <p:spPr>
          <a:xfrm>
            <a:off x="2534691" y="1133116"/>
            <a:ext cx="5609315" cy="351332"/>
          </a:xfrm>
          <a:prstGeom prst="roundRect">
            <a:avLst/>
          </a:prstGeom>
          <a:gradFill>
            <a:gsLst>
              <a:gs pos="94000">
                <a:schemeClr val="bg1"/>
              </a:gs>
              <a:gs pos="0">
                <a:schemeClr val="bg1">
                  <a:lumMod val="95000"/>
                </a:schemeClr>
              </a:gs>
            </a:gsLst>
            <a:lin ang="0" scaled="0"/>
          </a:gradFill>
          <a:ln w="19050" algn="ctr">
            <a:noFill/>
            <a:miter lim="800000"/>
            <a:headEnd/>
            <a:tailEnd/>
          </a:ln>
        </p:spPr>
        <p:txBody>
          <a:bodyPr wrap="square" lIns="243000" tIns="66675" rIns="27000" bIns="66675" rtlCol="0" anchor="ctr"/>
          <a:lstStyle>
            <a:defPPr>
              <a:defRPr lang="en-US"/>
            </a:defPPr>
            <a:lvl1pPr algn="ctr">
              <a:lnSpc>
                <a:spcPct val="106000"/>
              </a:lnSpc>
              <a:buFont typeface="Wingdings 2" pitchFamily="18" charset="2"/>
              <a:buNone/>
              <a:defRPr sz="1600" b="1">
                <a:solidFill>
                  <a:schemeClr val="bg1"/>
                </a:solidFill>
              </a:defRPr>
            </a:lvl1pPr>
          </a:lstStyle>
          <a:p>
            <a:pPr algn="l"/>
            <a:r>
              <a:rPr lang="nl-NL" sz="900" b="0">
                <a:solidFill>
                  <a:schemeClr val="tx1"/>
                </a:solidFill>
              </a:rPr>
              <a:t>...zorgen ervoor dat [aandoening]-patiënten waarschijnlijk </a:t>
            </a:r>
            <a:r>
              <a:rPr lang="nl-NL" sz="900" b="0">
                <a:solidFill>
                  <a:schemeClr val="accent3"/>
                </a:solidFill>
              </a:rPr>
              <a:t>[frequentie (bijv. minder vaak] </a:t>
            </a:r>
            <a:r>
              <a:rPr lang="nl-NL" sz="900" b="0">
                <a:solidFill>
                  <a:schemeClr val="tx1"/>
                </a:solidFill>
              </a:rPr>
              <a:t>[worden opgenomen, naar het ziekenhuis moeten, …]</a:t>
            </a:r>
          </a:p>
        </p:txBody>
      </p:sp>
      <p:grpSp>
        <p:nvGrpSpPr>
          <p:cNvPr id="197" name="Groep 196">
            <a:extLst>
              <a:ext uri="{FF2B5EF4-FFF2-40B4-BE49-F238E27FC236}">
                <a16:creationId xmlns:a16="http://schemas.microsoft.com/office/drawing/2014/main" id="{EADD28D0-58DD-909A-D446-83371169FF03}"/>
              </a:ext>
            </a:extLst>
          </p:cNvPr>
          <p:cNvGrpSpPr/>
          <p:nvPr/>
        </p:nvGrpSpPr>
        <p:grpSpPr>
          <a:xfrm>
            <a:off x="2587210" y="1504504"/>
            <a:ext cx="4931176" cy="351332"/>
            <a:chOff x="904571" y="1665556"/>
            <a:chExt cx="5194059" cy="351332"/>
          </a:xfrm>
        </p:grpSpPr>
        <p:sp>
          <p:nvSpPr>
            <p:cNvPr id="198" name="TextBox 10">
              <a:extLst>
                <a:ext uri="{FF2B5EF4-FFF2-40B4-BE49-F238E27FC236}">
                  <a16:creationId xmlns:a16="http://schemas.microsoft.com/office/drawing/2014/main" id="{7D192E0C-567E-FF26-CDAF-CE0239162918}"/>
                </a:ext>
              </a:extLst>
            </p:cNvPr>
            <p:cNvSpPr txBox="1"/>
            <p:nvPr/>
          </p:nvSpPr>
          <p:spPr>
            <a:xfrm>
              <a:off x="986278" y="1665556"/>
              <a:ext cx="5112352" cy="351332"/>
            </a:xfrm>
            <a:prstGeom prst="roundRect">
              <a:avLst/>
            </a:prstGeom>
            <a:gradFill>
              <a:gsLst>
                <a:gs pos="94000">
                  <a:schemeClr val="bg1"/>
                </a:gs>
                <a:gs pos="0">
                  <a:schemeClr val="bg1">
                    <a:lumMod val="95000"/>
                  </a:schemeClr>
                </a:gs>
              </a:gsLst>
              <a:lin ang="0" scaled="0"/>
            </a:gradFill>
            <a:ln w="19050" algn="ctr">
              <a:noFill/>
              <a:miter lim="800000"/>
              <a:headEnd/>
              <a:tailEnd/>
            </a:ln>
          </p:spPr>
          <p:txBody>
            <a:bodyPr wrap="square" lIns="243000" tIns="66675" rIns="27000" bIns="66675" rtlCol="0" anchor="ctr"/>
            <a:lstStyle>
              <a:defPPr>
                <a:defRPr lang="en-US"/>
              </a:defPPr>
              <a:lvl1pPr algn="ctr">
                <a:lnSpc>
                  <a:spcPct val="106000"/>
                </a:lnSpc>
                <a:buFont typeface="Wingdings 2" pitchFamily="18" charset="2"/>
                <a:buNone/>
                <a:defRPr sz="1600" b="1">
                  <a:solidFill>
                    <a:schemeClr val="bg1"/>
                  </a:solidFill>
                </a:defRPr>
              </a:lvl1pPr>
            </a:lstStyle>
            <a:p>
              <a:pPr algn="l"/>
              <a:r>
                <a:rPr lang="nl-NL" sz="900" b="0">
                  <a:solidFill>
                    <a:schemeClr val="tx1"/>
                  </a:solidFill>
                </a:rPr>
                <a:t>… narratief/analyse: </a:t>
              </a:r>
              <a:r>
                <a:rPr lang="nl-NL" sz="900" b="0">
                  <a:solidFill>
                    <a:schemeClr val="accent3"/>
                  </a:solidFill>
                </a:rPr>
                <a:t>quote tevredenheid patiënten</a:t>
              </a:r>
              <a:r>
                <a:rPr lang="nl-NL" sz="900" b="0">
                  <a:solidFill>
                    <a:schemeClr val="tx1"/>
                  </a:solidFill>
                </a:rPr>
                <a:t>: impact vernieuwing op ervaren zorg</a:t>
              </a:r>
            </a:p>
          </p:txBody>
        </p:sp>
        <p:sp>
          <p:nvSpPr>
            <p:cNvPr id="199" name="Oval 37">
              <a:extLst>
                <a:ext uri="{FF2B5EF4-FFF2-40B4-BE49-F238E27FC236}">
                  <a16:creationId xmlns:a16="http://schemas.microsoft.com/office/drawing/2014/main" id="{FDA75A96-6B47-8489-207F-2D6C17D05FEC}"/>
                </a:ext>
              </a:extLst>
            </p:cNvPr>
            <p:cNvSpPr/>
            <p:nvPr/>
          </p:nvSpPr>
          <p:spPr>
            <a:xfrm rot="16200000">
              <a:off x="904571" y="1771778"/>
              <a:ext cx="163414" cy="16341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Ins="27000" rtlCol="0" anchor="ctr"/>
            <a:lstStyle/>
            <a:p>
              <a:pPr algn="ctr" defTabSz="685800">
                <a:defRPr/>
              </a:pPr>
              <a:endParaRPr lang="nl-NL" sz="1050">
                <a:solidFill>
                  <a:schemeClr val="accent1">
                    <a:lumMod val="75000"/>
                  </a:schemeClr>
                </a:solidFill>
              </a:endParaRPr>
            </a:p>
          </p:txBody>
        </p:sp>
      </p:grpSp>
      <p:grpSp>
        <p:nvGrpSpPr>
          <p:cNvPr id="203" name="Groep 202">
            <a:extLst>
              <a:ext uri="{FF2B5EF4-FFF2-40B4-BE49-F238E27FC236}">
                <a16:creationId xmlns:a16="http://schemas.microsoft.com/office/drawing/2014/main" id="{3FA13685-3AAD-A75A-93B2-01CE99F84CD4}"/>
              </a:ext>
            </a:extLst>
          </p:cNvPr>
          <p:cNvGrpSpPr/>
          <p:nvPr/>
        </p:nvGrpSpPr>
        <p:grpSpPr>
          <a:xfrm>
            <a:off x="2696912" y="3521664"/>
            <a:ext cx="5087729" cy="351332"/>
            <a:chOff x="1202597" y="4217726"/>
            <a:chExt cx="5087729" cy="351332"/>
          </a:xfrm>
        </p:grpSpPr>
        <p:sp>
          <p:nvSpPr>
            <p:cNvPr id="204" name="TextBox 16">
              <a:extLst>
                <a:ext uri="{FF2B5EF4-FFF2-40B4-BE49-F238E27FC236}">
                  <a16:creationId xmlns:a16="http://schemas.microsoft.com/office/drawing/2014/main" id="{33E0A3D3-4758-8BBF-3CA2-A12624597C98}"/>
                </a:ext>
              </a:extLst>
            </p:cNvPr>
            <p:cNvSpPr txBox="1"/>
            <p:nvPr/>
          </p:nvSpPr>
          <p:spPr>
            <a:xfrm>
              <a:off x="1284304" y="4217726"/>
              <a:ext cx="5006022" cy="351332"/>
            </a:xfrm>
            <a:prstGeom prst="roundRect">
              <a:avLst/>
            </a:prstGeom>
            <a:gradFill>
              <a:gsLst>
                <a:gs pos="94000">
                  <a:schemeClr val="bg1"/>
                </a:gs>
                <a:gs pos="0">
                  <a:schemeClr val="bg1">
                    <a:lumMod val="95000"/>
                  </a:schemeClr>
                </a:gs>
              </a:gsLst>
              <a:lin ang="0" scaled="0"/>
            </a:gradFill>
            <a:ln w="19050" algn="ctr">
              <a:noFill/>
              <a:miter lim="800000"/>
              <a:headEnd/>
              <a:tailEnd/>
            </a:ln>
          </p:spPr>
          <p:txBody>
            <a:bodyPr wrap="square" lIns="243000" tIns="66675" rIns="27000" bIns="66675" rtlCol="0" anchor="ctr"/>
            <a:lstStyle>
              <a:defPPr>
                <a:defRPr lang="en-US"/>
              </a:defPPr>
              <a:lvl1pPr algn="ctr">
                <a:lnSpc>
                  <a:spcPct val="106000"/>
                </a:lnSpc>
                <a:buFont typeface="Wingdings 2" pitchFamily="18" charset="2"/>
                <a:buNone/>
                <a:defRPr sz="1600" b="1">
                  <a:solidFill>
                    <a:schemeClr val="bg1"/>
                  </a:solidFill>
                </a:defRPr>
              </a:lvl1pPr>
            </a:lstStyle>
            <a:p>
              <a:pPr algn="l"/>
              <a:r>
                <a:rPr lang="nl-NL" sz="900" b="0">
                  <a:solidFill>
                    <a:schemeClr val="tx1"/>
                  </a:solidFill>
                </a:rPr>
                <a:t>...kan resulteren in [jaarlijks] ongeveer </a:t>
              </a:r>
              <a:r>
                <a:rPr lang="nl-NL" sz="900" b="0">
                  <a:solidFill>
                    <a:schemeClr val="accent3"/>
                  </a:solidFill>
                </a:rPr>
                <a:t>xxx minder/meer [zorgactiviteit / uitkomst]</a:t>
              </a:r>
            </a:p>
          </p:txBody>
        </p:sp>
        <p:sp>
          <p:nvSpPr>
            <p:cNvPr id="205" name="Oval 37">
              <a:extLst>
                <a:ext uri="{FF2B5EF4-FFF2-40B4-BE49-F238E27FC236}">
                  <a16:creationId xmlns:a16="http://schemas.microsoft.com/office/drawing/2014/main" id="{C4815BF5-1669-78B8-EAB2-86CAB64C9779}"/>
                </a:ext>
              </a:extLst>
            </p:cNvPr>
            <p:cNvSpPr/>
            <p:nvPr/>
          </p:nvSpPr>
          <p:spPr>
            <a:xfrm rot="16200000">
              <a:off x="1202597" y="4311685"/>
              <a:ext cx="163414" cy="16341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Ins="27000" rtlCol="0" anchor="ctr"/>
            <a:lstStyle/>
            <a:p>
              <a:pPr algn="ctr" defTabSz="685800">
                <a:defRPr/>
              </a:pPr>
              <a:endParaRPr lang="nl-NL" sz="1050">
                <a:solidFill>
                  <a:schemeClr val="accent1">
                    <a:lumMod val="75000"/>
                  </a:schemeClr>
                </a:solidFill>
              </a:endParaRPr>
            </a:p>
          </p:txBody>
        </p:sp>
      </p:grpSp>
      <p:grpSp>
        <p:nvGrpSpPr>
          <p:cNvPr id="206" name="Groep 205">
            <a:extLst>
              <a:ext uri="{FF2B5EF4-FFF2-40B4-BE49-F238E27FC236}">
                <a16:creationId xmlns:a16="http://schemas.microsoft.com/office/drawing/2014/main" id="{05F0E41E-4842-870B-6B70-E34F15706860}"/>
              </a:ext>
            </a:extLst>
          </p:cNvPr>
          <p:cNvGrpSpPr/>
          <p:nvPr/>
        </p:nvGrpSpPr>
        <p:grpSpPr>
          <a:xfrm>
            <a:off x="2751539" y="1906153"/>
            <a:ext cx="4890324" cy="351332"/>
            <a:chOff x="1202597" y="3327896"/>
            <a:chExt cx="5194059" cy="351332"/>
          </a:xfrm>
        </p:grpSpPr>
        <p:sp>
          <p:nvSpPr>
            <p:cNvPr id="207" name="TextBox 10">
              <a:extLst>
                <a:ext uri="{FF2B5EF4-FFF2-40B4-BE49-F238E27FC236}">
                  <a16:creationId xmlns:a16="http://schemas.microsoft.com/office/drawing/2014/main" id="{86F64219-DE71-F052-6973-92A63C0FC1AE}"/>
                </a:ext>
              </a:extLst>
            </p:cNvPr>
            <p:cNvSpPr txBox="1"/>
            <p:nvPr/>
          </p:nvSpPr>
          <p:spPr>
            <a:xfrm>
              <a:off x="1284304" y="3327896"/>
              <a:ext cx="5112352" cy="351332"/>
            </a:xfrm>
            <a:prstGeom prst="roundRect">
              <a:avLst/>
            </a:prstGeom>
            <a:gradFill>
              <a:gsLst>
                <a:gs pos="94000">
                  <a:schemeClr val="bg1"/>
                </a:gs>
                <a:gs pos="0">
                  <a:schemeClr val="bg1">
                    <a:lumMod val="95000"/>
                  </a:schemeClr>
                </a:gs>
              </a:gsLst>
              <a:lin ang="0" scaled="0"/>
            </a:gradFill>
            <a:ln w="19050" algn="ctr">
              <a:noFill/>
              <a:miter lim="800000"/>
              <a:headEnd/>
              <a:tailEnd/>
            </a:ln>
          </p:spPr>
          <p:txBody>
            <a:bodyPr wrap="square" lIns="243000" tIns="66675" rIns="27000" bIns="66675" rtlCol="0" anchor="ctr"/>
            <a:lstStyle>
              <a:defPPr>
                <a:defRPr lang="en-US"/>
              </a:defPPr>
              <a:lvl1pPr algn="ctr">
                <a:lnSpc>
                  <a:spcPct val="106000"/>
                </a:lnSpc>
                <a:buFont typeface="Wingdings 2" pitchFamily="18" charset="2"/>
                <a:buNone/>
                <a:defRPr sz="1600" b="1">
                  <a:solidFill>
                    <a:schemeClr val="bg1"/>
                  </a:solidFill>
                </a:defRPr>
              </a:lvl1pPr>
            </a:lstStyle>
            <a:p>
              <a:pPr algn="l"/>
              <a:r>
                <a:rPr lang="nl-NL" sz="900" b="0">
                  <a:solidFill>
                    <a:schemeClr val="tx1"/>
                  </a:solidFill>
                </a:rPr>
                <a:t>… narratief/analyse: </a:t>
              </a:r>
              <a:r>
                <a:rPr lang="nl-NL" sz="900" b="0">
                  <a:solidFill>
                    <a:schemeClr val="accent3"/>
                  </a:solidFill>
                </a:rPr>
                <a:t>maatschappelijke impact</a:t>
              </a:r>
              <a:r>
                <a:rPr lang="nl-NL" sz="900" b="0">
                  <a:solidFill>
                    <a:schemeClr val="tx1"/>
                  </a:solidFill>
                </a:rPr>
                <a:t>: bijvoorbeeld terugkeer patiënt naar werk</a:t>
              </a:r>
            </a:p>
          </p:txBody>
        </p:sp>
        <p:sp>
          <p:nvSpPr>
            <p:cNvPr id="208" name="Oval 37">
              <a:extLst>
                <a:ext uri="{FF2B5EF4-FFF2-40B4-BE49-F238E27FC236}">
                  <a16:creationId xmlns:a16="http://schemas.microsoft.com/office/drawing/2014/main" id="{4E26B06F-82E1-3790-FFDE-DD8130DE108C}"/>
                </a:ext>
              </a:extLst>
            </p:cNvPr>
            <p:cNvSpPr/>
            <p:nvPr/>
          </p:nvSpPr>
          <p:spPr>
            <a:xfrm rot="16200000">
              <a:off x="1202597" y="3421855"/>
              <a:ext cx="163414" cy="16341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Ins="27000" rtlCol="0" anchor="ctr"/>
            <a:lstStyle/>
            <a:p>
              <a:pPr algn="ctr" defTabSz="685800">
                <a:defRPr/>
              </a:pPr>
              <a:endParaRPr lang="nl-NL" sz="1050">
                <a:solidFill>
                  <a:schemeClr val="accent1">
                    <a:lumMod val="75000"/>
                  </a:schemeClr>
                </a:solidFill>
              </a:endParaRPr>
            </a:p>
          </p:txBody>
        </p:sp>
      </p:grpSp>
      <p:grpSp>
        <p:nvGrpSpPr>
          <p:cNvPr id="209" name="Groep 208">
            <a:extLst>
              <a:ext uri="{FF2B5EF4-FFF2-40B4-BE49-F238E27FC236}">
                <a16:creationId xmlns:a16="http://schemas.microsoft.com/office/drawing/2014/main" id="{88614794-DD7E-FFAE-98B1-4FB81CD82F9C}"/>
              </a:ext>
            </a:extLst>
          </p:cNvPr>
          <p:cNvGrpSpPr/>
          <p:nvPr/>
        </p:nvGrpSpPr>
        <p:grpSpPr>
          <a:xfrm>
            <a:off x="2317447" y="4166591"/>
            <a:ext cx="5676803" cy="351332"/>
            <a:chOff x="1202597" y="3327896"/>
            <a:chExt cx="5676803" cy="351332"/>
          </a:xfrm>
        </p:grpSpPr>
        <p:sp>
          <p:nvSpPr>
            <p:cNvPr id="210" name="TextBox 10">
              <a:extLst>
                <a:ext uri="{FF2B5EF4-FFF2-40B4-BE49-F238E27FC236}">
                  <a16:creationId xmlns:a16="http://schemas.microsoft.com/office/drawing/2014/main" id="{60BB652C-8641-9ACF-1F92-ECACD3232F99}"/>
                </a:ext>
              </a:extLst>
            </p:cNvPr>
            <p:cNvSpPr txBox="1"/>
            <p:nvPr/>
          </p:nvSpPr>
          <p:spPr>
            <a:xfrm>
              <a:off x="1284303" y="3327896"/>
              <a:ext cx="5595097" cy="351332"/>
            </a:xfrm>
            <a:prstGeom prst="roundRect">
              <a:avLst/>
            </a:prstGeom>
            <a:gradFill>
              <a:gsLst>
                <a:gs pos="94000">
                  <a:schemeClr val="bg1"/>
                </a:gs>
                <a:gs pos="0">
                  <a:schemeClr val="bg1">
                    <a:lumMod val="95000"/>
                  </a:schemeClr>
                </a:gs>
              </a:gsLst>
              <a:lin ang="0" scaled="0"/>
            </a:gradFill>
            <a:ln w="19050" algn="ctr">
              <a:noFill/>
              <a:miter lim="800000"/>
              <a:headEnd/>
              <a:tailEnd/>
            </a:ln>
          </p:spPr>
          <p:txBody>
            <a:bodyPr wrap="square" lIns="243000" tIns="66675" rIns="27000" bIns="66675" rtlCol="0" anchor="ctr"/>
            <a:lstStyle>
              <a:defPPr>
                <a:defRPr lang="en-US"/>
              </a:defPPr>
              <a:lvl1pPr algn="ctr">
                <a:lnSpc>
                  <a:spcPct val="106000"/>
                </a:lnSpc>
                <a:buFont typeface="Wingdings 2" pitchFamily="18" charset="2"/>
                <a:buNone/>
                <a:defRPr sz="1600" b="1">
                  <a:solidFill>
                    <a:schemeClr val="bg1"/>
                  </a:solidFill>
                </a:defRPr>
              </a:lvl1pPr>
            </a:lstStyle>
            <a:p>
              <a:pPr algn="l"/>
              <a:r>
                <a:rPr lang="nl-NL" sz="900" b="0">
                  <a:solidFill>
                    <a:schemeClr val="tx1"/>
                  </a:solidFill>
                </a:rPr>
                <a:t>… narratief/analyse: </a:t>
              </a:r>
              <a:r>
                <a:rPr lang="nl-NL" sz="900" b="0">
                  <a:solidFill>
                    <a:schemeClr val="accent3"/>
                  </a:solidFill>
                </a:rPr>
                <a:t>maatschappelijke impact</a:t>
              </a:r>
              <a:r>
                <a:rPr lang="nl-NL" sz="900" b="0">
                  <a:solidFill>
                    <a:schemeClr val="tx1"/>
                  </a:solidFill>
                </a:rPr>
                <a:t>: bijvoorbeeld CO2 uitstoot of samenwerking Green team van het ziekenhuis</a:t>
              </a:r>
            </a:p>
          </p:txBody>
        </p:sp>
        <p:sp>
          <p:nvSpPr>
            <p:cNvPr id="211" name="Oval 37">
              <a:extLst>
                <a:ext uri="{FF2B5EF4-FFF2-40B4-BE49-F238E27FC236}">
                  <a16:creationId xmlns:a16="http://schemas.microsoft.com/office/drawing/2014/main" id="{5CBB835B-3A45-1F1D-2550-C41B29C87B26}"/>
                </a:ext>
              </a:extLst>
            </p:cNvPr>
            <p:cNvSpPr/>
            <p:nvPr/>
          </p:nvSpPr>
          <p:spPr>
            <a:xfrm rot="16200000">
              <a:off x="1202597" y="3421855"/>
              <a:ext cx="163414" cy="16341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Ins="27000" rtlCol="0" anchor="ctr"/>
            <a:lstStyle/>
            <a:p>
              <a:pPr algn="ctr" defTabSz="685800">
                <a:defRPr/>
              </a:pPr>
              <a:endParaRPr lang="nl-NL" sz="1050">
                <a:solidFill>
                  <a:schemeClr val="accent1">
                    <a:lumMod val="75000"/>
                  </a:schemeClr>
                </a:solidFill>
              </a:endParaRPr>
            </a:p>
          </p:txBody>
        </p:sp>
      </p:grpSp>
      <p:sp>
        <p:nvSpPr>
          <p:cNvPr id="222" name="Rectangle 9">
            <a:extLst>
              <a:ext uri="{FF2B5EF4-FFF2-40B4-BE49-F238E27FC236}">
                <a16:creationId xmlns:a16="http://schemas.microsoft.com/office/drawing/2014/main" id="{0094D228-3207-8E3E-AB40-CC4471655D66}"/>
              </a:ext>
            </a:extLst>
          </p:cNvPr>
          <p:cNvSpPr/>
          <p:nvPr/>
        </p:nvSpPr>
        <p:spPr bwMode="gray">
          <a:xfrm rot="18259495">
            <a:off x="855984" y="3228371"/>
            <a:ext cx="688981" cy="2234581"/>
          </a:xfrm>
          <a:prstGeom prst="rect">
            <a:avLst/>
          </a:prstGeom>
          <a:solidFill>
            <a:schemeClr val="bg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a:solidFill>
                <a:schemeClr val="bg1"/>
              </a:solidFill>
            </a:endParaRPr>
          </a:p>
        </p:txBody>
      </p:sp>
      <p:pic>
        <p:nvPicPr>
          <p:cNvPr id="223" name="Graphic 222" descr="Group of men outline">
            <a:extLst>
              <a:ext uri="{FF2B5EF4-FFF2-40B4-BE49-F238E27FC236}">
                <a16:creationId xmlns:a16="http://schemas.microsoft.com/office/drawing/2014/main" id="{45EB94FB-6235-0299-744E-849263A2F961}"/>
              </a:ext>
            </a:extLst>
          </p:cNvPr>
          <p:cNvPicPr>
            <a:picLocks noChangeAspect="1"/>
          </p:cNvPicPr>
          <p:nvPr/>
        </p:nvPicPr>
        <p:blipFill>
          <a:blip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8033" y="3888375"/>
            <a:ext cx="396000" cy="396000"/>
          </a:xfrm>
          <a:prstGeom prst="rect">
            <a:avLst/>
          </a:prstGeom>
        </p:spPr>
      </p:pic>
      <p:sp>
        <p:nvSpPr>
          <p:cNvPr id="10" name="Rectangle 9">
            <a:extLst>
              <a:ext uri="{FF2B5EF4-FFF2-40B4-BE49-F238E27FC236}">
                <a16:creationId xmlns:a16="http://schemas.microsoft.com/office/drawing/2014/main" id="{5D214CE0-20D4-765D-3EE6-C3ED65201AD8}"/>
              </a:ext>
            </a:extLst>
          </p:cNvPr>
          <p:cNvSpPr/>
          <p:nvPr/>
        </p:nvSpPr>
        <p:spPr bwMode="gray">
          <a:xfrm>
            <a:off x="9899" y="1655728"/>
            <a:ext cx="705686" cy="2050738"/>
          </a:xfrm>
          <a:prstGeom prst="rect">
            <a:avLst/>
          </a:prstGeom>
          <a:solidFill>
            <a:schemeClr val="bg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a:solidFill>
                <a:schemeClr val="bg1"/>
              </a:solidFill>
            </a:endParaRPr>
          </a:p>
        </p:txBody>
      </p:sp>
      <p:sp>
        <p:nvSpPr>
          <p:cNvPr id="39" name="Title 2">
            <a:extLst>
              <a:ext uri="{FF2B5EF4-FFF2-40B4-BE49-F238E27FC236}">
                <a16:creationId xmlns:a16="http://schemas.microsoft.com/office/drawing/2014/main" id="{DA619FD0-9417-F05E-228B-585692856EC7}"/>
              </a:ext>
            </a:extLst>
          </p:cNvPr>
          <p:cNvSpPr txBox="1">
            <a:spLocks/>
          </p:cNvSpPr>
          <p:nvPr/>
        </p:nvSpPr>
        <p:spPr>
          <a:xfrm>
            <a:off x="-65295" y="2000733"/>
            <a:ext cx="2106132" cy="1481913"/>
          </a:xfrm>
          <a:prstGeom prst="roundRect">
            <a:avLst/>
          </a:prstGeom>
          <a:noFill/>
        </p:spPr>
        <p:txBody>
          <a:bodyPr vert="horz" lIns="68580" tIns="34290" rIns="68580" bIns="34290" anchor="t"/>
          <a:lstStyle>
            <a:lvl1pPr algn="l" defTabSz="914400" rtl="0" eaLnBrk="1" latinLnBrk="0" hangingPunct="1">
              <a:spcBef>
                <a:spcPct val="0"/>
              </a:spcBef>
              <a:buNone/>
              <a:defRPr sz="2100" b="1" kern="1200">
                <a:solidFill>
                  <a:schemeClr val="tx1"/>
                </a:solidFill>
                <a:latin typeface="+mn-lt"/>
                <a:ea typeface="+mj-ea"/>
                <a:cs typeface="Calibri Light" panose="020F0302020204030204" pitchFamily="34" charset="0"/>
              </a:defRPr>
            </a:lvl1pPr>
          </a:lstStyle>
          <a:p>
            <a:pPr algn="ctr"/>
            <a:r>
              <a:rPr lang="nl-NL" sz="1800">
                <a:solidFill>
                  <a:schemeClr val="accent3"/>
                </a:solidFill>
                <a:cs typeface="Calibri Light"/>
              </a:rPr>
              <a:t>[1000</a:t>
            </a:r>
            <a:r>
              <a:rPr lang="nl-NL" sz="1800" baseline="30000">
                <a:solidFill>
                  <a:schemeClr val="accent3"/>
                </a:solidFill>
                <a:cs typeface="Calibri Light"/>
              </a:rPr>
              <a:t>*</a:t>
            </a:r>
            <a:r>
              <a:rPr lang="nl-NL" sz="1800">
                <a:solidFill>
                  <a:schemeClr val="accent3"/>
                </a:solidFill>
                <a:cs typeface="Calibri Light"/>
              </a:rPr>
              <a:t>]</a:t>
            </a:r>
          </a:p>
          <a:p>
            <a:pPr algn="ctr"/>
            <a:r>
              <a:rPr lang="nl-NL" sz="1400">
                <a:solidFill>
                  <a:schemeClr val="accent3"/>
                </a:solidFill>
              </a:rPr>
              <a:t>[aandoening] patiënten </a:t>
            </a:r>
          </a:p>
          <a:p>
            <a:pPr algn="ctr"/>
            <a:r>
              <a:rPr lang="nl-NL" sz="1400">
                <a:solidFill>
                  <a:schemeClr val="accent3"/>
                </a:solidFill>
              </a:rPr>
              <a:t>met [innovatie]...</a:t>
            </a:r>
          </a:p>
        </p:txBody>
      </p:sp>
      <p:cxnSp>
        <p:nvCxnSpPr>
          <p:cNvPr id="226" name="Rechte verbindingslijn 225">
            <a:extLst>
              <a:ext uri="{FF2B5EF4-FFF2-40B4-BE49-F238E27FC236}">
                <a16:creationId xmlns:a16="http://schemas.microsoft.com/office/drawing/2014/main" id="{9D73E8F2-7537-F969-4446-A0C14B8235A4}"/>
              </a:ext>
            </a:extLst>
          </p:cNvPr>
          <p:cNvCxnSpPr>
            <a:cxnSpLocks/>
          </p:cNvCxnSpPr>
          <p:nvPr/>
        </p:nvCxnSpPr>
        <p:spPr>
          <a:xfrm>
            <a:off x="3039291" y="2298854"/>
            <a:ext cx="5050182" cy="5886"/>
          </a:xfrm>
          <a:prstGeom prst="line">
            <a:avLst/>
          </a:prstGeom>
          <a:ln>
            <a:solidFill>
              <a:schemeClr val="accent3"/>
            </a:solidFill>
          </a:ln>
        </p:spPr>
        <p:style>
          <a:lnRef idx="1">
            <a:schemeClr val="accent4"/>
          </a:lnRef>
          <a:fillRef idx="0">
            <a:schemeClr val="accent4"/>
          </a:fillRef>
          <a:effectRef idx="0">
            <a:schemeClr val="accent4"/>
          </a:effectRef>
          <a:fontRef idx="minor">
            <a:schemeClr val="tx1"/>
          </a:fontRef>
        </p:style>
      </p:cxnSp>
      <p:cxnSp>
        <p:nvCxnSpPr>
          <p:cNvPr id="227" name="Rechte verbindingslijn 226">
            <a:extLst>
              <a:ext uri="{FF2B5EF4-FFF2-40B4-BE49-F238E27FC236}">
                <a16:creationId xmlns:a16="http://schemas.microsoft.com/office/drawing/2014/main" id="{CB73BCCE-6978-CA77-E552-7740EECE4260}"/>
              </a:ext>
            </a:extLst>
          </p:cNvPr>
          <p:cNvCxnSpPr>
            <a:cxnSpLocks/>
          </p:cNvCxnSpPr>
          <p:nvPr/>
        </p:nvCxnSpPr>
        <p:spPr>
          <a:xfrm flipV="1">
            <a:off x="3017470" y="3343658"/>
            <a:ext cx="5076630" cy="11245"/>
          </a:xfrm>
          <a:prstGeom prst="line">
            <a:avLst/>
          </a:prstGeom>
          <a:ln>
            <a:solidFill>
              <a:schemeClr val="accent3"/>
            </a:solidFill>
          </a:ln>
        </p:spPr>
        <p:style>
          <a:lnRef idx="1">
            <a:schemeClr val="accent4"/>
          </a:lnRef>
          <a:fillRef idx="0">
            <a:schemeClr val="accent4"/>
          </a:fillRef>
          <a:effectRef idx="0">
            <a:schemeClr val="accent4"/>
          </a:effectRef>
          <a:fontRef idx="minor">
            <a:schemeClr val="tx1"/>
          </a:fontRef>
        </p:style>
      </p:cxnSp>
      <p:cxnSp>
        <p:nvCxnSpPr>
          <p:cNvPr id="228" name="Rechte verbindingslijn 227">
            <a:extLst>
              <a:ext uri="{FF2B5EF4-FFF2-40B4-BE49-F238E27FC236}">
                <a16:creationId xmlns:a16="http://schemas.microsoft.com/office/drawing/2014/main" id="{69A41C78-8A36-F688-1986-6A30AA883AF7}"/>
              </a:ext>
            </a:extLst>
          </p:cNvPr>
          <p:cNvCxnSpPr>
            <a:cxnSpLocks/>
          </p:cNvCxnSpPr>
          <p:nvPr/>
        </p:nvCxnSpPr>
        <p:spPr>
          <a:xfrm>
            <a:off x="2601786" y="4024191"/>
            <a:ext cx="5105721" cy="0"/>
          </a:xfrm>
          <a:prstGeom prst="line">
            <a:avLst/>
          </a:prstGeom>
          <a:ln>
            <a:solidFill>
              <a:schemeClr val="accent3"/>
            </a:solidFill>
          </a:ln>
        </p:spPr>
        <p:style>
          <a:lnRef idx="1">
            <a:schemeClr val="accent4"/>
          </a:lnRef>
          <a:fillRef idx="0">
            <a:schemeClr val="accent4"/>
          </a:fillRef>
          <a:effectRef idx="0">
            <a:schemeClr val="accent4"/>
          </a:effectRef>
          <a:fontRef idx="minor">
            <a:schemeClr val="tx1"/>
          </a:fontRef>
        </p:style>
      </p:cxnSp>
      <p:pic>
        <p:nvPicPr>
          <p:cNvPr id="214" name="Google Shape;214;p29" title="Santeon logo FINAL.png"/>
          <p:cNvPicPr preferRelativeResize="0"/>
          <p:nvPr/>
        </p:nvPicPr>
        <p:blipFill>
          <a:blip r:embed="rId9">
            <a:alphaModFix/>
          </a:blip>
          <a:stretch>
            <a:fillRect/>
          </a:stretch>
        </p:blipFill>
        <p:spPr>
          <a:xfrm>
            <a:off x="343775" y="4517923"/>
            <a:ext cx="856699" cy="227150"/>
          </a:xfrm>
          <a:prstGeom prst="rect">
            <a:avLst/>
          </a:prstGeom>
          <a:noFill/>
          <a:ln>
            <a:noFill/>
          </a:ln>
        </p:spPr>
      </p:pic>
      <p:sp>
        <p:nvSpPr>
          <p:cNvPr id="16" name="Tekstvak 15">
            <a:extLst>
              <a:ext uri="{FF2B5EF4-FFF2-40B4-BE49-F238E27FC236}">
                <a16:creationId xmlns:a16="http://schemas.microsoft.com/office/drawing/2014/main" id="{8ECF7324-E95F-6AB3-D051-A00A985C1243}"/>
              </a:ext>
            </a:extLst>
          </p:cNvPr>
          <p:cNvSpPr txBox="1"/>
          <p:nvPr/>
        </p:nvSpPr>
        <p:spPr>
          <a:xfrm>
            <a:off x="1320410" y="4807948"/>
            <a:ext cx="6985063" cy="230832"/>
          </a:xfrm>
          <a:prstGeom prst="rect">
            <a:avLst/>
          </a:prstGeom>
          <a:noFill/>
        </p:spPr>
        <p:txBody>
          <a:bodyPr wrap="square" rtlCol="0">
            <a:spAutoFit/>
          </a:bodyPr>
          <a:lstStyle/>
          <a:p>
            <a:r>
              <a:rPr lang="nl-NL" sz="900">
                <a:latin typeface="+mn-lt"/>
              </a:rPr>
              <a:t>* </a:t>
            </a:r>
            <a:r>
              <a:rPr lang="nl-NL" sz="900">
                <a:effectLst/>
                <a:latin typeface="+mn-lt"/>
              </a:rPr>
              <a:t>Kies hier een getal wat logisch is vanuit de achterliggende berekening, bijvoorbeeld de ordegrootte van 1 ziekenhuis</a:t>
            </a:r>
            <a:endParaRPr lang="nl-NL" sz="900">
              <a:latin typeface="+mn-lt"/>
            </a:endParaRPr>
          </a:p>
        </p:txBody>
      </p:sp>
      <p:sp>
        <p:nvSpPr>
          <p:cNvPr id="20" name="Oval 37">
            <a:extLst>
              <a:ext uri="{FF2B5EF4-FFF2-40B4-BE49-F238E27FC236}">
                <a16:creationId xmlns:a16="http://schemas.microsoft.com/office/drawing/2014/main" id="{C59099BF-92CF-EB28-AB21-02E60BFB823A}"/>
              </a:ext>
            </a:extLst>
          </p:cNvPr>
          <p:cNvSpPr/>
          <p:nvPr/>
        </p:nvSpPr>
        <p:spPr>
          <a:xfrm rot="16200000">
            <a:off x="2407526" y="1231461"/>
            <a:ext cx="163414" cy="155143"/>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Ins="27000" rtlCol="0" anchor="ctr"/>
          <a:lstStyle/>
          <a:p>
            <a:pPr algn="ctr" defTabSz="685800">
              <a:defRPr/>
            </a:pPr>
            <a:endParaRPr lang="nl-NL" sz="1050">
              <a:solidFill>
                <a:schemeClr val="accent1">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B11B1C5D-2B94-9502-8A25-D937CBF88FC5}"/>
            </a:ext>
          </a:extLst>
        </p:cNvPr>
        <p:cNvGrpSpPr/>
        <p:nvPr/>
      </p:nvGrpSpPr>
      <p:grpSpPr>
        <a:xfrm>
          <a:off x="0" y="0"/>
          <a:ext cx="0" cy="0"/>
          <a:chOff x="0" y="0"/>
          <a:chExt cx="0" cy="0"/>
        </a:xfrm>
      </p:grpSpPr>
      <p:sp>
        <p:nvSpPr>
          <p:cNvPr id="166" name="Google Shape;166;p23">
            <a:extLst>
              <a:ext uri="{FF2B5EF4-FFF2-40B4-BE49-F238E27FC236}">
                <a16:creationId xmlns:a16="http://schemas.microsoft.com/office/drawing/2014/main" id="{EE3E86DF-E08B-6321-70EB-5ABD7ADFD9BB}"/>
              </a:ext>
            </a:extLst>
          </p:cNvPr>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900"/>
              <a:buFont typeface="Arial"/>
              <a:buNone/>
            </a:pPr>
            <a:r>
              <a:rPr lang="nl-NL" sz="2700" noProof="0"/>
              <a:t>Voorbeelden Patiëntenstromen en extra analyses</a:t>
            </a:r>
            <a:br>
              <a:rPr lang="nl-NL" sz="2700"/>
            </a:br>
            <a:endParaRPr lang="nl-NL" sz="2700" noProof="0"/>
          </a:p>
        </p:txBody>
      </p:sp>
      <p:sp>
        <p:nvSpPr>
          <p:cNvPr id="165" name="Google Shape;165;p23">
            <a:extLst>
              <a:ext uri="{FF2B5EF4-FFF2-40B4-BE49-F238E27FC236}">
                <a16:creationId xmlns:a16="http://schemas.microsoft.com/office/drawing/2014/main" id="{00801BBF-4480-8BEE-1C56-A9E76DD546C0}"/>
              </a:ext>
            </a:extLst>
          </p:cNvPr>
          <p:cNvSpPr txBox="1">
            <a:spLocks noGrp="1"/>
          </p:cNvSpPr>
          <p:nvPr>
            <p:ph type="sldNum" idx="4294967295"/>
          </p:nvPr>
        </p:nvSpPr>
        <p:spPr>
          <a:xfrm>
            <a:off x="8789988" y="4745038"/>
            <a:ext cx="354012" cy="207962"/>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750" b="0" i="0" u="none" strike="noStrike" kern="0" cap="none" spc="0" normalizeH="0" baseline="0" noProof="0" smtClean="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nl-NL" sz="750" b="0" i="0" u="none" strike="noStrike" kern="0" cap="none" spc="0" normalizeH="0" baseline="0" noProof="0">
              <a:ln>
                <a:noFill/>
              </a:ln>
              <a:solidFill>
                <a:srgbClr val="2D4F9E"/>
              </a:solidFill>
              <a:effectLst/>
              <a:uLnTx/>
              <a:uFillTx/>
              <a:latin typeface="Arial"/>
              <a:cs typeface="Arial"/>
              <a:sym typeface="Arial"/>
            </a:endParaRPr>
          </a:p>
        </p:txBody>
      </p:sp>
      <p:pic>
        <p:nvPicPr>
          <p:cNvPr id="167" name="Google Shape;167;p23" title="Santeon logo FINAL.png">
            <a:extLst>
              <a:ext uri="{FF2B5EF4-FFF2-40B4-BE49-F238E27FC236}">
                <a16:creationId xmlns:a16="http://schemas.microsoft.com/office/drawing/2014/main" id="{EB06A7CD-57B2-E933-E466-C2D9BEBFE164}"/>
              </a:ext>
            </a:extLst>
          </p:cNvPr>
          <p:cNvPicPr preferRelativeResize="0"/>
          <p:nvPr/>
        </p:nvPicPr>
        <p:blipFill>
          <a:blip r:embed="rId3">
            <a:alphaModFix/>
          </a:blip>
          <a:stretch>
            <a:fillRect/>
          </a:stretch>
        </p:blipFill>
        <p:spPr>
          <a:xfrm>
            <a:off x="500600" y="4688800"/>
            <a:ext cx="856699" cy="227150"/>
          </a:xfrm>
          <a:prstGeom prst="rect">
            <a:avLst/>
          </a:prstGeom>
          <a:noFill/>
          <a:ln>
            <a:noFill/>
          </a:ln>
        </p:spPr>
      </p:pic>
    </p:spTree>
    <p:extLst>
      <p:ext uri="{BB962C8B-B14F-4D97-AF65-F5344CB8AC3E}">
        <p14:creationId xmlns:p14="http://schemas.microsoft.com/office/powerpoint/2010/main" val="123172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4"/>
        <p:cNvGrpSpPr/>
        <p:nvPr/>
      </p:nvGrpSpPr>
      <p:grpSpPr>
        <a:xfrm>
          <a:off x="0" y="0"/>
          <a:ext cx="0" cy="0"/>
          <a:chOff x="0" y="0"/>
          <a:chExt cx="0" cy="0"/>
        </a:xfrm>
      </p:grpSpPr>
      <p:sp>
        <p:nvSpPr>
          <p:cNvPr id="305" name="Google Shape;305;p30"/>
          <p:cNvSpPr txBox="1">
            <a:spLocks noGrp="1"/>
          </p:cNvSpPr>
          <p:nvPr>
            <p:ph type="sldNum" idx="12"/>
          </p:nvPr>
        </p:nvSpPr>
        <p:spPr>
          <a:xfrm>
            <a:off x="87267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750" b="0" i="0" u="none" strike="noStrike" kern="0" cap="none" spc="0" normalizeH="0" baseline="0" noProof="0" smtClean="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nl-NL" sz="750" b="0" i="0" u="none" strike="noStrike" kern="0" cap="none" spc="0" normalizeH="0" baseline="0" noProof="0">
              <a:ln>
                <a:noFill/>
              </a:ln>
              <a:solidFill>
                <a:srgbClr val="2D4F9E"/>
              </a:solidFill>
              <a:effectLst/>
              <a:uLnTx/>
              <a:uFillTx/>
              <a:latin typeface="Arial"/>
              <a:cs typeface="Arial"/>
              <a:sym typeface="Arial"/>
            </a:endParaRPr>
          </a:p>
        </p:txBody>
      </p:sp>
      <p:sp>
        <p:nvSpPr>
          <p:cNvPr id="306" name="Google Shape;306;p30"/>
          <p:cNvSpPr txBox="1"/>
          <p:nvPr/>
        </p:nvSpPr>
        <p:spPr>
          <a:xfrm>
            <a:off x="3474875" y="571500"/>
            <a:ext cx="4287300" cy="3403163"/>
          </a:xfrm>
          <a:prstGeom prst="rect">
            <a:avLst/>
          </a:prstGeom>
          <a:noFill/>
          <a:ln>
            <a:noFill/>
          </a:ln>
        </p:spPr>
        <p:txBody>
          <a:bodyPr spcFirstLastPara="1" wrap="square" lIns="91425" tIns="91425" rIns="91425" bIns="91425" anchor="t" anchorCtr="0">
            <a:noAutofit/>
          </a:bodyPr>
          <a:lstStyle/>
          <a:p>
            <a:pPr>
              <a:spcBef>
                <a:spcPts val="1200"/>
              </a:spcBef>
              <a:spcAft>
                <a:spcPts val="1200"/>
              </a:spcAft>
              <a:defRPr/>
            </a:pPr>
            <a:r>
              <a:rPr kumimoji="0" lang="nl-NL" sz="3600" b="1" i="0" u="none" strike="noStrike" kern="0" cap="none" spc="0" normalizeH="0" baseline="0" noProof="0">
                <a:ln>
                  <a:noFill/>
                </a:ln>
                <a:solidFill>
                  <a:srgbClr val="FFFFFF"/>
                </a:solidFill>
                <a:effectLst/>
                <a:uLnTx/>
                <a:uFillTx/>
                <a:latin typeface="Arial"/>
                <a:cs typeface="Arial"/>
                <a:sym typeface="Arial"/>
              </a:rPr>
              <a:t>Blauwdruk impactanalyses bij focusprojecten van het Samen Beter programma Santeon</a:t>
            </a:r>
          </a:p>
        </p:txBody>
      </p:sp>
      <p:sp>
        <p:nvSpPr>
          <p:cNvPr id="308" name="Google Shape;308;p30"/>
          <p:cNvSpPr/>
          <p:nvPr/>
        </p:nvSpPr>
        <p:spPr>
          <a:xfrm>
            <a:off x="397575" y="4647425"/>
            <a:ext cx="1062600" cy="30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pic>
        <p:nvPicPr>
          <p:cNvPr id="309" name="Google Shape;309;p30" title="Santeon logo FINAL.png"/>
          <p:cNvPicPr preferRelativeResize="0"/>
          <p:nvPr/>
        </p:nvPicPr>
        <p:blipFill>
          <a:blip r:embed="rId4">
            <a:alphaModFix/>
          </a:blip>
          <a:stretch>
            <a:fillRect/>
          </a:stretch>
        </p:blipFill>
        <p:spPr>
          <a:xfrm>
            <a:off x="500600" y="4688800"/>
            <a:ext cx="856699" cy="227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FB6976B-B0EE-2C47-98E2-0CC14458720E}"/>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think-cell data - do not delete" hidden="1">
                        <a:extLst>
                          <a:ext uri="{FF2B5EF4-FFF2-40B4-BE49-F238E27FC236}">
                            <a16:creationId xmlns:a16="http://schemas.microsoft.com/office/drawing/2014/main" id="{5FB6976B-B0EE-2C47-98E2-0CC14458720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0B1C825E-7AEB-B71C-CD3E-8284F5DC0BB2}"/>
              </a:ext>
            </a:extLst>
          </p:cNvPr>
          <p:cNvSpPr>
            <a:spLocks noGrp="1"/>
          </p:cNvSpPr>
          <p:nvPr>
            <p:ph type="body" sz="quarter" idx="13"/>
          </p:nvPr>
        </p:nvSpPr>
        <p:spPr/>
        <p:txBody>
          <a:bodyPr/>
          <a:lstStyle/>
          <a:p>
            <a:r>
              <a:rPr lang="nl-NL"/>
              <a:t>Patiëntenstroomdiagram</a:t>
            </a:r>
            <a:r>
              <a:rPr lang="nl-NL" baseline="30000"/>
              <a:t>1</a:t>
            </a:r>
            <a:endParaRPr lang="nl-NL"/>
          </a:p>
          <a:p>
            <a:endParaRPr lang="nl-NL"/>
          </a:p>
        </p:txBody>
      </p:sp>
      <p:sp>
        <p:nvSpPr>
          <p:cNvPr id="3" name="Title 2">
            <a:extLst>
              <a:ext uri="{FF2B5EF4-FFF2-40B4-BE49-F238E27FC236}">
                <a16:creationId xmlns:a16="http://schemas.microsoft.com/office/drawing/2014/main" id="{EF968795-B206-87CB-C998-F18C22B1A110}"/>
              </a:ext>
            </a:extLst>
          </p:cNvPr>
          <p:cNvSpPr>
            <a:spLocks noGrp="1"/>
          </p:cNvSpPr>
          <p:nvPr>
            <p:ph type="title"/>
          </p:nvPr>
        </p:nvSpPr>
        <p:spPr/>
        <p:txBody>
          <a:bodyPr vert="horz"/>
          <a:lstStyle/>
          <a:p>
            <a:r>
              <a:rPr lang="nl-NL">
                <a:solidFill>
                  <a:schemeClr val="accent1"/>
                </a:solidFill>
              </a:rPr>
              <a:t>COPD | </a:t>
            </a:r>
            <a:r>
              <a:rPr lang="nl-NL"/>
              <a:t>In het zorgpad COPD worden jaarlijks 14.600 patiënten poliklinisch vervolgd, waarvan 50% thuismonitoring kan krijgen. Dit kan leiden tot 400 minder opnamen en een kortere ligduur</a:t>
            </a:r>
          </a:p>
        </p:txBody>
      </p:sp>
      <p:pic>
        <p:nvPicPr>
          <p:cNvPr id="27" name="Afbeelding 9">
            <a:extLst>
              <a:ext uri="{FF2B5EF4-FFF2-40B4-BE49-F238E27FC236}">
                <a16:creationId xmlns:a16="http://schemas.microsoft.com/office/drawing/2014/main" id="{CBD345B9-8C07-7089-EB43-01167E711F1D}"/>
              </a:ext>
            </a:extLst>
          </p:cNvPr>
          <p:cNvPicPr>
            <a:picLocks noChangeAspect="1"/>
          </p:cNvPicPr>
          <p:nvPr/>
        </p:nvPicPr>
        <p:blipFill rotWithShape="1">
          <a:blip r:embed="rId6"/>
          <a:srcRect l="64144" t="37105" r="31088" b="46599"/>
          <a:stretch/>
        </p:blipFill>
        <p:spPr>
          <a:xfrm>
            <a:off x="317000" y="1713728"/>
            <a:ext cx="246782" cy="500810"/>
          </a:xfrm>
          <a:prstGeom prst="rect">
            <a:avLst/>
          </a:prstGeom>
        </p:spPr>
      </p:pic>
      <p:grpSp>
        <p:nvGrpSpPr>
          <p:cNvPr id="208" name="Group 207">
            <a:extLst>
              <a:ext uri="{FF2B5EF4-FFF2-40B4-BE49-F238E27FC236}">
                <a16:creationId xmlns:a16="http://schemas.microsoft.com/office/drawing/2014/main" id="{8FBA9774-70C4-5D31-78B1-34CA83B7A5AD}"/>
              </a:ext>
            </a:extLst>
          </p:cNvPr>
          <p:cNvGrpSpPr/>
          <p:nvPr/>
        </p:nvGrpSpPr>
        <p:grpSpPr>
          <a:xfrm>
            <a:off x="340046" y="896107"/>
            <a:ext cx="1442304" cy="328566"/>
            <a:chOff x="453395" y="1964209"/>
            <a:chExt cx="1923072" cy="438088"/>
          </a:xfrm>
        </p:grpSpPr>
        <p:sp>
          <p:nvSpPr>
            <p:cNvPr id="70" name="Rechthoek: afgeronde hoeken 1">
              <a:extLst>
                <a:ext uri="{FF2B5EF4-FFF2-40B4-BE49-F238E27FC236}">
                  <a16:creationId xmlns:a16="http://schemas.microsoft.com/office/drawing/2014/main" id="{41AA3F8E-E883-B9A8-F6CE-E7685808DCA0}"/>
                </a:ext>
              </a:extLst>
            </p:cNvPr>
            <p:cNvSpPr/>
            <p:nvPr/>
          </p:nvSpPr>
          <p:spPr>
            <a:xfrm>
              <a:off x="777828" y="1964209"/>
              <a:ext cx="1598639" cy="376843"/>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b"/>
            <a:lstStyle/>
            <a:p>
              <a:pPr defTabSz="685800">
                <a:buClrTx/>
              </a:pPr>
              <a:r>
                <a:rPr lang="nl-NL" sz="825" b="1" kern="1200">
                  <a:solidFill>
                    <a:srgbClr val="3C3C3C"/>
                  </a:solidFill>
                  <a:latin typeface="Calibri"/>
                </a:rPr>
                <a:t>Diagnosticeren</a:t>
              </a:r>
            </a:p>
          </p:txBody>
        </p:sp>
        <p:sp>
          <p:nvSpPr>
            <p:cNvPr id="79" name="Rectangle 78">
              <a:extLst>
                <a:ext uri="{FF2B5EF4-FFF2-40B4-BE49-F238E27FC236}">
                  <a16:creationId xmlns:a16="http://schemas.microsoft.com/office/drawing/2014/main" id="{18EE3D2E-2F80-251E-BBF3-D7BEF3F4E3D6}"/>
                </a:ext>
              </a:extLst>
            </p:cNvPr>
            <p:cNvSpPr/>
            <p:nvPr/>
          </p:nvSpPr>
          <p:spPr bwMode="gray">
            <a:xfrm>
              <a:off x="453395" y="2356578"/>
              <a:ext cx="1598639" cy="4571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grpSp>
      <p:grpSp>
        <p:nvGrpSpPr>
          <p:cNvPr id="5" name="Group 4">
            <a:extLst>
              <a:ext uri="{FF2B5EF4-FFF2-40B4-BE49-F238E27FC236}">
                <a16:creationId xmlns:a16="http://schemas.microsoft.com/office/drawing/2014/main" id="{A4DD0DD0-4AAB-77A3-D615-852E07074A3C}"/>
              </a:ext>
            </a:extLst>
          </p:cNvPr>
          <p:cNvGrpSpPr/>
          <p:nvPr/>
        </p:nvGrpSpPr>
        <p:grpSpPr>
          <a:xfrm>
            <a:off x="1668889" y="915922"/>
            <a:ext cx="5744078" cy="308751"/>
            <a:chOff x="1626732" y="1988686"/>
            <a:chExt cx="8217011" cy="411668"/>
          </a:xfrm>
        </p:grpSpPr>
        <p:sp>
          <p:nvSpPr>
            <p:cNvPr id="72" name="Rechthoek: afgeronde hoeken 1">
              <a:extLst>
                <a:ext uri="{FF2B5EF4-FFF2-40B4-BE49-F238E27FC236}">
                  <a16:creationId xmlns:a16="http://schemas.microsoft.com/office/drawing/2014/main" id="{330F897B-B4BE-5183-2448-E50323C4BE57}"/>
                </a:ext>
              </a:extLst>
            </p:cNvPr>
            <p:cNvSpPr/>
            <p:nvPr/>
          </p:nvSpPr>
          <p:spPr>
            <a:xfrm>
              <a:off x="4396943" y="1988686"/>
              <a:ext cx="4685327" cy="376843"/>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b"/>
            <a:lstStyle/>
            <a:p>
              <a:pPr defTabSz="685800">
                <a:buClrTx/>
              </a:pPr>
              <a:r>
                <a:rPr lang="nl-NL" sz="825" b="1" kern="1200">
                  <a:solidFill>
                    <a:srgbClr val="3C3C3C"/>
                  </a:solidFill>
                  <a:latin typeface="Calibri"/>
                </a:rPr>
                <a:t>Behandeling van COPD (1 jaar)</a:t>
              </a:r>
            </a:p>
          </p:txBody>
        </p:sp>
        <p:sp>
          <p:nvSpPr>
            <p:cNvPr id="81" name="Rectangle 80">
              <a:extLst>
                <a:ext uri="{FF2B5EF4-FFF2-40B4-BE49-F238E27FC236}">
                  <a16:creationId xmlns:a16="http://schemas.microsoft.com/office/drawing/2014/main" id="{EA39A3DE-D870-EB47-BA89-4530978DC605}"/>
                </a:ext>
              </a:extLst>
            </p:cNvPr>
            <p:cNvSpPr/>
            <p:nvPr/>
          </p:nvSpPr>
          <p:spPr bwMode="gray">
            <a:xfrm flipV="1">
              <a:off x="1626732" y="2354635"/>
              <a:ext cx="8217011" cy="4571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grpSp>
      <p:sp>
        <p:nvSpPr>
          <p:cNvPr id="129" name="Pijl: omlaag 21">
            <a:extLst>
              <a:ext uri="{FF2B5EF4-FFF2-40B4-BE49-F238E27FC236}">
                <a16:creationId xmlns:a16="http://schemas.microsoft.com/office/drawing/2014/main" id="{FF55FA06-6AAC-94CF-A084-6B2AA01AF720}"/>
              </a:ext>
            </a:extLst>
          </p:cNvPr>
          <p:cNvSpPr/>
          <p:nvPr/>
        </p:nvSpPr>
        <p:spPr>
          <a:xfrm rot="16200000">
            <a:off x="627057" y="1869018"/>
            <a:ext cx="168297" cy="241085"/>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nl-NL" sz="1350" kern="1200">
              <a:solidFill>
                <a:srgbClr val="FFFFFF"/>
              </a:solidFill>
              <a:latin typeface="Calibri"/>
            </a:endParaRPr>
          </a:p>
        </p:txBody>
      </p:sp>
      <p:grpSp>
        <p:nvGrpSpPr>
          <p:cNvPr id="209" name="Group 208">
            <a:extLst>
              <a:ext uri="{FF2B5EF4-FFF2-40B4-BE49-F238E27FC236}">
                <a16:creationId xmlns:a16="http://schemas.microsoft.com/office/drawing/2014/main" id="{08EF4D2B-B2DD-F234-284D-6215EA377B0C}"/>
              </a:ext>
            </a:extLst>
          </p:cNvPr>
          <p:cNvGrpSpPr/>
          <p:nvPr/>
        </p:nvGrpSpPr>
        <p:grpSpPr>
          <a:xfrm>
            <a:off x="7800558" y="925637"/>
            <a:ext cx="967204" cy="299036"/>
            <a:chOff x="9666621" y="2011654"/>
            <a:chExt cx="2717863" cy="398714"/>
          </a:xfrm>
        </p:grpSpPr>
        <p:sp>
          <p:nvSpPr>
            <p:cNvPr id="24" name="Rechthoek: afgeronde hoeken 1">
              <a:extLst>
                <a:ext uri="{FF2B5EF4-FFF2-40B4-BE49-F238E27FC236}">
                  <a16:creationId xmlns:a16="http://schemas.microsoft.com/office/drawing/2014/main" id="{D9B6E5AB-DD4B-8300-AD60-11F86AEE56E6}"/>
                </a:ext>
              </a:extLst>
            </p:cNvPr>
            <p:cNvSpPr/>
            <p:nvPr/>
          </p:nvSpPr>
          <p:spPr>
            <a:xfrm>
              <a:off x="9666621" y="2011654"/>
              <a:ext cx="2717863" cy="376843"/>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b"/>
            <a:lstStyle/>
            <a:p>
              <a:pPr defTabSz="685800">
                <a:buClrTx/>
              </a:pPr>
              <a:r>
                <a:rPr lang="nl-NL" sz="825" b="1" kern="1200">
                  <a:solidFill>
                    <a:srgbClr val="3C3C3C"/>
                  </a:solidFill>
                  <a:latin typeface="Calibri"/>
                </a:rPr>
                <a:t>Follow-up (1+ jaar)</a:t>
              </a:r>
            </a:p>
          </p:txBody>
        </p:sp>
        <p:sp>
          <p:nvSpPr>
            <p:cNvPr id="136" name="Rectangle 135">
              <a:extLst>
                <a:ext uri="{FF2B5EF4-FFF2-40B4-BE49-F238E27FC236}">
                  <a16:creationId xmlns:a16="http://schemas.microsoft.com/office/drawing/2014/main" id="{D48C789A-79AC-FD5C-4576-7580C484A000}"/>
                </a:ext>
              </a:extLst>
            </p:cNvPr>
            <p:cNvSpPr/>
            <p:nvPr/>
          </p:nvSpPr>
          <p:spPr bwMode="gray">
            <a:xfrm flipV="1">
              <a:off x="9666623" y="2364649"/>
              <a:ext cx="2683862" cy="4571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grpSp>
      <p:sp>
        <p:nvSpPr>
          <p:cNvPr id="10" name="Rechthoek: afgeronde hoeken 1">
            <a:extLst>
              <a:ext uri="{FF2B5EF4-FFF2-40B4-BE49-F238E27FC236}">
                <a16:creationId xmlns:a16="http://schemas.microsoft.com/office/drawing/2014/main" id="{BE42E165-8FB8-4EC2-DF49-71E6A7FA4949}"/>
              </a:ext>
            </a:extLst>
          </p:cNvPr>
          <p:cNvSpPr/>
          <p:nvPr/>
        </p:nvSpPr>
        <p:spPr>
          <a:xfrm>
            <a:off x="356648" y="2386343"/>
            <a:ext cx="1091992"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Diagnose COPD</a:t>
            </a:r>
          </a:p>
        </p:txBody>
      </p:sp>
      <p:sp>
        <p:nvSpPr>
          <p:cNvPr id="18" name="Oval 17">
            <a:extLst>
              <a:ext uri="{FF2B5EF4-FFF2-40B4-BE49-F238E27FC236}">
                <a16:creationId xmlns:a16="http://schemas.microsoft.com/office/drawing/2014/main" id="{295A08C7-A75E-6099-B6DC-C711660B50F5}"/>
              </a:ext>
            </a:extLst>
          </p:cNvPr>
          <p:cNvSpPr/>
          <p:nvPr/>
        </p:nvSpPr>
        <p:spPr bwMode="gray">
          <a:xfrm>
            <a:off x="356649" y="2311181"/>
            <a:ext cx="425930" cy="1449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14.600</a:t>
            </a:r>
          </a:p>
        </p:txBody>
      </p:sp>
      <p:sp>
        <p:nvSpPr>
          <p:cNvPr id="20" name="Oval 19">
            <a:extLst>
              <a:ext uri="{FF2B5EF4-FFF2-40B4-BE49-F238E27FC236}">
                <a16:creationId xmlns:a16="http://schemas.microsoft.com/office/drawing/2014/main" id="{DF487722-95E7-0E4F-821C-EBE065048AD7}"/>
              </a:ext>
            </a:extLst>
          </p:cNvPr>
          <p:cNvSpPr/>
          <p:nvPr/>
        </p:nvSpPr>
        <p:spPr bwMode="gray">
          <a:xfrm>
            <a:off x="793682" y="2311182"/>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a:t>
            </a:r>
          </a:p>
        </p:txBody>
      </p:sp>
      <p:sp>
        <p:nvSpPr>
          <p:cNvPr id="7" name="Rechthoek: afgeronde hoeken 1">
            <a:extLst>
              <a:ext uri="{FF2B5EF4-FFF2-40B4-BE49-F238E27FC236}">
                <a16:creationId xmlns:a16="http://schemas.microsoft.com/office/drawing/2014/main" id="{A5F58C60-E699-5700-EE7E-DA698AA9D19C}"/>
              </a:ext>
            </a:extLst>
          </p:cNvPr>
          <p:cNvSpPr/>
          <p:nvPr/>
        </p:nvSpPr>
        <p:spPr>
          <a:xfrm>
            <a:off x="1762762" y="1721680"/>
            <a:ext cx="5618477"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defTabSz="685800">
              <a:buClrTx/>
            </a:pPr>
            <a:r>
              <a:rPr lang="nl-NL" sz="750" b="1" kern="1200">
                <a:solidFill>
                  <a:srgbClr val="3C3C3C"/>
                </a:solidFill>
                <a:latin typeface="Calibri"/>
              </a:rPr>
              <a:t>Regulier </a:t>
            </a:r>
            <a:r>
              <a:rPr lang="nl-NL" sz="750" b="1" kern="1200" err="1">
                <a:solidFill>
                  <a:srgbClr val="3C3C3C"/>
                </a:solidFill>
                <a:latin typeface="Calibri"/>
              </a:rPr>
              <a:t>zorgpad</a:t>
            </a:r>
            <a:r>
              <a:rPr lang="nl-NL" sz="825" b="1" kern="1200">
                <a:solidFill>
                  <a:srgbClr val="3C3C3C"/>
                </a:solidFill>
                <a:latin typeface="Calibri"/>
              </a:rPr>
              <a:t> </a:t>
            </a:r>
            <a:endParaRPr lang="nl-NL" sz="600" kern="1200">
              <a:solidFill>
                <a:srgbClr val="3C3C3C"/>
              </a:solidFill>
              <a:latin typeface="Calibri"/>
            </a:endParaRPr>
          </a:p>
        </p:txBody>
      </p:sp>
      <p:sp>
        <p:nvSpPr>
          <p:cNvPr id="11" name="Rechthoek: afgeronde hoeken 1">
            <a:extLst>
              <a:ext uri="{FF2B5EF4-FFF2-40B4-BE49-F238E27FC236}">
                <a16:creationId xmlns:a16="http://schemas.microsoft.com/office/drawing/2014/main" id="{BE9114B6-6B07-B44C-D775-903ED23347F4}"/>
              </a:ext>
            </a:extLst>
          </p:cNvPr>
          <p:cNvSpPr/>
          <p:nvPr/>
        </p:nvSpPr>
        <p:spPr>
          <a:xfrm>
            <a:off x="1762762" y="3051006"/>
            <a:ext cx="5618477" cy="282632"/>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Thuismonitoring </a:t>
            </a:r>
          </a:p>
        </p:txBody>
      </p:sp>
      <p:sp>
        <p:nvSpPr>
          <p:cNvPr id="22" name="Rechthoek: afgeronde hoeken 1">
            <a:extLst>
              <a:ext uri="{FF2B5EF4-FFF2-40B4-BE49-F238E27FC236}">
                <a16:creationId xmlns:a16="http://schemas.microsoft.com/office/drawing/2014/main" id="{561BA54D-DCF9-E24A-5A77-6975EB354278}"/>
              </a:ext>
            </a:extLst>
          </p:cNvPr>
          <p:cNvSpPr/>
          <p:nvPr/>
        </p:nvSpPr>
        <p:spPr>
          <a:xfrm>
            <a:off x="6097640" y="3088139"/>
            <a:ext cx="924968" cy="208366"/>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600" kern="1200">
                <a:solidFill>
                  <a:srgbClr val="3C3C3C"/>
                </a:solidFill>
                <a:latin typeface="Calibri"/>
              </a:rPr>
              <a:t>1-2 consulten</a:t>
            </a:r>
            <a:endParaRPr lang="nl-NL" sz="600" b="1" kern="1200">
              <a:solidFill>
                <a:srgbClr val="3C3C3C"/>
              </a:solidFill>
              <a:latin typeface="Calibri"/>
            </a:endParaRPr>
          </a:p>
        </p:txBody>
      </p:sp>
      <p:cxnSp>
        <p:nvCxnSpPr>
          <p:cNvPr id="58" name="Straight Arrow Connector 57">
            <a:extLst>
              <a:ext uri="{FF2B5EF4-FFF2-40B4-BE49-F238E27FC236}">
                <a16:creationId xmlns:a16="http://schemas.microsoft.com/office/drawing/2014/main" id="{DAFA8E58-5085-FA56-E6CB-7CFC85132FA9}"/>
              </a:ext>
            </a:extLst>
          </p:cNvPr>
          <p:cNvCxnSpPr>
            <a:cxnSpLocks/>
            <a:stCxn id="7" idx="3"/>
            <a:endCxn id="17" idx="1"/>
          </p:cNvCxnSpPr>
          <p:nvPr/>
        </p:nvCxnSpPr>
        <p:spPr>
          <a:xfrm>
            <a:off x="7381238" y="1862996"/>
            <a:ext cx="48680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5" name="Rechthoek: afgeronde hoeken 1">
            <a:extLst>
              <a:ext uri="{FF2B5EF4-FFF2-40B4-BE49-F238E27FC236}">
                <a16:creationId xmlns:a16="http://schemas.microsoft.com/office/drawing/2014/main" id="{B86D3ECF-4BEA-BD2D-E1F8-A2D74790BB20}"/>
              </a:ext>
            </a:extLst>
          </p:cNvPr>
          <p:cNvSpPr/>
          <p:nvPr/>
        </p:nvSpPr>
        <p:spPr>
          <a:xfrm>
            <a:off x="7882372" y="2386343"/>
            <a:ext cx="844181"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750" b="1" kern="1200">
                <a:solidFill>
                  <a:srgbClr val="3C3C3C"/>
                </a:solidFill>
                <a:latin typeface="Calibri"/>
              </a:rPr>
              <a:t>Huisarts</a:t>
            </a:r>
            <a:endParaRPr lang="nl-NL" sz="750" b="1" kern="1200" baseline="30000">
              <a:solidFill>
                <a:srgbClr val="3C3C3C"/>
              </a:solidFill>
              <a:latin typeface="Calibri"/>
            </a:endParaRPr>
          </a:p>
        </p:txBody>
      </p:sp>
      <p:sp>
        <p:nvSpPr>
          <p:cNvPr id="17" name="Rechthoek: afgeronde hoeken 1">
            <a:extLst>
              <a:ext uri="{FF2B5EF4-FFF2-40B4-BE49-F238E27FC236}">
                <a16:creationId xmlns:a16="http://schemas.microsoft.com/office/drawing/2014/main" id="{3E7209F5-8DA1-D2C7-CDD8-F0F6EC2321D9}"/>
              </a:ext>
            </a:extLst>
          </p:cNvPr>
          <p:cNvSpPr/>
          <p:nvPr/>
        </p:nvSpPr>
        <p:spPr>
          <a:xfrm>
            <a:off x="7868038" y="1721680"/>
            <a:ext cx="844181"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750" b="1" kern="1200">
                <a:solidFill>
                  <a:srgbClr val="3C3C3C"/>
                </a:solidFill>
                <a:latin typeface="Calibri"/>
              </a:rPr>
              <a:t>Regulier </a:t>
            </a:r>
            <a:r>
              <a:rPr lang="nl-NL" sz="750" b="1" kern="1200" err="1">
                <a:solidFill>
                  <a:srgbClr val="3C3C3C"/>
                </a:solidFill>
                <a:latin typeface="Calibri"/>
              </a:rPr>
              <a:t>zorgpad</a:t>
            </a:r>
            <a:endParaRPr lang="nl-NL" sz="750" b="1" kern="1200">
              <a:solidFill>
                <a:srgbClr val="3C3C3C"/>
              </a:solidFill>
              <a:latin typeface="Calibri"/>
            </a:endParaRPr>
          </a:p>
        </p:txBody>
      </p:sp>
      <p:cxnSp>
        <p:nvCxnSpPr>
          <p:cNvPr id="89" name="Connector: Elbow 88">
            <a:extLst>
              <a:ext uri="{FF2B5EF4-FFF2-40B4-BE49-F238E27FC236}">
                <a16:creationId xmlns:a16="http://schemas.microsoft.com/office/drawing/2014/main" id="{F19266D0-72AF-65F3-AD1F-E1695D3165BB}"/>
              </a:ext>
            </a:extLst>
          </p:cNvPr>
          <p:cNvCxnSpPr>
            <a:cxnSpLocks/>
            <a:stCxn id="7" idx="3"/>
            <a:endCxn id="15" idx="1"/>
          </p:cNvCxnSpPr>
          <p:nvPr/>
        </p:nvCxnSpPr>
        <p:spPr>
          <a:xfrm>
            <a:off x="7381238" y="1862997"/>
            <a:ext cx="501134" cy="664663"/>
          </a:xfrm>
          <a:prstGeom prst="bentConnector3">
            <a:avLst>
              <a:gd name="adj1" fmla="val 50000"/>
            </a:avLst>
          </a:prstGeom>
          <a:ln w="22225">
            <a:prstDash val="sysDot"/>
            <a:tailEnd type="triangle"/>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A7F5BCF5-158F-BAD7-5693-E0C3169ED9C9}"/>
              </a:ext>
            </a:extLst>
          </p:cNvPr>
          <p:cNvSpPr/>
          <p:nvPr/>
        </p:nvSpPr>
        <p:spPr bwMode="gray">
          <a:xfrm>
            <a:off x="1774900" y="1623441"/>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7300</a:t>
            </a:r>
          </a:p>
        </p:txBody>
      </p:sp>
      <p:sp>
        <p:nvSpPr>
          <p:cNvPr id="126" name="Oval 125">
            <a:extLst>
              <a:ext uri="{FF2B5EF4-FFF2-40B4-BE49-F238E27FC236}">
                <a16:creationId xmlns:a16="http://schemas.microsoft.com/office/drawing/2014/main" id="{93779DA6-F64B-A965-8403-C026F9DE6705}"/>
              </a:ext>
            </a:extLst>
          </p:cNvPr>
          <p:cNvSpPr/>
          <p:nvPr/>
        </p:nvSpPr>
        <p:spPr bwMode="gray">
          <a:xfrm>
            <a:off x="2209868" y="1625118"/>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50%</a:t>
            </a:r>
          </a:p>
        </p:txBody>
      </p:sp>
      <p:sp>
        <p:nvSpPr>
          <p:cNvPr id="127" name="Oval 126">
            <a:extLst>
              <a:ext uri="{FF2B5EF4-FFF2-40B4-BE49-F238E27FC236}">
                <a16:creationId xmlns:a16="http://schemas.microsoft.com/office/drawing/2014/main" id="{2998DF04-129E-1D7B-C8DB-72BFBC3EEAE4}"/>
              </a:ext>
            </a:extLst>
          </p:cNvPr>
          <p:cNvSpPr/>
          <p:nvPr/>
        </p:nvSpPr>
        <p:spPr bwMode="gray">
          <a:xfrm>
            <a:off x="1767743" y="2964216"/>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7300</a:t>
            </a:r>
          </a:p>
        </p:txBody>
      </p:sp>
      <p:sp>
        <p:nvSpPr>
          <p:cNvPr id="128" name="Oval 127">
            <a:extLst>
              <a:ext uri="{FF2B5EF4-FFF2-40B4-BE49-F238E27FC236}">
                <a16:creationId xmlns:a16="http://schemas.microsoft.com/office/drawing/2014/main" id="{8D1BDEA3-8937-BB59-5345-627D1C42ED59}"/>
              </a:ext>
            </a:extLst>
          </p:cNvPr>
          <p:cNvSpPr/>
          <p:nvPr/>
        </p:nvSpPr>
        <p:spPr bwMode="gray">
          <a:xfrm>
            <a:off x="2209868" y="2965892"/>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50%</a:t>
            </a:r>
          </a:p>
        </p:txBody>
      </p:sp>
      <p:grpSp>
        <p:nvGrpSpPr>
          <p:cNvPr id="23" name="Group 22">
            <a:extLst>
              <a:ext uri="{FF2B5EF4-FFF2-40B4-BE49-F238E27FC236}">
                <a16:creationId xmlns:a16="http://schemas.microsoft.com/office/drawing/2014/main" id="{5BB6DA15-CF9C-33BE-47B5-66582A2B2AB1}"/>
              </a:ext>
            </a:extLst>
          </p:cNvPr>
          <p:cNvGrpSpPr/>
          <p:nvPr/>
        </p:nvGrpSpPr>
        <p:grpSpPr>
          <a:xfrm>
            <a:off x="4081765" y="4615635"/>
            <a:ext cx="1710345" cy="174779"/>
            <a:chOff x="6791727" y="6031014"/>
            <a:chExt cx="2400916" cy="291239"/>
          </a:xfrm>
        </p:grpSpPr>
        <p:sp>
          <p:nvSpPr>
            <p:cNvPr id="38" name="Oval 37">
              <a:extLst>
                <a:ext uri="{FF2B5EF4-FFF2-40B4-BE49-F238E27FC236}">
                  <a16:creationId xmlns:a16="http://schemas.microsoft.com/office/drawing/2014/main" id="{BE5FFB8E-8033-2629-68E6-75171202519E}"/>
                </a:ext>
              </a:extLst>
            </p:cNvPr>
            <p:cNvSpPr/>
            <p:nvPr/>
          </p:nvSpPr>
          <p:spPr bwMode="gray">
            <a:xfrm>
              <a:off x="6791727" y="6031014"/>
              <a:ext cx="468000" cy="291239"/>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39" name="Rechthoek: afgeronde hoeken 1">
              <a:extLst>
                <a:ext uri="{FF2B5EF4-FFF2-40B4-BE49-F238E27FC236}">
                  <a16:creationId xmlns:a16="http://schemas.microsoft.com/office/drawing/2014/main" id="{4237AF07-17FC-8848-7EC3-14BC36CA9FCF}"/>
                </a:ext>
              </a:extLst>
            </p:cNvPr>
            <p:cNvSpPr/>
            <p:nvPr/>
          </p:nvSpPr>
          <p:spPr>
            <a:xfrm>
              <a:off x="7307097" y="6043921"/>
              <a:ext cx="1885546" cy="265415"/>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Patiëntaantallen</a:t>
              </a:r>
            </a:p>
          </p:txBody>
        </p:sp>
      </p:grpSp>
      <p:grpSp>
        <p:nvGrpSpPr>
          <p:cNvPr id="25" name="Group 24">
            <a:extLst>
              <a:ext uri="{FF2B5EF4-FFF2-40B4-BE49-F238E27FC236}">
                <a16:creationId xmlns:a16="http://schemas.microsoft.com/office/drawing/2014/main" id="{D3A800EC-24B7-4AB4-38BB-E00C5D48897F}"/>
              </a:ext>
            </a:extLst>
          </p:cNvPr>
          <p:cNvGrpSpPr/>
          <p:nvPr/>
        </p:nvGrpSpPr>
        <p:grpSpPr>
          <a:xfrm>
            <a:off x="6387168" y="4626004"/>
            <a:ext cx="1740770" cy="145481"/>
            <a:chOff x="8679526" y="6037483"/>
            <a:chExt cx="2443626" cy="242419"/>
          </a:xfrm>
        </p:grpSpPr>
        <p:sp>
          <p:nvSpPr>
            <p:cNvPr id="35" name="Rechthoek: afgeronde hoeken 1">
              <a:extLst>
                <a:ext uri="{FF2B5EF4-FFF2-40B4-BE49-F238E27FC236}">
                  <a16:creationId xmlns:a16="http://schemas.microsoft.com/office/drawing/2014/main" id="{7C461288-B91F-F803-97B9-27114841A1E7}"/>
                </a:ext>
              </a:extLst>
            </p:cNvPr>
            <p:cNvSpPr/>
            <p:nvPr/>
          </p:nvSpPr>
          <p:spPr>
            <a:xfrm>
              <a:off x="9085938" y="6037483"/>
              <a:ext cx="2037214" cy="24241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Thuismonitoring</a:t>
              </a:r>
            </a:p>
          </p:txBody>
        </p:sp>
        <p:sp>
          <p:nvSpPr>
            <p:cNvPr id="36" name="Rechthoek: afgeronde hoeken 1">
              <a:extLst>
                <a:ext uri="{FF2B5EF4-FFF2-40B4-BE49-F238E27FC236}">
                  <a16:creationId xmlns:a16="http://schemas.microsoft.com/office/drawing/2014/main" id="{3644C4CD-C365-90E4-3B77-17841EE21A93}"/>
                </a:ext>
              </a:extLst>
            </p:cNvPr>
            <p:cNvSpPr/>
            <p:nvPr/>
          </p:nvSpPr>
          <p:spPr>
            <a:xfrm>
              <a:off x="8679526" y="6040480"/>
              <a:ext cx="416930" cy="236424"/>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grpSp>
      <p:grpSp>
        <p:nvGrpSpPr>
          <p:cNvPr id="28" name="Group 27">
            <a:extLst>
              <a:ext uri="{FF2B5EF4-FFF2-40B4-BE49-F238E27FC236}">
                <a16:creationId xmlns:a16="http://schemas.microsoft.com/office/drawing/2014/main" id="{FE0135C2-FC4F-32EB-B001-DAF2302FF790}"/>
              </a:ext>
            </a:extLst>
          </p:cNvPr>
          <p:cNvGrpSpPr/>
          <p:nvPr/>
        </p:nvGrpSpPr>
        <p:grpSpPr>
          <a:xfrm>
            <a:off x="5156806" y="4615638"/>
            <a:ext cx="1717535" cy="174779"/>
            <a:chOff x="3956234" y="6031019"/>
            <a:chExt cx="2411010" cy="291239"/>
          </a:xfrm>
        </p:grpSpPr>
        <p:sp>
          <p:nvSpPr>
            <p:cNvPr id="33" name="Oval 32">
              <a:extLst>
                <a:ext uri="{FF2B5EF4-FFF2-40B4-BE49-F238E27FC236}">
                  <a16:creationId xmlns:a16="http://schemas.microsoft.com/office/drawing/2014/main" id="{1572686C-3F57-4693-E3D6-89C644ED62BF}"/>
                </a:ext>
              </a:extLst>
            </p:cNvPr>
            <p:cNvSpPr/>
            <p:nvPr/>
          </p:nvSpPr>
          <p:spPr bwMode="gray">
            <a:xfrm>
              <a:off x="3956234" y="6031019"/>
              <a:ext cx="468000" cy="291239"/>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34" name="Rechthoek: afgeronde hoeken 1">
              <a:extLst>
                <a:ext uri="{FF2B5EF4-FFF2-40B4-BE49-F238E27FC236}">
                  <a16:creationId xmlns:a16="http://schemas.microsoft.com/office/drawing/2014/main" id="{40AC6973-A95C-034D-E364-E8944A123EDE}"/>
                </a:ext>
              </a:extLst>
            </p:cNvPr>
            <p:cNvSpPr/>
            <p:nvPr/>
          </p:nvSpPr>
          <p:spPr>
            <a:xfrm>
              <a:off x="4481698" y="6043930"/>
              <a:ext cx="1885546" cy="265415"/>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 verdeling patiënten</a:t>
              </a:r>
            </a:p>
          </p:txBody>
        </p:sp>
      </p:grpSp>
      <p:sp>
        <p:nvSpPr>
          <p:cNvPr id="40" name="Rectangle 39">
            <a:extLst>
              <a:ext uri="{FF2B5EF4-FFF2-40B4-BE49-F238E27FC236}">
                <a16:creationId xmlns:a16="http://schemas.microsoft.com/office/drawing/2014/main" id="{597F551F-7C1E-20FF-5A9B-734E4F54CD85}"/>
              </a:ext>
            </a:extLst>
          </p:cNvPr>
          <p:cNvSpPr/>
          <p:nvPr/>
        </p:nvSpPr>
        <p:spPr bwMode="gray">
          <a:xfrm>
            <a:off x="1053671" y="4754411"/>
            <a:ext cx="2119140" cy="400432"/>
          </a:xfrm>
          <a:prstGeom prst="rect">
            <a:avLst/>
          </a:prstGeom>
          <a:noFill/>
          <a:ln w="19050" algn="ctr">
            <a:noFill/>
            <a:miter lim="800000"/>
            <a:headEnd/>
            <a:tailEnd/>
          </a:ln>
        </p:spPr>
        <p:txBody>
          <a:bodyPr wrap="square" lIns="66675" tIns="66675" rIns="66675" bIns="66675" rtlCol="0" anchor="ctr"/>
          <a:lstStyle/>
          <a:p>
            <a:pPr defTabSz="685800">
              <a:lnSpc>
                <a:spcPct val="106000"/>
              </a:lnSpc>
              <a:buClrTx/>
            </a:pPr>
            <a:r>
              <a:rPr lang="nl-NL" sz="600" kern="1200">
                <a:solidFill>
                  <a:srgbClr val="3C3C3C"/>
                </a:solidFill>
                <a:latin typeface="Calibri"/>
                <a:ea typeface="+mn-ea"/>
                <a:cs typeface="+mn-cs"/>
              </a:rPr>
              <a:t>Bronnen: interview zorgpadlead COPD, zie appendix voor aannames en hypotheses</a:t>
            </a:r>
          </a:p>
        </p:txBody>
      </p:sp>
      <p:sp>
        <p:nvSpPr>
          <p:cNvPr id="12" name="Rechthoek: afgeronde hoeken 1">
            <a:extLst>
              <a:ext uri="{FF2B5EF4-FFF2-40B4-BE49-F238E27FC236}">
                <a16:creationId xmlns:a16="http://schemas.microsoft.com/office/drawing/2014/main" id="{EBE3BED4-7632-023E-974E-81ED427C4566}"/>
              </a:ext>
            </a:extLst>
          </p:cNvPr>
          <p:cNvSpPr/>
          <p:nvPr/>
        </p:nvSpPr>
        <p:spPr>
          <a:xfrm>
            <a:off x="2339554" y="2274633"/>
            <a:ext cx="823922"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SEH</a:t>
            </a:r>
          </a:p>
        </p:txBody>
      </p:sp>
      <p:sp>
        <p:nvSpPr>
          <p:cNvPr id="26" name="Rechthoek: afgeronde hoeken 1">
            <a:extLst>
              <a:ext uri="{FF2B5EF4-FFF2-40B4-BE49-F238E27FC236}">
                <a16:creationId xmlns:a16="http://schemas.microsoft.com/office/drawing/2014/main" id="{58F90567-6C56-EDE4-6D50-DA8F300234BA}"/>
              </a:ext>
            </a:extLst>
          </p:cNvPr>
          <p:cNvSpPr/>
          <p:nvPr/>
        </p:nvSpPr>
        <p:spPr>
          <a:xfrm>
            <a:off x="3358049" y="2274633"/>
            <a:ext cx="1274486"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Klinische (her)opname </a:t>
            </a:r>
            <a:br>
              <a:rPr lang="nl-NL" sz="825" b="1" kern="1200">
                <a:solidFill>
                  <a:srgbClr val="3C3C3C"/>
                </a:solidFill>
                <a:latin typeface="Calibri"/>
              </a:rPr>
            </a:br>
            <a:r>
              <a:rPr lang="nl-NL" sz="600" kern="1200">
                <a:solidFill>
                  <a:srgbClr val="3C3C3C"/>
                </a:solidFill>
                <a:latin typeface="Calibri"/>
              </a:rPr>
              <a:t>(6,3 dagen)</a:t>
            </a:r>
            <a:r>
              <a:rPr lang="nl-NL" sz="600" kern="1200" baseline="30000">
                <a:solidFill>
                  <a:srgbClr val="3C3C3C"/>
                </a:solidFill>
                <a:latin typeface="Calibri"/>
              </a:rPr>
              <a:t>2</a:t>
            </a:r>
          </a:p>
        </p:txBody>
      </p:sp>
      <p:sp>
        <p:nvSpPr>
          <p:cNvPr id="32" name="Rechthoek: afgeronde hoeken 1">
            <a:extLst>
              <a:ext uri="{FF2B5EF4-FFF2-40B4-BE49-F238E27FC236}">
                <a16:creationId xmlns:a16="http://schemas.microsoft.com/office/drawing/2014/main" id="{454A9841-A42B-F202-7AE3-252868BA58AA}"/>
              </a:ext>
            </a:extLst>
          </p:cNvPr>
          <p:cNvSpPr/>
          <p:nvPr/>
        </p:nvSpPr>
        <p:spPr>
          <a:xfrm>
            <a:off x="4826601" y="2274633"/>
            <a:ext cx="2258911"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rIns="0" rtlCol="0" anchor="ctr"/>
          <a:lstStyle/>
          <a:p>
            <a:pPr defTabSz="685800">
              <a:buClrTx/>
            </a:pPr>
            <a:r>
              <a:rPr lang="nl-NL" sz="750" b="1" kern="1200">
                <a:solidFill>
                  <a:srgbClr val="3C3C3C"/>
                </a:solidFill>
                <a:latin typeface="Calibri"/>
              </a:rPr>
              <a:t>	Follow-up  </a:t>
            </a:r>
          </a:p>
        </p:txBody>
      </p:sp>
      <p:cxnSp>
        <p:nvCxnSpPr>
          <p:cNvPr id="69" name="Straight Arrow Connector 68">
            <a:extLst>
              <a:ext uri="{FF2B5EF4-FFF2-40B4-BE49-F238E27FC236}">
                <a16:creationId xmlns:a16="http://schemas.microsoft.com/office/drawing/2014/main" id="{D3D53E8D-7E25-AE21-EE4E-7BEC46CA0B77}"/>
              </a:ext>
            </a:extLst>
          </p:cNvPr>
          <p:cNvCxnSpPr>
            <a:cxnSpLocks/>
            <a:stCxn id="26" idx="3"/>
            <a:endCxn id="32" idx="1"/>
          </p:cNvCxnSpPr>
          <p:nvPr/>
        </p:nvCxnSpPr>
        <p:spPr>
          <a:xfrm>
            <a:off x="4632535" y="2415949"/>
            <a:ext cx="194066"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63A8068-18E8-AD19-7711-76BA6A43A4F5}"/>
              </a:ext>
            </a:extLst>
          </p:cNvPr>
          <p:cNvCxnSpPr>
            <a:cxnSpLocks/>
            <a:stCxn id="12" idx="3"/>
            <a:endCxn id="26" idx="1"/>
          </p:cNvCxnSpPr>
          <p:nvPr/>
        </p:nvCxnSpPr>
        <p:spPr>
          <a:xfrm>
            <a:off x="3163477" y="2415949"/>
            <a:ext cx="194573"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EEDF2A38-05CD-8A93-98A7-5E3DB79D40FD}"/>
              </a:ext>
            </a:extLst>
          </p:cNvPr>
          <p:cNvCxnSpPr>
            <a:cxnSpLocks/>
            <a:endCxn id="12" idx="1"/>
          </p:cNvCxnSpPr>
          <p:nvPr/>
        </p:nvCxnSpPr>
        <p:spPr>
          <a:xfrm rot="16200000" flipH="1">
            <a:off x="2005065" y="2081460"/>
            <a:ext cx="411638" cy="257340"/>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94" name="Rechthoek: afgeronde hoeken 1">
            <a:extLst>
              <a:ext uri="{FF2B5EF4-FFF2-40B4-BE49-F238E27FC236}">
                <a16:creationId xmlns:a16="http://schemas.microsoft.com/office/drawing/2014/main" id="{37022F63-3E58-73C7-6CA8-BC1A77FAA373}"/>
              </a:ext>
            </a:extLst>
          </p:cNvPr>
          <p:cNvSpPr/>
          <p:nvPr/>
        </p:nvSpPr>
        <p:spPr>
          <a:xfrm>
            <a:off x="7877165" y="3051006"/>
            <a:ext cx="844181" cy="282632"/>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750" b="1" kern="1200">
                <a:solidFill>
                  <a:srgbClr val="3C3C3C"/>
                </a:solidFill>
                <a:latin typeface="Calibri"/>
              </a:rPr>
              <a:t>Thuismonitoring</a:t>
            </a:r>
          </a:p>
        </p:txBody>
      </p:sp>
      <p:sp>
        <p:nvSpPr>
          <p:cNvPr id="99" name="Oval 98">
            <a:extLst>
              <a:ext uri="{FF2B5EF4-FFF2-40B4-BE49-F238E27FC236}">
                <a16:creationId xmlns:a16="http://schemas.microsoft.com/office/drawing/2014/main" id="{987A9694-4514-0716-F992-4A19DF5D2390}"/>
              </a:ext>
            </a:extLst>
          </p:cNvPr>
          <p:cNvSpPr/>
          <p:nvPr/>
        </p:nvSpPr>
        <p:spPr bwMode="gray">
          <a:xfrm>
            <a:off x="3363262" y="2189049"/>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1500</a:t>
            </a:r>
          </a:p>
        </p:txBody>
      </p:sp>
      <p:sp>
        <p:nvSpPr>
          <p:cNvPr id="104" name="Oval 103">
            <a:extLst>
              <a:ext uri="{FF2B5EF4-FFF2-40B4-BE49-F238E27FC236}">
                <a16:creationId xmlns:a16="http://schemas.microsoft.com/office/drawing/2014/main" id="{DA140FB3-4CFD-71FE-2AA2-6A47A802F2B9}"/>
              </a:ext>
            </a:extLst>
          </p:cNvPr>
          <p:cNvSpPr/>
          <p:nvPr/>
        </p:nvSpPr>
        <p:spPr bwMode="gray">
          <a:xfrm>
            <a:off x="3798043" y="2189049"/>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70%</a:t>
            </a:r>
          </a:p>
        </p:txBody>
      </p:sp>
      <p:sp>
        <p:nvSpPr>
          <p:cNvPr id="106" name="Oval 105">
            <a:extLst>
              <a:ext uri="{FF2B5EF4-FFF2-40B4-BE49-F238E27FC236}">
                <a16:creationId xmlns:a16="http://schemas.microsoft.com/office/drawing/2014/main" id="{C5D54D68-DFC1-67CB-12C5-D2CDDE349011}"/>
              </a:ext>
            </a:extLst>
          </p:cNvPr>
          <p:cNvSpPr/>
          <p:nvPr/>
        </p:nvSpPr>
        <p:spPr bwMode="gray">
          <a:xfrm>
            <a:off x="2354610" y="2189049"/>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2100</a:t>
            </a:r>
          </a:p>
        </p:txBody>
      </p:sp>
      <p:sp>
        <p:nvSpPr>
          <p:cNvPr id="107" name="Oval 106">
            <a:extLst>
              <a:ext uri="{FF2B5EF4-FFF2-40B4-BE49-F238E27FC236}">
                <a16:creationId xmlns:a16="http://schemas.microsoft.com/office/drawing/2014/main" id="{905AFF9A-7869-1229-5697-7636A5DB9FD8}"/>
              </a:ext>
            </a:extLst>
          </p:cNvPr>
          <p:cNvSpPr/>
          <p:nvPr/>
        </p:nvSpPr>
        <p:spPr bwMode="gray">
          <a:xfrm>
            <a:off x="2789391" y="2189049"/>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29%</a:t>
            </a:r>
          </a:p>
        </p:txBody>
      </p:sp>
      <p:cxnSp>
        <p:nvCxnSpPr>
          <p:cNvPr id="119" name="Connector: Elbow 118">
            <a:extLst>
              <a:ext uri="{FF2B5EF4-FFF2-40B4-BE49-F238E27FC236}">
                <a16:creationId xmlns:a16="http://schemas.microsoft.com/office/drawing/2014/main" id="{D2E13148-B7F0-8BB6-EE7C-374FF367B55C}"/>
              </a:ext>
            </a:extLst>
          </p:cNvPr>
          <p:cNvCxnSpPr>
            <a:cxnSpLocks/>
            <a:stCxn id="11" idx="3"/>
            <a:endCxn id="15" idx="1"/>
          </p:cNvCxnSpPr>
          <p:nvPr/>
        </p:nvCxnSpPr>
        <p:spPr>
          <a:xfrm flipV="1">
            <a:off x="7381238" y="2527659"/>
            <a:ext cx="501134" cy="664663"/>
          </a:xfrm>
          <a:prstGeom prst="bentConnector3">
            <a:avLst>
              <a:gd name="adj1" fmla="val 50000"/>
            </a:avLst>
          </a:prstGeom>
          <a:ln w="2222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F47D0C8D-86D3-CCCF-1A92-ECFC7439CC4E}"/>
              </a:ext>
            </a:extLst>
          </p:cNvPr>
          <p:cNvCxnSpPr>
            <a:cxnSpLocks/>
            <a:stCxn id="11" idx="3"/>
            <a:endCxn id="94" idx="1"/>
          </p:cNvCxnSpPr>
          <p:nvPr/>
        </p:nvCxnSpPr>
        <p:spPr>
          <a:xfrm>
            <a:off x="7381238" y="3192322"/>
            <a:ext cx="495927"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38" name="Rechthoek: afgeronde hoeken 1">
            <a:extLst>
              <a:ext uri="{FF2B5EF4-FFF2-40B4-BE49-F238E27FC236}">
                <a16:creationId xmlns:a16="http://schemas.microsoft.com/office/drawing/2014/main" id="{73928612-6CBE-51F2-CBA5-CE5C25229E00}"/>
              </a:ext>
            </a:extLst>
          </p:cNvPr>
          <p:cNvSpPr/>
          <p:nvPr/>
        </p:nvSpPr>
        <p:spPr>
          <a:xfrm>
            <a:off x="2354609" y="3608802"/>
            <a:ext cx="808868"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SEH</a:t>
            </a:r>
          </a:p>
        </p:txBody>
      </p:sp>
      <p:sp>
        <p:nvSpPr>
          <p:cNvPr id="140" name="Rechthoek: afgeronde hoeken 1">
            <a:extLst>
              <a:ext uri="{FF2B5EF4-FFF2-40B4-BE49-F238E27FC236}">
                <a16:creationId xmlns:a16="http://schemas.microsoft.com/office/drawing/2014/main" id="{48644C0A-E0EF-9FEB-B508-06C7056C9DBB}"/>
              </a:ext>
            </a:extLst>
          </p:cNvPr>
          <p:cNvSpPr/>
          <p:nvPr/>
        </p:nvSpPr>
        <p:spPr>
          <a:xfrm>
            <a:off x="3358049" y="3608802"/>
            <a:ext cx="1271040"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Klinische (her)opname </a:t>
            </a:r>
            <a:br>
              <a:rPr lang="nl-NL" sz="825" b="1" kern="1200">
                <a:solidFill>
                  <a:srgbClr val="3C3C3C"/>
                </a:solidFill>
                <a:latin typeface="Calibri"/>
              </a:rPr>
            </a:br>
            <a:r>
              <a:rPr lang="nl-NL" sz="600" kern="1200">
                <a:solidFill>
                  <a:srgbClr val="3C3C3C"/>
                </a:solidFill>
                <a:latin typeface="Calibri"/>
              </a:rPr>
              <a:t>(5,8 dagen)</a:t>
            </a:r>
            <a:r>
              <a:rPr lang="nl-NL" sz="600" kern="1200" baseline="30000">
                <a:solidFill>
                  <a:srgbClr val="3C3C3C"/>
                </a:solidFill>
                <a:latin typeface="Calibri"/>
              </a:rPr>
              <a:t>2</a:t>
            </a:r>
          </a:p>
        </p:txBody>
      </p:sp>
      <p:sp>
        <p:nvSpPr>
          <p:cNvPr id="142" name="Rechthoek: afgeronde hoeken 1">
            <a:extLst>
              <a:ext uri="{FF2B5EF4-FFF2-40B4-BE49-F238E27FC236}">
                <a16:creationId xmlns:a16="http://schemas.microsoft.com/office/drawing/2014/main" id="{BF331107-EDDE-49E5-30FB-0DC71818F3BE}"/>
              </a:ext>
            </a:extLst>
          </p:cNvPr>
          <p:cNvSpPr/>
          <p:nvPr/>
        </p:nvSpPr>
        <p:spPr>
          <a:xfrm>
            <a:off x="4826601" y="3608802"/>
            <a:ext cx="2258911" cy="282632"/>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defTabSz="685800">
              <a:buClrTx/>
            </a:pPr>
            <a:r>
              <a:rPr lang="nl-NL" sz="750" b="1" kern="1200">
                <a:solidFill>
                  <a:srgbClr val="3C3C3C"/>
                </a:solidFill>
                <a:latin typeface="Calibri"/>
              </a:rPr>
              <a:t>Follow-up met</a:t>
            </a:r>
          </a:p>
          <a:p>
            <a:pPr defTabSz="685800">
              <a:buClrTx/>
            </a:pPr>
            <a:r>
              <a:rPr lang="nl-NL" sz="750" b="1" kern="1200">
                <a:solidFill>
                  <a:srgbClr val="3C3C3C"/>
                </a:solidFill>
                <a:latin typeface="Calibri"/>
              </a:rPr>
              <a:t>thuismonitoring    </a:t>
            </a:r>
          </a:p>
        </p:txBody>
      </p:sp>
      <p:cxnSp>
        <p:nvCxnSpPr>
          <p:cNvPr id="147" name="Straight Arrow Connector 146">
            <a:extLst>
              <a:ext uri="{FF2B5EF4-FFF2-40B4-BE49-F238E27FC236}">
                <a16:creationId xmlns:a16="http://schemas.microsoft.com/office/drawing/2014/main" id="{64CDF9D8-D0F4-D620-3B8C-78BFF87E47FE}"/>
              </a:ext>
            </a:extLst>
          </p:cNvPr>
          <p:cNvCxnSpPr>
            <a:cxnSpLocks/>
            <a:stCxn id="140" idx="3"/>
            <a:endCxn id="142" idx="1"/>
          </p:cNvCxnSpPr>
          <p:nvPr/>
        </p:nvCxnSpPr>
        <p:spPr>
          <a:xfrm>
            <a:off x="4629089" y="3750118"/>
            <a:ext cx="197511"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10CDC5D8-3052-0C5C-4CA3-F6D3B6798F87}"/>
              </a:ext>
            </a:extLst>
          </p:cNvPr>
          <p:cNvCxnSpPr>
            <a:cxnSpLocks/>
            <a:stCxn id="138" idx="3"/>
            <a:endCxn id="140" idx="1"/>
          </p:cNvCxnSpPr>
          <p:nvPr/>
        </p:nvCxnSpPr>
        <p:spPr>
          <a:xfrm>
            <a:off x="3163477" y="3750118"/>
            <a:ext cx="194573"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a:extLst>
              <a:ext uri="{FF2B5EF4-FFF2-40B4-BE49-F238E27FC236}">
                <a16:creationId xmlns:a16="http://schemas.microsoft.com/office/drawing/2014/main" id="{B076EBDF-6D88-3392-A114-64B403509F64}"/>
              </a:ext>
            </a:extLst>
          </p:cNvPr>
          <p:cNvCxnSpPr>
            <a:cxnSpLocks/>
            <a:endCxn id="138" idx="1"/>
          </p:cNvCxnSpPr>
          <p:nvPr/>
        </p:nvCxnSpPr>
        <p:spPr>
          <a:xfrm rot="16200000" flipH="1">
            <a:off x="2018196" y="3413704"/>
            <a:ext cx="400432" cy="272396"/>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64902293-D769-741C-14C0-ECB93DC5E73E}"/>
              </a:ext>
            </a:extLst>
          </p:cNvPr>
          <p:cNvSpPr/>
          <p:nvPr/>
        </p:nvSpPr>
        <p:spPr bwMode="gray">
          <a:xfrm>
            <a:off x="3350565" y="3517149"/>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1100</a:t>
            </a:r>
          </a:p>
        </p:txBody>
      </p:sp>
      <p:sp>
        <p:nvSpPr>
          <p:cNvPr id="151" name="Oval 150">
            <a:extLst>
              <a:ext uri="{FF2B5EF4-FFF2-40B4-BE49-F238E27FC236}">
                <a16:creationId xmlns:a16="http://schemas.microsoft.com/office/drawing/2014/main" id="{EF54916D-90D2-A5A8-57A7-0B3A92BDBBB8}"/>
              </a:ext>
            </a:extLst>
          </p:cNvPr>
          <p:cNvSpPr/>
          <p:nvPr/>
        </p:nvSpPr>
        <p:spPr bwMode="gray">
          <a:xfrm>
            <a:off x="3785346" y="3517149"/>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90%</a:t>
            </a:r>
          </a:p>
        </p:txBody>
      </p:sp>
      <p:sp>
        <p:nvSpPr>
          <p:cNvPr id="152" name="Oval 151">
            <a:extLst>
              <a:ext uri="{FF2B5EF4-FFF2-40B4-BE49-F238E27FC236}">
                <a16:creationId xmlns:a16="http://schemas.microsoft.com/office/drawing/2014/main" id="{FB477209-0064-ECAC-983D-C75B0A427360}"/>
              </a:ext>
            </a:extLst>
          </p:cNvPr>
          <p:cNvSpPr/>
          <p:nvPr/>
        </p:nvSpPr>
        <p:spPr bwMode="gray">
          <a:xfrm>
            <a:off x="2348264" y="3517149"/>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1200</a:t>
            </a:r>
          </a:p>
        </p:txBody>
      </p:sp>
      <p:sp>
        <p:nvSpPr>
          <p:cNvPr id="153" name="Oval 152">
            <a:extLst>
              <a:ext uri="{FF2B5EF4-FFF2-40B4-BE49-F238E27FC236}">
                <a16:creationId xmlns:a16="http://schemas.microsoft.com/office/drawing/2014/main" id="{D58DC7F3-BBC4-DAAE-476D-A50C2D84C5CB}"/>
              </a:ext>
            </a:extLst>
          </p:cNvPr>
          <p:cNvSpPr/>
          <p:nvPr/>
        </p:nvSpPr>
        <p:spPr bwMode="gray">
          <a:xfrm>
            <a:off x="2783046" y="3517149"/>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16%</a:t>
            </a:r>
          </a:p>
        </p:txBody>
      </p:sp>
      <p:cxnSp>
        <p:nvCxnSpPr>
          <p:cNvPr id="157" name="Connector: Elbow 156">
            <a:extLst>
              <a:ext uri="{FF2B5EF4-FFF2-40B4-BE49-F238E27FC236}">
                <a16:creationId xmlns:a16="http://schemas.microsoft.com/office/drawing/2014/main" id="{FC35DF0A-AC8E-EDE9-8E2A-CF54503F21BB}"/>
              </a:ext>
            </a:extLst>
          </p:cNvPr>
          <p:cNvCxnSpPr>
            <a:cxnSpLocks/>
            <a:stCxn id="10" idx="3"/>
            <a:endCxn id="7" idx="1"/>
          </p:cNvCxnSpPr>
          <p:nvPr/>
        </p:nvCxnSpPr>
        <p:spPr>
          <a:xfrm flipV="1">
            <a:off x="1448640" y="1862997"/>
            <a:ext cx="314122" cy="664663"/>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60" name="Connector: Elbow 159">
            <a:extLst>
              <a:ext uri="{FF2B5EF4-FFF2-40B4-BE49-F238E27FC236}">
                <a16:creationId xmlns:a16="http://schemas.microsoft.com/office/drawing/2014/main" id="{5C6E3264-1E21-FF14-8735-61E4C63649D8}"/>
              </a:ext>
            </a:extLst>
          </p:cNvPr>
          <p:cNvCxnSpPr>
            <a:cxnSpLocks/>
            <a:stCxn id="10" idx="3"/>
            <a:endCxn id="11" idx="1"/>
          </p:cNvCxnSpPr>
          <p:nvPr/>
        </p:nvCxnSpPr>
        <p:spPr>
          <a:xfrm>
            <a:off x="1448640" y="2527659"/>
            <a:ext cx="314122" cy="664663"/>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17C3F3E2-2891-0F92-63C0-C9AA24E9802E}"/>
              </a:ext>
            </a:extLst>
          </p:cNvPr>
          <p:cNvGrpSpPr/>
          <p:nvPr/>
        </p:nvGrpSpPr>
        <p:grpSpPr>
          <a:xfrm>
            <a:off x="7352237" y="4623430"/>
            <a:ext cx="829517" cy="145481"/>
            <a:chOff x="8679526" y="6037483"/>
            <a:chExt cx="1164442" cy="242419"/>
          </a:xfrm>
        </p:grpSpPr>
        <p:sp>
          <p:nvSpPr>
            <p:cNvPr id="164" name="Rechthoek: afgeronde hoeken 1">
              <a:extLst>
                <a:ext uri="{FF2B5EF4-FFF2-40B4-BE49-F238E27FC236}">
                  <a16:creationId xmlns:a16="http://schemas.microsoft.com/office/drawing/2014/main" id="{A7B0271D-626A-94F0-CDFE-BE67345971B3}"/>
                </a:ext>
              </a:extLst>
            </p:cNvPr>
            <p:cNvSpPr/>
            <p:nvPr/>
          </p:nvSpPr>
          <p:spPr>
            <a:xfrm>
              <a:off x="9085938" y="6037483"/>
              <a:ext cx="758030" cy="24241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Fysieke zorg</a:t>
              </a:r>
            </a:p>
          </p:txBody>
        </p:sp>
        <p:sp>
          <p:nvSpPr>
            <p:cNvPr id="165" name="Rechthoek: afgeronde hoeken 1">
              <a:extLst>
                <a:ext uri="{FF2B5EF4-FFF2-40B4-BE49-F238E27FC236}">
                  <a16:creationId xmlns:a16="http://schemas.microsoft.com/office/drawing/2014/main" id="{75DF717A-A6AD-4C1B-1218-5E9CE146736E}"/>
                </a:ext>
              </a:extLst>
            </p:cNvPr>
            <p:cNvSpPr/>
            <p:nvPr/>
          </p:nvSpPr>
          <p:spPr>
            <a:xfrm>
              <a:off x="8679526" y="6040480"/>
              <a:ext cx="416930" cy="23642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grpSp>
      <p:sp>
        <p:nvSpPr>
          <p:cNvPr id="8" name="Rechthoek: afgeronde hoeken 1">
            <a:extLst>
              <a:ext uri="{FF2B5EF4-FFF2-40B4-BE49-F238E27FC236}">
                <a16:creationId xmlns:a16="http://schemas.microsoft.com/office/drawing/2014/main" id="{F0B86FAC-78EE-377B-94A0-5A07926897D5}"/>
              </a:ext>
            </a:extLst>
          </p:cNvPr>
          <p:cNvSpPr/>
          <p:nvPr/>
        </p:nvSpPr>
        <p:spPr>
          <a:xfrm>
            <a:off x="6097640" y="3642465"/>
            <a:ext cx="924968" cy="208366"/>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600" kern="1200">
                <a:solidFill>
                  <a:srgbClr val="3C3C3C"/>
                </a:solidFill>
                <a:latin typeface="Calibri"/>
              </a:rPr>
              <a:t>2 telefonische consulten</a:t>
            </a:r>
          </a:p>
        </p:txBody>
      </p:sp>
      <p:cxnSp>
        <p:nvCxnSpPr>
          <p:cNvPr id="31" name="Connector: Elbow 30">
            <a:extLst>
              <a:ext uri="{FF2B5EF4-FFF2-40B4-BE49-F238E27FC236}">
                <a16:creationId xmlns:a16="http://schemas.microsoft.com/office/drawing/2014/main" id="{A720F869-9FF2-B53F-72B4-D9EBCA494CA4}"/>
              </a:ext>
            </a:extLst>
          </p:cNvPr>
          <p:cNvCxnSpPr>
            <a:cxnSpLocks/>
            <a:stCxn id="142" idx="3"/>
          </p:cNvCxnSpPr>
          <p:nvPr/>
        </p:nvCxnSpPr>
        <p:spPr>
          <a:xfrm flipV="1">
            <a:off x="7085512" y="3333638"/>
            <a:ext cx="192515" cy="416480"/>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99E646DE-AED9-9CEB-DE58-B9D1DC1C11FF}"/>
              </a:ext>
            </a:extLst>
          </p:cNvPr>
          <p:cNvCxnSpPr>
            <a:cxnSpLocks/>
            <a:stCxn id="32" idx="3"/>
          </p:cNvCxnSpPr>
          <p:nvPr/>
        </p:nvCxnSpPr>
        <p:spPr>
          <a:xfrm flipV="1">
            <a:off x="7085511" y="2004311"/>
            <a:ext cx="145623" cy="411638"/>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A1BCDB2-0095-6332-C835-69AD39000E87}"/>
              </a:ext>
            </a:extLst>
          </p:cNvPr>
          <p:cNvSpPr/>
          <p:nvPr/>
        </p:nvSpPr>
        <p:spPr bwMode="gray">
          <a:xfrm>
            <a:off x="7393377" y="902457"/>
            <a:ext cx="1566242" cy="2711146"/>
          </a:xfrm>
          <a:prstGeom prst="rect">
            <a:avLst/>
          </a:prstGeom>
          <a:solidFill>
            <a:schemeClr val="bg1">
              <a:alpha val="78000"/>
            </a:schemeClr>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19" name="Rectangle 18">
            <a:extLst>
              <a:ext uri="{FF2B5EF4-FFF2-40B4-BE49-F238E27FC236}">
                <a16:creationId xmlns:a16="http://schemas.microsoft.com/office/drawing/2014/main" id="{95801C9A-45CA-83F2-3FBB-2EC2295DD8AF}"/>
              </a:ext>
            </a:extLst>
          </p:cNvPr>
          <p:cNvSpPr/>
          <p:nvPr/>
        </p:nvSpPr>
        <p:spPr bwMode="gray">
          <a:xfrm>
            <a:off x="3047958" y="4742119"/>
            <a:ext cx="6860910" cy="400432"/>
          </a:xfrm>
          <a:prstGeom prst="rect">
            <a:avLst/>
          </a:prstGeom>
          <a:noFill/>
          <a:ln w="19050" algn="ctr">
            <a:noFill/>
            <a:miter lim="800000"/>
            <a:headEnd/>
            <a:tailEnd/>
          </a:ln>
        </p:spPr>
        <p:txBody>
          <a:bodyPr wrap="square" lIns="66675" tIns="66675" rIns="66675" bIns="66675" rtlCol="0" anchor="ctr"/>
          <a:lstStyle/>
          <a:p>
            <a:pPr marL="171450" indent="-171450" defTabSz="685800">
              <a:lnSpc>
                <a:spcPct val="106000"/>
              </a:lnSpc>
              <a:buClrTx/>
              <a:buFontTx/>
              <a:buAutoNum type="arabicParenR"/>
            </a:pPr>
            <a:r>
              <a:rPr lang="nl-NL" sz="600" kern="1200">
                <a:solidFill>
                  <a:srgbClr val="3C3C3C"/>
                </a:solidFill>
                <a:latin typeface="Calibri"/>
                <a:ea typeface="+mn-ea"/>
                <a:cs typeface="+mn-cs"/>
              </a:rPr>
              <a:t>Patiëntaantallen zijn afgerond op honderdtallen</a:t>
            </a:r>
          </a:p>
          <a:p>
            <a:pPr marL="171450" indent="-171450" defTabSz="685800">
              <a:lnSpc>
                <a:spcPct val="106000"/>
              </a:lnSpc>
              <a:buClrTx/>
              <a:buFontTx/>
              <a:buAutoNum type="arabicParenR"/>
            </a:pPr>
            <a:r>
              <a:rPr lang="nl-NL" sz="600" kern="1200">
                <a:solidFill>
                  <a:srgbClr val="3C3C3C"/>
                </a:solidFill>
                <a:latin typeface="Calibri"/>
                <a:ea typeface="+mn-ea"/>
                <a:cs typeface="+mn-cs"/>
              </a:rPr>
              <a:t>Gemiddelden op basis van opnameduur St. Antonius Ziekenhuis</a:t>
            </a:r>
          </a:p>
        </p:txBody>
      </p:sp>
      <p:sp>
        <p:nvSpPr>
          <p:cNvPr id="52" name="Text Placeholder 120">
            <a:extLst>
              <a:ext uri="{FF2B5EF4-FFF2-40B4-BE49-F238E27FC236}">
                <a16:creationId xmlns:a16="http://schemas.microsoft.com/office/drawing/2014/main" id="{53C5390F-D675-5A45-E86B-CA9C048D7D1B}"/>
              </a:ext>
            </a:extLst>
          </p:cNvPr>
          <p:cNvSpPr txBox="1">
            <a:spLocks/>
          </p:cNvSpPr>
          <p:nvPr/>
        </p:nvSpPr>
        <p:spPr>
          <a:xfrm>
            <a:off x="313890" y="730861"/>
            <a:ext cx="8391525" cy="567941"/>
          </a:xfrm>
          <a:prstGeom prst="rect">
            <a:avLst/>
          </a:prstGeom>
        </p:spPr>
        <p:txBody>
          <a:bodyPr/>
          <a:lstStyle>
            <a:lvl1pPr marL="0" indent="0" algn="l" defTabSz="914377" rtl="0" eaLnBrk="1" latinLnBrk="0" hangingPunct="1">
              <a:spcBef>
                <a:spcPts val="0"/>
              </a:spcBef>
              <a:spcAft>
                <a:spcPts val="1000"/>
              </a:spcAft>
              <a:buSzPct val="100000"/>
              <a:buFontTx/>
              <a:buNone/>
              <a:defRPr sz="1800" b="0" kern="1200">
                <a:solidFill>
                  <a:schemeClr val="tx1"/>
                </a:solidFill>
                <a:latin typeface="+mn-lt"/>
                <a:ea typeface="+mn-ea"/>
                <a:cs typeface="Calibri Light" panose="020F0302020204030204" pitchFamily="34" charset="0"/>
              </a:defRPr>
            </a:lvl1pPr>
            <a:lvl2pPr marL="139697" indent="-139697" algn="l" defTabSz="914377"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792"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888"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4984" indent="-139697" algn="l" defTabSz="79849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defTabSz="685783">
              <a:spcAft>
                <a:spcPts val="750"/>
              </a:spcAft>
              <a:buClrTx/>
            </a:pPr>
            <a:endParaRPr lang="nl-NL" sz="1350" baseline="30000">
              <a:solidFill>
                <a:srgbClr val="3C3C3C"/>
              </a:solidFill>
              <a:latin typeface="Calibri"/>
            </a:endParaRPr>
          </a:p>
        </p:txBody>
      </p:sp>
      <p:sp>
        <p:nvSpPr>
          <p:cNvPr id="13" name="Rechthoek: afgeronde hoeken 1">
            <a:extLst>
              <a:ext uri="{FF2B5EF4-FFF2-40B4-BE49-F238E27FC236}">
                <a16:creationId xmlns:a16="http://schemas.microsoft.com/office/drawing/2014/main" id="{FFAF1F06-7663-3EF6-EEDE-8A9A7E50386D}"/>
              </a:ext>
            </a:extLst>
          </p:cNvPr>
          <p:cNvSpPr/>
          <p:nvPr/>
        </p:nvSpPr>
        <p:spPr>
          <a:xfrm>
            <a:off x="6117487" y="1751062"/>
            <a:ext cx="924968" cy="208366"/>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600" kern="1200">
                <a:solidFill>
                  <a:srgbClr val="3C3C3C"/>
                </a:solidFill>
                <a:latin typeface="Calibri"/>
              </a:rPr>
              <a:t>2-3 consulten</a:t>
            </a:r>
            <a:endParaRPr lang="nl-NL" sz="600" b="1" kern="1200">
              <a:solidFill>
                <a:srgbClr val="3C3C3C"/>
              </a:solidFill>
              <a:latin typeface="Calibri"/>
            </a:endParaRPr>
          </a:p>
        </p:txBody>
      </p:sp>
      <p:sp>
        <p:nvSpPr>
          <p:cNvPr id="30" name="Rechthoek: afgeronde hoeken 1">
            <a:extLst>
              <a:ext uri="{FF2B5EF4-FFF2-40B4-BE49-F238E27FC236}">
                <a16:creationId xmlns:a16="http://schemas.microsoft.com/office/drawing/2014/main" id="{647ED980-1CB7-943E-DDE0-996A68F4C29F}"/>
              </a:ext>
            </a:extLst>
          </p:cNvPr>
          <p:cNvSpPr/>
          <p:nvPr/>
        </p:nvSpPr>
        <p:spPr>
          <a:xfrm>
            <a:off x="6097640" y="2311766"/>
            <a:ext cx="924968" cy="208366"/>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00" kern="1200">
                <a:solidFill>
                  <a:srgbClr val="3C3C3C"/>
                </a:solidFill>
                <a:latin typeface="Calibri"/>
              </a:rPr>
              <a:t>2 telefonische consulten</a:t>
            </a:r>
          </a:p>
        </p:txBody>
      </p:sp>
      <p:sp>
        <p:nvSpPr>
          <p:cNvPr id="6" name="Rectangle 5">
            <a:extLst>
              <a:ext uri="{FF2B5EF4-FFF2-40B4-BE49-F238E27FC236}">
                <a16:creationId xmlns:a16="http://schemas.microsoft.com/office/drawing/2014/main" id="{29E2327B-21B1-DD85-AD80-F68C952CBE83}"/>
              </a:ext>
            </a:extLst>
          </p:cNvPr>
          <p:cNvSpPr/>
          <p:nvPr/>
        </p:nvSpPr>
        <p:spPr bwMode="gray">
          <a:xfrm>
            <a:off x="3488325" y="1"/>
            <a:ext cx="2549405" cy="14119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algn="r" defTabSz="685800">
              <a:lnSpc>
                <a:spcPct val="106000"/>
              </a:lnSpc>
              <a:buClrTx/>
            </a:pPr>
            <a:r>
              <a:rPr lang="nl-NL" sz="900" b="1" kern="1200">
                <a:solidFill>
                  <a:srgbClr val="FFFFFF"/>
                </a:solidFill>
                <a:latin typeface="Calibri"/>
                <a:ea typeface="+mn-ea"/>
                <a:cs typeface="+mn-cs"/>
              </a:rPr>
              <a:t>Indicatief - Hoog-over potentiële impactschatting </a:t>
            </a:r>
          </a:p>
        </p:txBody>
      </p:sp>
      <p:sp>
        <p:nvSpPr>
          <p:cNvPr id="2" name="Speech Bubble: Rectangle 1">
            <a:extLst>
              <a:ext uri="{FF2B5EF4-FFF2-40B4-BE49-F238E27FC236}">
                <a16:creationId xmlns:a16="http://schemas.microsoft.com/office/drawing/2014/main" id="{833420BB-36B9-501B-24CD-51602BCFDB43}"/>
              </a:ext>
            </a:extLst>
          </p:cNvPr>
          <p:cNvSpPr/>
          <p:nvPr/>
        </p:nvSpPr>
        <p:spPr bwMode="gray">
          <a:xfrm>
            <a:off x="415015" y="3996831"/>
            <a:ext cx="2590233" cy="652182"/>
          </a:xfrm>
          <a:prstGeom prst="wedgeRectCallout">
            <a:avLst>
              <a:gd name="adj1" fmla="val -8210"/>
              <a:gd name="adj2" fmla="val -60636"/>
            </a:avLst>
          </a:prstGeom>
          <a:solidFill>
            <a:schemeClr val="bg1"/>
          </a:solidFill>
          <a:ln w="3175" algn="ctr">
            <a:solidFill>
              <a:schemeClr val="accent1">
                <a:lumMod val="50000"/>
              </a:schemeClr>
            </a:solidFill>
            <a:miter lim="800000"/>
            <a:headEnd/>
            <a:tailEnd/>
          </a:ln>
        </p:spPr>
        <p:txBody>
          <a:bodyPr wrap="square" lIns="27000" tIns="0" rIns="27000" bIns="0" rtlCol="0" anchor="ctr"/>
          <a:lstStyle/>
          <a:p>
            <a:pPr algn="ctr" defTabSz="685800">
              <a:lnSpc>
                <a:spcPct val="106000"/>
              </a:lnSpc>
              <a:buClrTx/>
            </a:pPr>
            <a:r>
              <a:rPr lang="nl-NL" sz="825" b="1" i="1" kern="1200">
                <a:solidFill>
                  <a:srgbClr val="3C3C3C"/>
                </a:solidFill>
                <a:latin typeface="Calibri"/>
                <a:ea typeface="+mn-ea"/>
                <a:cs typeface="+mn-cs"/>
              </a:rPr>
              <a:t>Disclaimer</a:t>
            </a:r>
            <a:r>
              <a:rPr lang="nl-NL" sz="825" i="1" kern="1200">
                <a:solidFill>
                  <a:srgbClr val="3C3C3C"/>
                </a:solidFill>
                <a:latin typeface="Calibri"/>
                <a:ea typeface="+mn-ea"/>
                <a:cs typeface="+mn-cs"/>
              </a:rPr>
              <a:t> </a:t>
            </a:r>
          </a:p>
          <a:p>
            <a:pPr marL="128588" indent="-128588" defTabSz="685800">
              <a:lnSpc>
                <a:spcPct val="106000"/>
              </a:lnSpc>
              <a:buClrTx/>
              <a:buFont typeface="Arial" panose="020B0604020202020204" pitchFamily="34" charset="0"/>
              <a:buChar char="•"/>
            </a:pPr>
            <a:r>
              <a:rPr lang="nl-NL" sz="825" i="1" kern="1200">
                <a:solidFill>
                  <a:srgbClr val="3C3C3C"/>
                </a:solidFill>
                <a:latin typeface="Calibri"/>
                <a:ea typeface="+mn-ea"/>
                <a:cs typeface="+mn-cs"/>
              </a:rPr>
              <a:t>Dit is een eerste inschatting op basis van aannames en hoeft niet representatief te zijn voor een individueel huis</a:t>
            </a:r>
          </a:p>
          <a:p>
            <a:pPr marL="128588" indent="-128588" defTabSz="685800">
              <a:lnSpc>
                <a:spcPct val="106000"/>
              </a:lnSpc>
              <a:buClrTx/>
              <a:buFont typeface="Arial" panose="020B0604020202020204" pitchFamily="34" charset="0"/>
              <a:buChar char="•"/>
            </a:pPr>
            <a:r>
              <a:rPr lang="nl-NL" sz="825" i="1" kern="1200">
                <a:solidFill>
                  <a:srgbClr val="3C3C3C"/>
                </a:solidFill>
                <a:latin typeface="Calibri"/>
                <a:ea typeface="+mn-ea"/>
                <a:cs typeface="+mn-cs"/>
              </a:rPr>
              <a:t>Het startpunt per huis is verschillend, de impact wordt anders naarmate hybride zorg meer volwassen wordt</a:t>
            </a:r>
          </a:p>
        </p:txBody>
      </p:sp>
    </p:spTree>
    <p:extLst>
      <p:ext uri="{BB962C8B-B14F-4D97-AF65-F5344CB8AC3E}">
        <p14:creationId xmlns:p14="http://schemas.microsoft.com/office/powerpoint/2010/main" val="374990839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FB6976B-B0EE-2C47-98E2-0CC14458720E}"/>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think-cell data - do not delete" hidden="1">
                        <a:extLst>
                          <a:ext uri="{FF2B5EF4-FFF2-40B4-BE49-F238E27FC236}">
                            <a16:creationId xmlns:a16="http://schemas.microsoft.com/office/drawing/2014/main" id="{5FB6976B-B0EE-2C47-98E2-0CC14458720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cxnSp>
        <p:nvCxnSpPr>
          <p:cNvPr id="453" name="Connector: Elbow 452">
            <a:extLst>
              <a:ext uri="{FF2B5EF4-FFF2-40B4-BE49-F238E27FC236}">
                <a16:creationId xmlns:a16="http://schemas.microsoft.com/office/drawing/2014/main" id="{1DF5C3BE-EA7A-E2AC-0D38-5B2900C8F4F9}"/>
              </a:ext>
            </a:extLst>
          </p:cNvPr>
          <p:cNvCxnSpPr>
            <a:cxnSpLocks/>
            <a:stCxn id="31" idx="3"/>
            <a:endCxn id="7" idx="1"/>
          </p:cNvCxnSpPr>
          <p:nvPr/>
        </p:nvCxnSpPr>
        <p:spPr>
          <a:xfrm flipV="1">
            <a:off x="1416469" y="2089307"/>
            <a:ext cx="544169" cy="747827"/>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F968795-B206-87CB-C998-F18C22B1A110}"/>
              </a:ext>
            </a:extLst>
          </p:cNvPr>
          <p:cNvSpPr>
            <a:spLocks noGrp="1"/>
          </p:cNvSpPr>
          <p:nvPr>
            <p:ph type="title"/>
          </p:nvPr>
        </p:nvSpPr>
        <p:spPr>
          <a:noFill/>
        </p:spPr>
        <p:txBody>
          <a:bodyPr vert="horz"/>
          <a:lstStyle/>
          <a:p>
            <a:r>
              <a:rPr lang="nl-NL">
                <a:solidFill>
                  <a:schemeClr val="accent1"/>
                </a:solidFill>
              </a:rPr>
              <a:t>Rondom darmoperatie | </a:t>
            </a:r>
            <a:r>
              <a:rPr lang="nl-NL">
                <a:cs typeface="Calibri Light"/>
              </a:rPr>
              <a:t>Thuismonitoring met een inclusie van 50% kan jaarlijks effect hebben op ongeveer 325 patiënten met een darmoperatie zonder stoma en 50 patiënten met een stoma</a:t>
            </a:r>
          </a:p>
        </p:txBody>
      </p:sp>
      <p:sp>
        <p:nvSpPr>
          <p:cNvPr id="56" name="Rectangle 55">
            <a:extLst>
              <a:ext uri="{FF2B5EF4-FFF2-40B4-BE49-F238E27FC236}">
                <a16:creationId xmlns:a16="http://schemas.microsoft.com/office/drawing/2014/main" id="{3B2BE990-D9D8-36B0-3D29-CF445258AF57}"/>
              </a:ext>
            </a:extLst>
          </p:cNvPr>
          <p:cNvSpPr/>
          <p:nvPr/>
        </p:nvSpPr>
        <p:spPr bwMode="gray">
          <a:xfrm>
            <a:off x="1186930" y="4666866"/>
            <a:ext cx="6549518" cy="400432"/>
          </a:xfrm>
          <a:prstGeom prst="rect">
            <a:avLst/>
          </a:prstGeom>
          <a:noFill/>
          <a:ln w="19050" algn="ctr">
            <a:noFill/>
            <a:miter lim="800000"/>
            <a:headEnd/>
            <a:tailEnd/>
          </a:ln>
        </p:spPr>
        <p:txBody>
          <a:bodyPr wrap="square" lIns="66675" tIns="66675" rIns="66675" bIns="66675" rtlCol="0" anchor="ctr"/>
          <a:lstStyle/>
          <a:p>
            <a:pPr defTabSz="685800">
              <a:lnSpc>
                <a:spcPct val="106000"/>
              </a:lnSpc>
              <a:buClrTx/>
            </a:pPr>
            <a:r>
              <a:rPr lang="nl-NL" sz="600" kern="1200">
                <a:solidFill>
                  <a:srgbClr val="3C3C3C"/>
                </a:solidFill>
                <a:latin typeface="Calibri"/>
                <a:ea typeface="+mn-ea"/>
                <a:cs typeface="+mn-cs"/>
              </a:rPr>
              <a:t>Bronnen: protocol Rondom Darmoperatie, interview met zorgpadlead Rondom darmoperatie, zie appendix voor aannames en hypotheses</a:t>
            </a:r>
          </a:p>
          <a:p>
            <a:pPr marL="171450" indent="-171450" defTabSz="685800">
              <a:lnSpc>
                <a:spcPct val="106000"/>
              </a:lnSpc>
              <a:buClrTx/>
              <a:buFontTx/>
              <a:buAutoNum type="arabicParenR"/>
            </a:pPr>
            <a:r>
              <a:rPr lang="nl-NL" sz="600" kern="1200">
                <a:solidFill>
                  <a:srgbClr val="3C3C3C"/>
                </a:solidFill>
                <a:latin typeface="Calibri"/>
                <a:ea typeface="+mn-ea"/>
                <a:cs typeface="+mn-cs"/>
              </a:rPr>
              <a:t>Het betreft hier alleen colonresecties</a:t>
            </a:r>
          </a:p>
          <a:p>
            <a:pPr defTabSz="685800">
              <a:lnSpc>
                <a:spcPct val="106000"/>
              </a:lnSpc>
              <a:buClrTx/>
            </a:pPr>
            <a:r>
              <a:rPr lang="nl-NL" sz="600" kern="1200" err="1">
                <a:solidFill>
                  <a:srgbClr val="3C3C3C"/>
                </a:solidFill>
                <a:latin typeface="Calibri"/>
                <a:ea typeface="+mn-ea"/>
                <a:cs typeface="+mn-cs"/>
              </a:rPr>
              <a:t>Vpk</a:t>
            </a:r>
            <a:r>
              <a:rPr lang="nl-NL" sz="600" kern="1200">
                <a:solidFill>
                  <a:srgbClr val="3C3C3C"/>
                </a:solidFill>
                <a:latin typeface="Calibri"/>
                <a:ea typeface="+mn-ea"/>
                <a:cs typeface="+mn-cs"/>
              </a:rPr>
              <a:t> = verpleegkundige</a:t>
            </a:r>
          </a:p>
        </p:txBody>
      </p:sp>
      <p:sp>
        <p:nvSpPr>
          <p:cNvPr id="51" name="Rectangle 50">
            <a:extLst>
              <a:ext uri="{FF2B5EF4-FFF2-40B4-BE49-F238E27FC236}">
                <a16:creationId xmlns:a16="http://schemas.microsoft.com/office/drawing/2014/main" id="{5ED5725D-3F99-DC89-5C49-4200D559078B}"/>
              </a:ext>
            </a:extLst>
          </p:cNvPr>
          <p:cNvSpPr/>
          <p:nvPr/>
        </p:nvSpPr>
        <p:spPr bwMode="gray">
          <a:xfrm>
            <a:off x="426388" y="1367981"/>
            <a:ext cx="1415507"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61" name="Rechthoek: afgeronde hoeken 1">
            <a:extLst>
              <a:ext uri="{FF2B5EF4-FFF2-40B4-BE49-F238E27FC236}">
                <a16:creationId xmlns:a16="http://schemas.microsoft.com/office/drawing/2014/main" id="{22E97594-AD30-A8E6-2497-5284FCA0894A}"/>
              </a:ext>
            </a:extLst>
          </p:cNvPr>
          <p:cNvSpPr/>
          <p:nvPr/>
        </p:nvSpPr>
        <p:spPr>
          <a:xfrm>
            <a:off x="463475" y="1118777"/>
            <a:ext cx="1446908" cy="258287"/>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algn="ctr" defTabSz="685800">
              <a:buClrTx/>
            </a:pPr>
            <a:r>
              <a:rPr lang="nl-NL" sz="750" b="1" kern="1200">
                <a:solidFill>
                  <a:srgbClr val="3C3C3C"/>
                </a:solidFill>
                <a:latin typeface="Calibri"/>
              </a:rPr>
              <a:t>Patiënt heeft eerste afspraak bij chirurg</a:t>
            </a:r>
          </a:p>
        </p:txBody>
      </p:sp>
      <p:sp>
        <p:nvSpPr>
          <p:cNvPr id="448" name="Rectangle 447">
            <a:extLst>
              <a:ext uri="{FF2B5EF4-FFF2-40B4-BE49-F238E27FC236}">
                <a16:creationId xmlns:a16="http://schemas.microsoft.com/office/drawing/2014/main" id="{EFC5B6B8-DFF2-96F1-9ADD-538023431AE0}"/>
              </a:ext>
            </a:extLst>
          </p:cNvPr>
          <p:cNvSpPr/>
          <p:nvPr/>
        </p:nvSpPr>
        <p:spPr bwMode="gray">
          <a:xfrm>
            <a:off x="1981306" y="1367981"/>
            <a:ext cx="5118965"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46" name="Rechthoek: afgeronde hoeken 1">
            <a:extLst>
              <a:ext uri="{FF2B5EF4-FFF2-40B4-BE49-F238E27FC236}">
                <a16:creationId xmlns:a16="http://schemas.microsoft.com/office/drawing/2014/main" id="{B260E394-FB22-291A-8673-BAB96FB1F7AA}"/>
              </a:ext>
            </a:extLst>
          </p:cNvPr>
          <p:cNvSpPr/>
          <p:nvPr/>
        </p:nvSpPr>
        <p:spPr>
          <a:xfrm>
            <a:off x="7663273" y="2455149"/>
            <a:ext cx="911343" cy="76397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Follow-up</a:t>
            </a:r>
          </a:p>
          <a:p>
            <a:pPr algn="ctr" defTabSz="685800">
              <a:buClrTx/>
            </a:pPr>
            <a:r>
              <a:rPr lang="nl-NL" sz="675" b="1" kern="1200">
                <a:solidFill>
                  <a:srgbClr val="3C3C3C"/>
                </a:solidFill>
                <a:latin typeface="Calibri"/>
              </a:rPr>
              <a:t>regulier zorgpad</a:t>
            </a:r>
          </a:p>
        </p:txBody>
      </p:sp>
      <p:pic>
        <p:nvPicPr>
          <p:cNvPr id="27" name="Afbeelding 9">
            <a:extLst>
              <a:ext uri="{FF2B5EF4-FFF2-40B4-BE49-F238E27FC236}">
                <a16:creationId xmlns:a16="http://schemas.microsoft.com/office/drawing/2014/main" id="{CBD345B9-8C07-7089-EB43-01167E711F1D}"/>
              </a:ext>
            </a:extLst>
          </p:cNvPr>
          <p:cNvPicPr>
            <a:picLocks noChangeAspect="1"/>
          </p:cNvPicPr>
          <p:nvPr/>
        </p:nvPicPr>
        <p:blipFill rotWithShape="1">
          <a:blip r:embed="rId6"/>
          <a:srcRect l="64144" t="37105" r="31088" b="46599"/>
          <a:stretch/>
        </p:blipFill>
        <p:spPr>
          <a:xfrm>
            <a:off x="759040" y="1746996"/>
            <a:ext cx="246782" cy="500810"/>
          </a:xfrm>
          <a:prstGeom prst="rect">
            <a:avLst/>
          </a:prstGeom>
        </p:spPr>
      </p:pic>
      <p:sp>
        <p:nvSpPr>
          <p:cNvPr id="31" name="Rechthoek: afgeronde hoeken 1">
            <a:extLst>
              <a:ext uri="{FF2B5EF4-FFF2-40B4-BE49-F238E27FC236}">
                <a16:creationId xmlns:a16="http://schemas.microsoft.com/office/drawing/2014/main" id="{1261EC0D-C8B8-3085-B48B-BFF1D27F0676}"/>
              </a:ext>
            </a:extLst>
          </p:cNvPr>
          <p:cNvSpPr/>
          <p:nvPr/>
        </p:nvSpPr>
        <p:spPr>
          <a:xfrm>
            <a:off x="505125" y="2455149"/>
            <a:ext cx="911343" cy="76397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Patiënt krijgt darmoperatie</a:t>
            </a:r>
            <a:r>
              <a:rPr lang="nl-NL" sz="675" b="1" kern="1200" baseline="30000">
                <a:solidFill>
                  <a:srgbClr val="3C3C3C"/>
                </a:solidFill>
                <a:latin typeface="Calibri"/>
              </a:rPr>
              <a:t>1</a:t>
            </a:r>
            <a:endParaRPr lang="nl-NL" sz="675" b="1" kern="1200">
              <a:solidFill>
                <a:srgbClr val="3C3C3C"/>
              </a:solidFill>
              <a:latin typeface="Calibri"/>
            </a:endParaRPr>
          </a:p>
        </p:txBody>
      </p:sp>
      <p:sp>
        <p:nvSpPr>
          <p:cNvPr id="113" name="Oval 112">
            <a:extLst>
              <a:ext uri="{FF2B5EF4-FFF2-40B4-BE49-F238E27FC236}">
                <a16:creationId xmlns:a16="http://schemas.microsoft.com/office/drawing/2014/main" id="{9D15B54C-3BF2-EBAD-4501-0348FB228680}"/>
              </a:ext>
            </a:extLst>
          </p:cNvPr>
          <p:cNvSpPr/>
          <p:nvPr/>
        </p:nvSpPr>
        <p:spPr bwMode="gray">
          <a:xfrm>
            <a:off x="703261" y="2377794"/>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100%</a:t>
            </a:r>
          </a:p>
        </p:txBody>
      </p:sp>
      <p:sp>
        <p:nvSpPr>
          <p:cNvPr id="114" name="Oval 113">
            <a:extLst>
              <a:ext uri="{FF2B5EF4-FFF2-40B4-BE49-F238E27FC236}">
                <a16:creationId xmlns:a16="http://schemas.microsoft.com/office/drawing/2014/main" id="{3A747313-36B1-278C-1CEC-EC419CCC0B5F}"/>
              </a:ext>
            </a:extLst>
          </p:cNvPr>
          <p:cNvSpPr/>
          <p:nvPr/>
        </p:nvSpPr>
        <p:spPr bwMode="gray">
          <a:xfrm>
            <a:off x="374269" y="2377794"/>
            <a:ext cx="308568"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750</a:t>
            </a:r>
          </a:p>
        </p:txBody>
      </p:sp>
      <p:sp>
        <p:nvSpPr>
          <p:cNvPr id="449" name="Rechthoek: afgeronde hoeken 1">
            <a:extLst>
              <a:ext uri="{FF2B5EF4-FFF2-40B4-BE49-F238E27FC236}">
                <a16:creationId xmlns:a16="http://schemas.microsoft.com/office/drawing/2014/main" id="{7AA49595-0408-B739-CE86-9C49EF182FBC}"/>
              </a:ext>
            </a:extLst>
          </p:cNvPr>
          <p:cNvSpPr/>
          <p:nvPr/>
        </p:nvSpPr>
        <p:spPr>
          <a:xfrm>
            <a:off x="2955472" y="1054029"/>
            <a:ext cx="3342416" cy="323035"/>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defTabSz="685800">
              <a:buClrTx/>
            </a:pPr>
            <a:r>
              <a:rPr lang="nl-NL" sz="750" b="1" kern="1200">
                <a:solidFill>
                  <a:srgbClr val="3C3C3C"/>
                </a:solidFill>
                <a:latin typeface="Calibri"/>
              </a:rPr>
              <a:t>Patiënt krijgt een darmoperatie en wordt daarna vervolgd gedurende 10 dagen</a:t>
            </a:r>
          </a:p>
        </p:txBody>
      </p:sp>
      <p:cxnSp>
        <p:nvCxnSpPr>
          <p:cNvPr id="541" name="Connector: Elbow 540">
            <a:extLst>
              <a:ext uri="{FF2B5EF4-FFF2-40B4-BE49-F238E27FC236}">
                <a16:creationId xmlns:a16="http://schemas.microsoft.com/office/drawing/2014/main" id="{852EE162-07C7-26EC-845B-D2E38B2A7C7E}"/>
              </a:ext>
            </a:extLst>
          </p:cNvPr>
          <p:cNvCxnSpPr>
            <a:cxnSpLocks/>
            <a:stCxn id="17" idx="3"/>
            <a:endCxn id="46" idx="1"/>
          </p:cNvCxnSpPr>
          <p:nvPr/>
        </p:nvCxnSpPr>
        <p:spPr>
          <a:xfrm flipV="1">
            <a:off x="6985260" y="2837134"/>
            <a:ext cx="678013" cy="1005743"/>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44" name="Connector: Elbow 543">
            <a:extLst>
              <a:ext uri="{FF2B5EF4-FFF2-40B4-BE49-F238E27FC236}">
                <a16:creationId xmlns:a16="http://schemas.microsoft.com/office/drawing/2014/main" id="{A709915F-7EEB-9BFA-B887-9049B94D3EEA}"/>
              </a:ext>
            </a:extLst>
          </p:cNvPr>
          <p:cNvCxnSpPr>
            <a:cxnSpLocks/>
            <a:stCxn id="31" idx="3"/>
            <a:endCxn id="17" idx="1"/>
          </p:cNvCxnSpPr>
          <p:nvPr/>
        </p:nvCxnSpPr>
        <p:spPr>
          <a:xfrm>
            <a:off x="1416469" y="2837134"/>
            <a:ext cx="544517" cy="1005743"/>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71" name="Oval 570">
            <a:extLst>
              <a:ext uri="{FF2B5EF4-FFF2-40B4-BE49-F238E27FC236}">
                <a16:creationId xmlns:a16="http://schemas.microsoft.com/office/drawing/2014/main" id="{01DDA120-A0B1-8608-8978-CF88FB91AF20}"/>
              </a:ext>
            </a:extLst>
          </p:cNvPr>
          <p:cNvSpPr/>
          <p:nvPr/>
        </p:nvSpPr>
        <p:spPr bwMode="gray">
          <a:xfrm>
            <a:off x="1576571" y="2478245"/>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87%</a:t>
            </a:r>
          </a:p>
        </p:txBody>
      </p:sp>
      <p:sp>
        <p:nvSpPr>
          <p:cNvPr id="573" name="Oval 572">
            <a:extLst>
              <a:ext uri="{FF2B5EF4-FFF2-40B4-BE49-F238E27FC236}">
                <a16:creationId xmlns:a16="http://schemas.microsoft.com/office/drawing/2014/main" id="{363D9E02-4FC2-793A-5248-212D434F710D}"/>
              </a:ext>
            </a:extLst>
          </p:cNvPr>
          <p:cNvSpPr/>
          <p:nvPr/>
        </p:nvSpPr>
        <p:spPr bwMode="gray">
          <a:xfrm>
            <a:off x="1591907" y="3375391"/>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13%</a:t>
            </a:r>
          </a:p>
        </p:txBody>
      </p:sp>
      <p:cxnSp>
        <p:nvCxnSpPr>
          <p:cNvPr id="456" name="Connector: Elbow 455">
            <a:extLst>
              <a:ext uri="{FF2B5EF4-FFF2-40B4-BE49-F238E27FC236}">
                <a16:creationId xmlns:a16="http://schemas.microsoft.com/office/drawing/2014/main" id="{54EF411F-C0E1-514B-7FB8-148A0FD92427}"/>
              </a:ext>
            </a:extLst>
          </p:cNvPr>
          <p:cNvCxnSpPr>
            <a:cxnSpLocks/>
            <a:stCxn id="7" idx="3"/>
            <a:endCxn id="46" idx="1"/>
          </p:cNvCxnSpPr>
          <p:nvPr/>
        </p:nvCxnSpPr>
        <p:spPr>
          <a:xfrm>
            <a:off x="6984912" y="2089307"/>
            <a:ext cx="678361" cy="747827"/>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67" name="Rectangle 466">
            <a:extLst>
              <a:ext uri="{FF2B5EF4-FFF2-40B4-BE49-F238E27FC236}">
                <a16:creationId xmlns:a16="http://schemas.microsoft.com/office/drawing/2014/main" id="{42AA041A-1211-99F5-7584-C463ECA89AC2}"/>
              </a:ext>
            </a:extLst>
          </p:cNvPr>
          <p:cNvSpPr/>
          <p:nvPr/>
        </p:nvSpPr>
        <p:spPr bwMode="gray">
          <a:xfrm>
            <a:off x="7239682" y="1367981"/>
            <a:ext cx="1415507"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468" name="Rechthoek: afgeronde hoeken 1">
            <a:extLst>
              <a:ext uri="{FF2B5EF4-FFF2-40B4-BE49-F238E27FC236}">
                <a16:creationId xmlns:a16="http://schemas.microsoft.com/office/drawing/2014/main" id="{D4CCD6D5-C25A-3102-B42E-69FD1D2ACA48}"/>
              </a:ext>
            </a:extLst>
          </p:cNvPr>
          <p:cNvSpPr/>
          <p:nvPr/>
        </p:nvSpPr>
        <p:spPr>
          <a:xfrm>
            <a:off x="7320856" y="1118777"/>
            <a:ext cx="1446908" cy="258287"/>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algn="ctr" defTabSz="685800">
              <a:buClrTx/>
            </a:pPr>
            <a:r>
              <a:rPr lang="nl-NL" sz="750" b="1" kern="1200">
                <a:solidFill>
                  <a:srgbClr val="3C3C3C"/>
                </a:solidFill>
                <a:latin typeface="Calibri"/>
              </a:rPr>
              <a:t>Einde follow-up </a:t>
            </a:r>
          </a:p>
          <a:p>
            <a:pPr defTabSz="685800">
              <a:buClrTx/>
            </a:pPr>
            <a:r>
              <a:rPr lang="nl-NL" sz="750" b="1" kern="1200">
                <a:solidFill>
                  <a:srgbClr val="3C3C3C"/>
                </a:solidFill>
                <a:latin typeface="Calibri"/>
              </a:rPr>
              <a:t>(10 dagen na de operatie)</a:t>
            </a:r>
          </a:p>
        </p:txBody>
      </p:sp>
      <p:sp>
        <p:nvSpPr>
          <p:cNvPr id="78" name="Rechthoek: afgeronde hoeken 1">
            <a:extLst>
              <a:ext uri="{FF2B5EF4-FFF2-40B4-BE49-F238E27FC236}">
                <a16:creationId xmlns:a16="http://schemas.microsoft.com/office/drawing/2014/main" id="{92AB0F03-1130-2A82-522A-89384A923B97}"/>
              </a:ext>
            </a:extLst>
          </p:cNvPr>
          <p:cNvSpPr/>
          <p:nvPr/>
        </p:nvSpPr>
        <p:spPr>
          <a:xfrm>
            <a:off x="7867197" y="3377767"/>
            <a:ext cx="1225051" cy="136883"/>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In scope voor thuismonitoring</a:t>
            </a:r>
          </a:p>
        </p:txBody>
      </p:sp>
      <p:sp>
        <p:nvSpPr>
          <p:cNvPr id="80" name="Oval 79">
            <a:extLst>
              <a:ext uri="{FF2B5EF4-FFF2-40B4-BE49-F238E27FC236}">
                <a16:creationId xmlns:a16="http://schemas.microsoft.com/office/drawing/2014/main" id="{08558F35-5C32-0B40-1376-4C6D9CCA09BD}"/>
              </a:ext>
            </a:extLst>
          </p:cNvPr>
          <p:cNvSpPr/>
          <p:nvPr/>
        </p:nvSpPr>
        <p:spPr bwMode="gray">
          <a:xfrm>
            <a:off x="7546992" y="4008309"/>
            <a:ext cx="281426" cy="164450"/>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81" name="Rechthoek: afgeronde hoeken 1">
            <a:extLst>
              <a:ext uri="{FF2B5EF4-FFF2-40B4-BE49-F238E27FC236}">
                <a16:creationId xmlns:a16="http://schemas.microsoft.com/office/drawing/2014/main" id="{09D41FA7-BA6A-E8CF-FF93-6E2F777950E4}"/>
              </a:ext>
            </a:extLst>
          </p:cNvPr>
          <p:cNvSpPr/>
          <p:nvPr/>
        </p:nvSpPr>
        <p:spPr>
          <a:xfrm>
            <a:off x="7867196" y="4015600"/>
            <a:ext cx="707420" cy="149867"/>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Patiëntaantallen per jaar</a:t>
            </a:r>
          </a:p>
        </p:txBody>
      </p:sp>
      <p:sp>
        <p:nvSpPr>
          <p:cNvPr id="82" name="Rechthoek: afgeronde hoeken 1">
            <a:extLst>
              <a:ext uri="{FF2B5EF4-FFF2-40B4-BE49-F238E27FC236}">
                <a16:creationId xmlns:a16="http://schemas.microsoft.com/office/drawing/2014/main" id="{E397A00C-189F-8B00-3719-856D7730EF51}"/>
              </a:ext>
            </a:extLst>
          </p:cNvPr>
          <p:cNvSpPr/>
          <p:nvPr/>
        </p:nvSpPr>
        <p:spPr>
          <a:xfrm>
            <a:off x="7546993" y="3377766"/>
            <a:ext cx="250715" cy="133499"/>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sp>
        <p:nvSpPr>
          <p:cNvPr id="83" name="Oval 82">
            <a:extLst>
              <a:ext uri="{FF2B5EF4-FFF2-40B4-BE49-F238E27FC236}">
                <a16:creationId xmlns:a16="http://schemas.microsoft.com/office/drawing/2014/main" id="{D72A9209-6080-A4E2-20B2-E18F084E7780}"/>
              </a:ext>
            </a:extLst>
          </p:cNvPr>
          <p:cNvSpPr/>
          <p:nvPr/>
        </p:nvSpPr>
        <p:spPr bwMode="gray">
          <a:xfrm>
            <a:off x="7546992" y="4255254"/>
            <a:ext cx="281426" cy="164450"/>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84" name="Rechthoek: afgeronde hoeken 1">
            <a:extLst>
              <a:ext uri="{FF2B5EF4-FFF2-40B4-BE49-F238E27FC236}">
                <a16:creationId xmlns:a16="http://schemas.microsoft.com/office/drawing/2014/main" id="{42385311-D86A-B257-E6D0-823D1AC4C03B}"/>
              </a:ext>
            </a:extLst>
          </p:cNvPr>
          <p:cNvSpPr/>
          <p:nvPr/>
        </p:nvSpPr>
        <p:spPr>
          <a:xfrm>
            <a:off x="7867196" y="4287466"/>
            <a:ext cx="812400" cy="164450"/>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 verdeling patiënten per jaar</a:t>
            </a:r>
          </a:p>
        </p:txBody>
      </p:sp>
      <p:cxnSp>
        <p:nvCxnSpPr>
          <p:cNvPr id="85" name="Straight Arrow Connector 84">
            <a:extLst>
              <a:ext uri="{FF2B5EF4-FFF2-40B4-BE49-F238E27FC236}">
                <a16:creationId xmlns:a16="http://schemas.microsoft.com/office/drawing/2014/main" id="{403CA013-0CC5-9974-3A80-F94A895D75C7}"/>
              </a:ext>
            </a:extLst>
          </p:cNvPr>
          <p:cNvCxnSpPr>
            <a:cxnSpLocks/>
          </p:cNvCxnSpPr>
          <p:nvPr/>
        </p:nvCxnSpPr>
        <p:spPr>
          <a:xfrm>
            <a:off x="7546992" y="3670387"/>
            <a:ext cx="281426"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86" name="Rechthoek: afgeronde hoeken 1">
            <a:extLst>
              <a:ext uri="{FF2B5EF4-FFF2-40B4-BE49-F238E27FC236}">
                <a16:creationId xmlns:a16="http://schemas.microsoft.com/office/drawing/2014/main" id="{B60F953B-01C1-5D35-4DE1-DD00D968B8CB}"/>
              </a:ext>
            </a:extLst>
          </p:cNvPr>
          <p:cNvSpPr/>
          <p:nvPr/>
        </p:nvSpPr>
        <p:spPr>
          <a:xfrm>
            <a:off x="7867197" y="3595453"/>
            <a:ext cx="1133848" cy="149868"/>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Mogelijk patiëntenpad</a:t>
            </a:r>
          </a:p>
        </p:txBody>
      </p:sp>
      <p:sp>
        <p:nvSpPr>
          <p:cNvPr id="88" name="Rectangle 87">
            <a:extLst>
              <a:ext uri="{FF2B5EF4-FFF2-40B4-BE49-F238E27FC236}">
                <a16:creationId xmlns:a16="http://schemas.microsoft.com/office/drawing/2014/main" id="{7F81E797-8570-D27C-76B8-DB13DB17C943}"/>
              </a:ext>
            </a:extLst>
          </p:cNvPr>
          <p:cNvSpPr/>
          <p:nvPr/>
        </p:nvSpPr>
        <p:spPr bwMode="gray">
          <a:xfrm>
            <a:off x="7546993" y="3803056"/>
            <a:ext cx="250715" cy="113943"/>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89" name="Rechthoek: afgeronde hoeken 1">
            <a:extLst>
              <a:ext uri="{FF2B5EF4-FFF2-40B4-BE49-F238E27FC236}">
                <a16:creationId xmlns:a16="http://schemas.microsoft.com/office/drawing/2014/main" id="{1239FCBA-AC4D-472D-8846-888A459F1F49}"/>
              </a:ext>
            </a:extLst>
          </p:cNvPr>
          <p:cNvSpPr/>
          <p:nvPr/>
        </p:nvSpPr>
        <p:spPr>
          <a:xfrm>
            <a:off x="7867197" y="3785093"/>
            <a:ext cx="1133848" cy="149868"/>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Fase binnen zorgpad</a:t>
            </a:r>
          </a:p>
        </p:txBody>
      </p:sp>
      <p:sp>
        <p:nvSpPr>
          <p:cNvPr id="2" name="Rechthoek: afgeronde hoeken 1">
            <a:extLst>
              <a:ext uri="{FF2B5EF4-FFF2-40B4-BE49-F238E27FC236}">
                <a16:creationId xmlns:a16="http://schemas.microsoft.com/office/drawing/2014/main" id="{8758AFF6-0281-3FA2-147D-375155044D2E}"/>
              </a:ext>
            </a:extLst>
          </p:cNvPr>
          <p:cNvSpPr/>
          <p:nvPr/>
        </p:nvSpPr>
        <p:spPr>
          <a:xfrm>
            <a:off x="7867197" y="4532718"/>
            <a:ext cx="1225051" cy="136883"/>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Fysieke of </a:t>
            </a:r>
          </a:p>
          <a:p>
            <a:pPr defTabSz="685800">
              <a:buClrTx/>
            </a:pPr>
            <a:r>
              <a:rPr lang="nl-NL" sz="600" kern="1200">
                <a:solidFill>
                  <a:srgbClr val="3C3C3C"/>
                </a:solidFill>
                <a:latin typeface="Calibri"/>
              </a:rPr>
              <a:t>telefonische zorgactiviteit</a:t>
            </a:r>
          </a:p>
        </p:txBody>
      </p:sp>
      <p:sp>
        <p:nvSpPr>
          <p:cNvPr id="5" name="Rechthoek: afgeronde hoeken 1">
            <a:extLst>
              <a:ext uri="{FF2B5EF4-FFF2-40B4-BE49-F238E27FC236}">
                <a16:creationId xmlns:a16="http://schemas.microsoft.com/office/drawing/2014/main" id="{3797E76A-A577-9E72-1FCD-37275774C996}"/>
              </a:ext>
            </a:extLst>
          </p:cNvPr>
          <p:cNvSpPr/>
          <p:nvPr/>
        </p:nvSpPr>
        <p:spPr>
          <a:xfrm>
            <a:off x="7546993" y="4536102"/>
            <a:ext cx="250715" cy="133499"/>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sp>
        <p:nvSpPr>
          <p:cNvPr id="17" name="Rectangle 16">
            <a:extLst>
              <a:ext uri="{FF2B5EF4-FFF2-40B4-BE49-F238E27FC236}">
                <a16:creationId xmlns:a16="http://schemas.microsoft.com/office/drawing/2014/main" id="{6529CFE9-FB19-0662-22D8-8A416CB9081B}"/>
              </a:ext>
            </a:extLst>
          </p:cNvPr>
          <p:cNvSpPr/>
          <p:nvPr/>
        </p:nvSpPr>
        <p:spPr bwMode="gray">
          <a:xfrm>
            <a:off x="1960986" y="3231024"/>
            <a:ext cx="5024275" cy="1223705"/>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18" name="Rechthoek: afgeronde hoeken 1">
            <a:extLst>
              <a:ext uri="{FF2B5EF4-FFF2-40B4-BE49-F238E27FC236}">
                <a16:creationId xmlns:a16="http://schemas.microsoft.com/office/drawing/2014/main" id="{9C1EF50D-1A23-4863-5D4D-DF303AEC7C8B}"/>
              </a:ext>
            </a:extLst>
          </p:cNvPr>
          <p:cNvSpPr/>
          <p:nvPr/>
        </p:nvSpPr>
        <p:spPr>
          <a:xfrm>
            <a:off x="2034301" y="3451911"/>
            <a:ext cx="4881855" cy="42155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54000" tIns="27000" rIns="27000" bIns="27000" rtlCol="0" anchor="ctr"/>
          <a:lstStyle/>
          <a:p>
            <a:pPr defTabSz="685800">
              <a:buClrTx/>
            </a:pPr>
            <a:r>
              <a:rPr lang="nl-NL" sz="675" b="1" kern="1200">
                <a:solidFill>
                  <a:srgbClr val="3C3C3C"/>
                </a:solidFill>
                <a:latin typeface="Calibri"/>
              </a:rPr>
              <a:t>Regulier</a:t>
            </a:r>
            <a:endParaRPr lang="nl-NL" sz="675" kern="1200">
              <a:solidFill>
                <a:srgbClr val="3C3C3C"/>
              </a:solidFill>
              <a:latin typeface="Calibri"/>
            </a:endParaRPr>
          </a:p>
        </p:txBody>
      </p:sp>
      <p:sp>
        <p:nvSpPr>
          <p:cNvPr id="19" name="Rechthoek: afgeronde hoeken 1">
            <a:extLst>
              <a:ext uri="{FF2B5EF4-FFF2-40B4-BE49-F238E27FC236}">
                <a16:creationId xmlns:a16="http://schemas.microsoft.com/office/drawing/2014/main" id="{33DAB5FA-3774-952F-5538-AEA997F17B84}"/>
              </a:ext>
            </a:extLst>
          </p:cNvPr>
          <p:cNvSpPr/>
          <p:nvPr/>
        </p:nvSpPr>
        <p:spPr>
          <a:xfrm>
            <a:off x="2034301" y="3972653"/>
            <a:ext cx="4881855" cy="421554"/>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54000" tIns="27000" rIns="27000" bIns="27000" rtlCol="0" anchor="ctr"/>
          <a:lstStyle/>
          <a:p>
            <a:pPr defTabSz="685800">
              <a:buClrTx/>
            </a:pPr>
            <a:r>
              <a:rPr lang="nl-NL" sz="675" b="1" kern="1200">
                <a:solidFill>
                  <a:srgbClr val="3C3C3C"/>
                </a:solidFill>
                <a:latin typeface="Calibri"/>
              </a:rPr>
              <a:t>Thuismonitoring</a:t>
            </a:r>
          </a:p>
        </p:txBody>
      </p:sp>
      <p:sp>
        <p:nvSpPr>
          <p:cNvPr id="20" name="Oval 19">
            <a:extLst>
              <a:ext uri="{FF2B5EF4-FFF2-40B4-BE49-F238E27FC236}">
                <a16:creationId xmlns:a16="http://schemas.microsoft.com/office/drawing/2014/main" id="{0ED68D85-A7DB-7384-2778-9F740783FE08}"/>
              </a:ext>
            </a:extLst>
          </p:cNvPr>
          <p:cNvSpPr/>
          <p:nvPr/>
        </p:nvSpPr>
        <p:spPr bwMode="gray">
          <a:xfrm>
            <a:off x="2216873" y="3352152"/>
            <a:ext cx="308568"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p>
        </p:txBody>
      </p:sp>
      <p:sp>
        <p:nvSpPr>
          <p:cNvPr id="21" name="Oval 20">
            <a:extLst>
              <a:ext uri="{FF2B5EF4-FFF2-40B4-BE49-F238E27FC236}">
                <a16:creationId xmlns:a16="http://schemas.microsoft.com/office/drawing/2014/main" id="{A5CB36B9-690D-C42A-25C3-511A2B2B0592}"/>
              </a:ext>
            </a:extLst>
          </p:cNvPr>
          <p:cNvSpPr/>
          <p:nvPr/>
        </p:nvSpPr>
        <p:spPr bwMode="gray">
          <a:xfrm>
            <a:off x="1878885" y="3352152"/>
            <a:ext cx="308568"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50</a:t>
            </a:r>
          </a:p>
        </p:txBody>
      </p:sp>
      <p:sp>
        <p:nvSpPr>
          <p:cNvPr id="22" name="Oval 21">
            <a:extLst>
              <a:ext uri="{FF2B5EF4-FFF2-40B4-BE49-F238E27FC236}">
                <a16:creationId xmlns:a16="http://schemas.microsoft.com/office/drawing/2014/main" id="{7876C8A4-51A0-96E7-DB6A-B9D5D927EDB4}"/>
              </a:ext>
            </a:extLst>
          </p:cNvPr>
          <p:cNvSpPr/>
          <p:nvPr/>
        </p:nvSpPr>
        <p:spPr bwMode="gray">
          <a:xfrm>
            <a:off x="2216873" y="3870651"/>
            <a:ext cx="308568"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p>
        </p:txBody>
      </p:sp>
      <p:sp>
        <p:nvSpPr>
          <p:cNvPr id="24" name="Oval 23">
            <a:extLst>
              <a:ext uri="{FF2B5EF4-FFF2-40B4-BE49-F238E27FC236}">
                <a16:creationId xmlns:a16="http://schemas.microsoft.com/office/drawing/2014/main" id="{588CE1B6-FCBB-C490-DDF8-ADED423EB67C}"/>
              </a:ext>
            </a:extLst>
          </p:cNvPr>
          <p:cNvSpPr/>
          <p:nvPr/>
        </p:nvSpPr>
        <p:spPr bwMode="gray">
          <a:xfrm>
            <a:off x="1878885" y="3870651"/>
            <a:ext cx="308568"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50</a:t>
            </a:r>
          </a:p>
        </p:txBody>
      </p:sp>
      <p:sp>
        <p:nvSpPr>
          <p:cNvPr id="518" name="Rechthoek: afgeronde hoeken 1">
            <a:extLst>
              <a:ext uri="{FF2B5EF4-FFF2-40B4-BE49-F238E27FC236}">
                <a16:creationId xmlns:a16="http://schemas.microsoft.com/office/drawing/2014/main" id="{8393E2F1-04A1-25AC-772E-E03567B98885}"/>
              </a:ext>
            </a:extLst>
          </p:cNvPr>
          <p:cNvSpPr/>
          <p:nvPr/>
        </p:nvSpPr>
        <p:spPr>
          <a:xfrm>
            <a:off x="6340239" y="3525500"/>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Afsluitend consult</a:t>
            </a:r>
          </a:p>
        </p:txBody>
      </p:sp>
      <p:sp>
        <p:nvSpPr>
          <p:cNvPr id="483" name="Rechthoek: afgeronde hoeken 1">
            <a:extLst>
              <a:ext uri="{FF2B5EF4-FFF2-40B4-BE49-F238E27FC236}">
                <a16:creationId xmlns:a16="http://schemas.microsoft.com/office/drawing/2014/main" id="{6DA5770F-52C6-A427-FAA5-374A885E89CF}"/>
              </a:ext>
            </a:extLst>
          </p:cNvPr>
          <p:cNvSpPr/>
          <p:nvPr/>
        </p:nvSpPr>
        <p:spPr>
          <a:xfrm>
            <a:off x="2414898" y="3275437"/>
            <a:ext cx="2713555" cy="186512"/>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algn="ctr" defTabSz="685800">
              <a:buClrTx/>
            </a:pPr>
            <a:r>
              <a:rPr lang="nl-NL" sz="750" b="1" kern="1200">
                <a:solidFill>
                  <a:srgbClr val="3C3C3C"/>
                </a:solidFill>
                <a:latin typeface="Calibri"/>
              </a:rPr>
              <a:t>Darmoperatie met stoma</a:t>
            </a:r>
          </a:p>
        </p:txBody>
      </p:sp>
      <p:sp>
        <p:nvSpPr>
          <p:cNvPr id="59" name="Rechthoek: afgeronde hoeken 1">
            <a:extLst>
              <a:ext uri="{FF2B5EF4-FFF2-40B4-BE49-F238E27FC236}">
                <a16:creationId xmlns:a16="http://schemas.microsoft.com/office/drawing/2014/main" id="{7587AC67-2D82-B5E8-069C-E0B516E29A9F}"/>
              </a:ext>
            </a:extLst>
          </p:cNvPr>
          <p:cNvSpPr/>
          <p:nvPr/>
        </p:nvSpPr>
        <p:spPr>
          <a:xfrm>
            <a:off x="3999181" y="3525500"/>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OK</a:t>
            </a:r>
          </a:p>
        </p:txBody>
      </p:sp>
      <p:sp>
        <p:nvSpPr>
          <p:cNvPr id="452" name="Rechthoek: afgeronde hoeken 1">
            <a:extLst>
              <a:ext uri="{FF2B5EF4-FFF2-40B4-BE49-F238E27FC236}">
                <a16:creationId xmlns:a16="http://schemas.microsoft.com/office/drawing/2014/main" id="{F61CE782-FD62-6059-DA03-B3B9A720A78E}"/>
              </a:ext>
            </a:extLst>
          </p:cNvPr>
          <p:cNvSpPr/>
          <p:nvPr/>
        </p:nvSpPr>
        <p:spPr>
          <a:xfrm>
            <a:off x="2735516" y="3525500"/>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Consult chirurg</a:t>
            </a:r>
          </a:p>
        </p:txBody>
      </p:sp>
      <p:sp>
        <p:nvSpPr>
          <p:cNvPr id="9" name="Rechthoek: afgeronde hoeken 1">
            <a:extLst>
              <a:ext uri="{FF2B5EF4-FFF2-40B4-BE49-F238E27FC236}">
                <a16:creationId xmlns:a16="http://schemas.microsoft.com/office/drawing/2014/main" id="{1DE5DDC7-B04C-2B09-E191-E45213CF8BC6}"/>
              </a:ext>
            </a:extLst>
          </p:cNvPr>
          <p:cNvSpPr/>
          <p:nvPr/>
        </p:nvSpPr>
        <p:spPr>
          <a:xfrm>
            <a:off x="5708407" y="3525500"/>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Extra uitleg stoma</a:t>
            </a:r>
          </a:p>
        </p:txBody>
      </p:sp>
      <p:sp>
        <p:nvSpPr>
          <p:cNvPr id="32" name="Rechthoek: afgeronde hoeken 1">
            <a:extLst>
              <a:ext uri="{FF2B5EF4-FFF2-40B4-BE49-F238E27FC236}">
                <a16:creationId xmlns:a16="http://schemas.microsoft.com/office/drawing/2014/main" id="{6968E5A5-2A28-B0EA-7BC5-80B5D3D43067}"/>
              </a:ext>
            </a:extLst>
          </p:cNvPr>
          <p:cNvSpPr/>
          <p:nvPr/>
        </p:nvSpPr>
        <p:spPr>
          <a:xfrm>
            <a:off x="6340239" y="4053227"/>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Afsluitend consult</a:t>
            </a:r>
          </a:p>
        </p:txBody>
      </p:sp>
      <p:sp>
        <p:nvSpPr>
          <p:cNvPr id="33" name="Rechthoek: afgeronde hoeken 1">
            <a:extLst>
              <a:ext uri="{FF2B5EF4-FFF2-40B4-BE49-F238E27FC236}">
                <a16:creationId xmlns:a16="http://schemas.microsoft.com/office/drawing/2014/main" id="{0EDAF3D4-67E1-BC16-44E4-93DC94B43086}"/>
              </a:ext>
            </a:extLst>
          </p:cNvPr>
          <p:cNvSpPr/>
          <p:nvPr/>
        </p:nvSpPr>
        <p:spPr>
          <a:xfrm>
            <a:off x="3999181" y="4053871"/>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OK</a:t>
            </a:r>
          </a:p>
        </p:txBody>
      </p:sp>
      <p:sp>
        <p:nvSpPr>
          <p:cNvPr id="34" name="Rechthoek: afgeronde hoeken 1">
            <a:extLst>
              <a:ext uri="{FF2B5EF4-FFF2-40B4-BE49-F238E27FC236}">
                <a16:creationId xmlns:a16="http://schemas.microsoft.com/office/drawing/2014/main" id="{14B927C6-3F06-9008-693E-F25FB22234DC}"/>
              </a:ext>
            </a:extLst>
          </p:cNvPr>
          <p:cNvSpPr/>
          <p:nvPr/>
        </p:nvSpPr>
        <p:spPr>
          <a:xfrm>
            <a:off x="2735516" y="4054514"/>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Consult chirurg</a:t>
            </a:r>
          </a:p>
        </p:txBody>
      </p:sp>
      <p:sp>
        <p:nvSpPr>
          <p:cNvPr id="35" name="Rechthoek: afgeronde hoeken 1">
            <a:extLst>
              <a:ext uri="{FF2B5EF4-FFF2-40B4-BE49-F238E27FC236}">
                <a16:creationId xmlns:a16="http://schemas.microsoft.com/office/drawing/2014/main" id="{19912E9B-33A5-C2DF-CBCE-C1BB3383CB32}"/>
              </a:ext>
            </a:extLst>
          </p:cNvPr>
          <p:cNvSpPr/>
          <p:nvPr/>
        </p:nvSpPr>
        <p:spPr>
          <a:xfrm>
            <a:off x="5708407" y="4053549"/>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Extra uitleg stoma</a:t>
            </a:r>
          </a:p>
        </p:txBody>
      </p:sp>
      <p:sp>
        <p:nvSpPr>
          <p:cNvPr id="53" name="Rechthoek: afgeronde hoeken 1">
            <a:extLst>
              <a:ext uri="{FF2B5EF4-FFF2-40B4-BE49-F238E27FC236}">
                <a16:creationId xmlns:a16="http://schemas.microsoft.com/office/drawing/2014/main" id="{DCF98619-4E8E-FF24-C584-4C056FE503A6}"/>
              </a:ext>
            </a:extLst>
          </p:cNvPr>
          <p:cNvSpPr/>
          <p:nvPr/>
        </p:nvSpPr>
        <p:spPr>
          <a:xfrm>
            <a:off x="3367348" y="3525500"/>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Consult</a:t>
            </a:r>
          </a:p>
          <a:p>
            <a:pPr algn="ctr" defTabSz="685800">
              <a:buClrTx/>
            </a:pPr>
            <a:r>
              <a:rPr lang="nl-NL" sz="675" b="1" kern="1200">
                <a:solidFill>
                  <a:srgbClr val="3C3C3C"/>
                </a:solidFill>
                <a:latin typeface="Calibri"/>
              </a:rPr>
              <a:t>vpk</a:t>
            </a:r>
          </a:p>
        </p:txBody>
      </p:sp>
      <p:sp>
        <p:nvSpPr>
          <p:cNvPr id="54" name="Rechthoek: afgeronde hoeken 1">
            <a:extLst>
              <a:ext uri="{FF2B5EF4-FFF2-40B4-BE49-F238E27FC236}">
                <a16:creationId xmlns:a16="http://schemas.microsoft.com/office/drawing/2014/main" id="{84C911F0-BE95-3899-3501-8919F1382595}"/>
              </a:ext>
            </a:extLst>
          </p:cNvPr>
          <p:cNvSpPr/>
          <p:nvPr/>
        </p:nvSpPr>
        <p:spPr>
          <a:xfrm>
            <a:off x="3367348" y="4054192"/>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Consult</a:t>
            </a:r>
          </a:p>
          <a:p>
            <a:pPr algn="ctr" defTabSz="685800">
              <a:buClrTx/>
            </a:pPr>
            <a:r>
              <a:rPr lang="nl-NL" sz="675" b="1" kern="1200">
                <a:solidFill>
                  <a:srgbClr val="3C3C3C"/>
                </a:solidFill>
                <a:latin typeface="Calibri"/>
              </a:rPr>
              <a:t>vpk</a:t>
            </a:r>
          </a:p>
        </p:txBody>
      </p:sp>
      <p:sp>
        <p:nvSpPr>
          <p:cNvPr id="45" name="Rechthoek: afgeronde hoeken 1">
            <a:extLst>
              <a:ext uri="{FF2B5EF4-FFF2-40B4-BE49-F238E27FC236}">
                <a16:creationId xmlns:a16="http://schemas.microsoft.com/office/drawing/2014/main" id="{5F9D2E6A-FD55-C10A-1EF5-797E2862BD40}"/>
              </a:ext>
            </a:extLst>
          </p:cNvPr>
          <p:cNvSpPr/>
          <p:nvPr/>
        </p:nvSpPr>
        <p:spPr>
          <a:xfrm>
            <a:off x="4631012" y="3533459"/>
            <a:ext cx="927143"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Klinische opname</a:t>
            </a:r>
          </a:p>
          <a:p>
            <a:pPr algn="ctr" defTabSz="685800">
              <a:buClrTx/>
            </a:pPr>
            <a:r>
              <a:rPr lang="nl-NL" sz="600" b="1" kern="1200">
                <a:solidFill>
                  <a:srgbClr val="3C3C3C"/>
                </a:solidFill>
                <a:latin typeface="Calibri"/>
              </a:rPr>
              <a:t>(ligduur 6 dagen)</a:t>
            </a:r>
          </a:p>
        </p:txBody>
      </p:sp>
      <p:sp>
        <p:nvSpPr>
          <p:cNvPr id="47" name="Rechthoek: afgeronde hoeken 1">
            <a:extLst>
              <a:ext uri="{FF2B5EF4-FFF2-40B4-BE49-F238E27FC236}">
                <a16:creationId xmlns:a16="http://schemas.microsoft.com/office/drawing/2014/main" id="{4354CF5D-F637-DA03-2DF7-13F28A984754}"/>
              </a:ext>
            </a:extLst>
          </p:cNvPr>
          <p:cNvSpPr/>
          <p:nvPr/>
        </p:nvSpPr>
        <p:spPr>
          <a:xfrm>
            <a:off x="4631012" y="4054836"/>
            <a:ext cx="927143"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Klinische opname</a:t>
            </a:r>
          </a:p>
          <a:p>
            <a:pPr algn="ctr" defTabSz="685800">
              <a:buClrTx/>
            </a:pPr>
            <a:r>
              <a:rPr lang="nl-NL" sz="600" b="1" kern="1200">
                <a:solidFill>
                  <a:srgbClr val="3C3C3C"/>
                </a:solidFill>
                <a:latin typeface="Calibri"/>
              </a:rPr>
              <a:t>(ligduur 2-3 dagen)</a:t>
            </a:r>
          </a:p>
        </p:txBody>
      </p:sp>
      <p:sp>
        <p:nvSpPr>
          <p:cNvPr id="7" name="Rectangle 6">
            <a:extLst>
              <a:ext uri="{FF2B5EF4-FFF2-40B4-BE49-F238E27FC236}">
                <a16:creationId xmlns:a16="http://schemas.microsoft.com/office/drawing/2014/main" id="{07B7D80F-0232-C02B-20B2-086D78E9A3C7}"/>
              </a:ext>
            </a:extLst>
          </p:cNvPr>
          <p:cNvSpPr/>
          <p:nvPr/>
        </p:nvSpPr>
        <p:spPr bwMode="gray">
          <a:xfrm>
            <a:off x="1960638" y="1477454"/>
            <a:ext cx="5024275" cy="1223705"/>
          </a:xfrm>
          <a:prstGeom prst="rect">
            <a:avLst/>
          </a:prstGeom>
          <a:solidFill>
            <a:schemeClr val="bg1">
              <a:lumMod val="85000"/>
            </a:schemeClr>
          </a:solidFill>
          <a:ln w="6350" algn="ctr">
            <a:noFill/>
            <a:prstDash val="dash"/>
            <a:miter lim="800000"/>
            <a:headEnd/>
            <a:tailEnd/>
          </a:ln>
        </p:spPr>
        <p:txBody>
          <a:bodyPr wrap="square" lIns="0" tIns="0" rIns="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8" name="Rechthoek: afgeronde hoeken 1">
            <a:extLst>
              <a:ext uri="{FF2B5EF4-FFF2-40B4-BE49-F238E27FC236}">
                <a16:creationId xmlns:a16="http://schemas.microsoft.com/office/drawing/2014/main" id="{FA5BD7C7-EBCF-1F42-7324-986D4A9C5E4A}"/>
              </a:ext>
            </a:extLst>
          </p:cNvPr>
          <p:cNvSpPr/>
          <p:nvPr/>
        </p:nvSpPr>
        <p:spPr>
          <a:xfrm>
            <a:off x="2033652" y="1698089"/>
            <a:ext cx="4880336" cy="421073"/>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54000" tIns="0" rIns="0" bIns="0" rtlCol="0" anchor="ctr"/>
          <a:lstStyle/>
          <a:p>
            <a:pPr defTabSz="685800">
              <a:buClrTx/>
            </a:pPr>
            <a:r>
              <a:rPr lang="nl-NL" sz="675" b="1" kern="1200">
                <a:solidFill>
                  <a:srgbClr val="3C3C3C"/>
                </a:solidFill>
                <a:latin typeface="Calibri"/>
              </a:rPr>
              <a:t>Regulier</a:t>
            </a:r>
          </a:p>
        </p:txBody>
      </p:sp>
      <p:sp>
        <p:nvSpPr>
          <p:cNvPr id="10" name="Rechthoek: afgeronde hoeken 1">
            <a:extLst>
              <a:ext uri="{FF2B5EF4-FFF2-40B4-BE49-F238E27FC236}">
                <a16:creationId xmlns:a16="http://schemas.microsoft.com/office/drawing/2014/main" id="{B417F047-7547-F071-20AE-221E3066AABB}"/>
              </a:ext>
            </a:extLst>
          </p:cNvPr>
          <p:cNvSpPr/>
          <p:nvPr/>
        </p:nvSpPr>
        <p:spPr>
          <a:xfrm>
            <a:off x="2033652" y="2230753"/>
            <a:ext cx="4880336" cy="421076"/>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54000" tIns="0" rIns="0" bIns="0" rtlCol="0" anchor="ctr"/>
          <a:lstStyle/>
          <a:p>
            <a:pPr defTabSz="685800">
              <a:buClrTx/>
            </a:pPr>
            <a:r>
              <a:rPr lang="nl-NL" sz="675" b="1" kern="1200">
                <a:solidFill>
                  <a:srgbClr val="3C3C3C"/>
                </a:solidFill>
                <a:latin typeface="Calibri"/>
              </a:rPr>
              <a:t>Thuismonitoring</a:t>
            </a:r>
          </a:p>
        </p:txBody>
      </p:sp>
      <p:sp>
        <p:nvSpPr>
          <p:cNvPr id="11" name="Oval 10">
            <a:extLst>
              <a:ext uri="{FF2B5EF4-FFF2-40B4-BE49-F238E27FC236}">
                <a16:creationId xmlns:a16="http://schemas.microsoft.com/office/drawing/2014/main" id="{C54DCDC5-6B59-1CF1-8D6D-C5A0E62BCB1B}"/>
              </a:ext>
            </a:extLst>
          </p:cNvPr>
          <p:cNvSpPr/>
          <p:nvPr/>
        </p:nvSpPr>
        <p:spPr bwMode="gray">
          <a:xfrm>
            <a:off x="2230013" y="1598386"/>
            <a:ext cx="308568"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endParaRPr lang="nl-NL" sz="600" b="1" kern="1200" baseline="30000">
              <a:solidFill>
                <a:srgbClr val="FFFFFF"/>
              </a:solidFill>
              <a:latin typeface="Calibri"/>
              <a:ea typeface="+mn-ea"/>
              <a:cs typeface="+mn-cs"/>
            </a:endParaRPr>
          </a:p>
        </p:txBody>
      </p:sp>
      <p:sp>
        <p:nvSpPr>
          <p:cNvPr id="12" name="Oval 11">
            <a:extLst>
              <a:ext uri="{FF2B5EF4-FFF2-40B4-BE49-F238E27FC236}">
                <a16:creationId xmlns:a16="http://schemas.microsoft.com/office/drawing/2014/main" id="{2C922010-6E48-C024-AF65-017DF3BCE07E}"/>
              </a:ext>
            </a:extLst>
          </p:cNvPr>
          <p:cNvSpPr/>
          <p:nvPr/>
        </p:nvSpPr>
        <p:spPr bwMode="gray">
          <a:xfrm>
            <a:off x="1892025" y="1598386"/>
            <a:ext cx="308568"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325</a:t>
            </a:r>
          </a:p>
        </p:txBody>
      </p:sp>
      <p:sp>
        <p:nvSpPr>
          <p:cNvPr id="13" name="Oval 12">
            <a:extLst>
              <a:ext uri="{FF2B5EF4-FFF2-40B4-BE49-F238E27FC236}">
                <a16:creationId xmlns:a16="http://schemas.microsoft.com/office/drawing/2014/main" id="{F431CE52-05AA-6071-5CB5-131B66CA1427}"/>
              </a:ext>
            </a:extLst>
          </p:cNvPr>
          <p:cNvSpPr/>
          <p:nvPr/>
        </p:nvSpPr>
        <p:spPr bwMode="gray">
          <a:xfrm>
            <a:off x="2230013" y="2116299"/>
            <a:ext cx="308568"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p>
        </p:txBody>
      </p:sp>
      <p:sp>
        <p:nvSpPr>
          <p:cNvPr id="14" name="Oval 13">
            <a:extLst>
              <a:ext uri="{FF2B5EF4-FFF2-40B4-BE49-F238E27FC236}">
                <a16:creationId xmlns:a16="http://schemas.microsoft.com/office/drawing/2014/main" id="{BB2EBEA6-AE87-2CA9-637A-B02BECDB4853}"/>
              </a:ext>
            </a:extLst>
          </p:cNvPr>
          <p:cNvSpPr/>
          <p:nvPr/>
        </p:nvSpPr>
        <p:spPr bwMode="gray">
          <a:xfrm>
            <a:off x="1892025" y="2116299"/>
            <a:ext cx="308568"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325</a:t>
            </a:r>
          </a:p>
        </p:txBody>
      </p:sp>
      <p:sp>
        <p:nvSpPr>
          <p:cNvPr id="482" name="Rechthoek: afgeronde hoeken 1">
            <a:extLst>
              <a:ext uri="{FF2B5EF4-FFF2-40B4-BE49-F238E27FC236}">
                <a16:creationId xmlns:a16="http://schemas.microsoft.com/office/drawing/2014/main" id="{4294D546-ECF8-0143-C613-49C33F4A3A0D}"/>
              </a:ext>
            </a:extLst>
          </p:cNvPr>
          <p:cNvSpPr/>
          <p:nvPr/>
        </p:nvSpPr>
        <p:spPr>
          <a:xfrm>
            <a:off x="2416042" y="1499959"/>
            <a:ext cx="2726335" cy="186299"/>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0" tIns="0" rIns="0" bIns="0" rtlCol="0" anchor="b"/>
          <a:lstStyle/>
          <a:p>
            <a:pPr algn="ctr" defTabSz="685800">
              <a:buClrTx/>
            </a:pPr>
            <a:r>
              <a:rPr lang="nl-NL" sz="750" b="1" kern="1200">
                <a:solidFill>
                  <a:srgbClr val="3C3C3C"/>
                </a:solidFill>
                <a:latin typeface="Calibri"/>
              </a:rPr>
              <a:t>Darmoperatie zonder stoma</a:t>
            </a:r>
          </a:p>
        </p:txBody>
      </p:sp>
      <p:sp>
        <p:nvSpPr>
          <p:cNvPr id="37" name="Rechthoek: afgeronde hoeken 1">
            <a:extLst>
              <a:ext uri="{FF2B5EF4-FFF2-40B4-BE49-F238E27FC236}">
                <a16:creationId xmlns:a16="http://schemas.microsoft.com/office/drawing/2014/main" id="{80149A1F-1810-3476-CA6A-49CEF47182D9}"/>
              </a:ext>
            </a:extLst>
          </p:cNvPr>
          <p:cNvSpPr/>
          <p:nvPr/>
        </p:nvSpPr>
        <p:spPr>
          <a:xfrm>
            <a:off x="6335246" y="2308025"/>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Afsluitend consult</a:t>
            </a:r>
          </a:p>
        </p:txBody>
      </p:sp>
      <p:sp>
        <p:nvSpPr>
          <p:cNvPr id="38" name="Rechthoek: afgeronde hoeken 1">
            <a:extLst>
              <a:ext uri="{FF2B5EF4-FFF2-40B4-BE49-F238E27FC236}">
                <a16:creationId xmlns:a16="http://schemas.microsoft.com/office/drawing/2014/main" id="{CB5379AB-71D2-79E1-EB46-14DD879D0B71}"/>
              </a:ext>
            </a:extLst>
          </p:cNvPr>
          <p:cNvSpPr/>
          <p:nvPr/>
        </p:nvSpPr>
        <p:spPr>
          <a:xfrm>
            <a:off x="3999181" y="2308025"/>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OK</a:t>
            </a:r>
          </a:p>
        </p:txBody>
      </p:sp>
      <p:sp>
        <p:nvSpPr>
          <p:cNvPr id="39" name="Rechthoek: afgeronde hoeken 1">
            <a:extLst>
              <a:ext uri="{FF2B5EF4-FFF2-40B4-BE49-F238E27FC236}">
                <a16:creationId xmlns:a16="http://schemas.microsoft.com/office/drawing/2014/main" id="{DBBDA343-A072-C02D-381E-07913171ADAB}"/>
              </a:ext>
            </a:extLst>
          </p:cNvPr>
          <p:cNvSpPr/>
          <p:nvPr/>
        </p:nvSpPr>
        <p:spPr>
          <a:xfrm>
            <a:off x="2730523" y="2308025"/>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Consult chirurg</a:t>
            </a:r>
          </a:p>
        </p:txBody>
      </p:sp>
      <p:sp>
        <p:nvSpPr>
          <p:cNvPr id="42" name="Rechthoek: afgeronde hoeken 1">
            <a:extLst>
              <a:ext uri="{FF2B5EF4-FFF2-40B4-BE49-F238E27FC236}">
                <a16:creationId xmlns:a16="http://schemas.microsoft.com/office/drawing/2014/main" id="{49126852-69E2-AF53-C4ED-E26EBA871564}"/>
              </a:ext>
            </a:extLst>
          </p:cNvPr>
          <p:cNvSpPr/>
          <p:nvPr/>
        </p:nvSpPr>
        <p:spPr>
          <a:xfrm>
            <a:off x="6341881" y="1762003"/>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Afsluitend consult</a:t>
            </a:r>
          </a:p>
        </p:txBody>
      </p:sp>
      <p:sp>
        <p:nvSpPr>
          <p:cNvPr id="43" name="Rechthoek: afgeronde hoeken 1">
            <a:extLst>
              <a:ext uri="{FF2B5EF4-FFF2-40B4-BE49-F238E27FC236}">
                <a16:creationId xmlns:a16="http://schemas.microsoft.com/office/drawing/2014/main" id="{FF5C4EF4-C37A-B6B4-3108-357045031916}"/>
              </a:ext>
            </a:extLst>
          </p:cNvPr>
          <p:cNvSpPr/>
          <p:nvPr/>
        </p:nvSpPr>
        <p:spPr>
          <a:xfrm>
            <a:off x="3999181" y="1762003"/>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OK</a:t>
            </a:r>
          </a:p>
        </p:txBody>
      </p:sp>
      <p:sp>
        <p:nvSpPr>
          <p:cNvPr id="44" name="Rechthoek: afgeronde hoeken 1">
            <a:extLst>
              <a:ext uri="{FF2B5EF4-FFF2-40B4-BE49-F238E27FC236}">
                <a16:creationId xmlns:a16="http://schemas.microsoft.com/office/drawing/2014/main" id="{4AD2DE98-D3E8-CAB2-02CA-5981C8185FAD}"/>
              </a:ext>
            </a:extLst>
          </p:cNvPr>
          <p:cNvSpPr/>
          <p:nvPr/>
        </p:nvSpPr>
        <p:spPr>
          <a:xfrm>
            <a:off x="2737159" y="1762003"/>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Consult chirurg</a:t>
            </a:r>
          </a:p>
        </p:txBody>
      </p:sp>
      <p:sp>
        <p:nvSpPr>
          <p:cNvPr id="58" name="Rechthoek: afgeronde hoeken 1">
            <a:extLst>
              <a:ext uri="{FF2B5EF4-FFF2-40B4-BE49-F238E27FC236}">
                <a16:creationId xmlns:a16="http://schemas.microsoft.com/office/drawing/2014/main" id="{10C02B5D-694B-8C11-EDF2-841A6B780637}"/>
              </a:ext>
            </a:extLst>
          </p:cNvPr>
          <p:cNvSpPr/>
          <p:nvPr/>
        </p:nvSpPr>
        <p:spPr>
          <a:xfrm>
            <a:off x="3367348" y="2308025"/>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Consult</a:t>
            </a:r>
          </a:p>
          <a:p>
            <a:pPr algn="ctr" defTabSz="685800">
              <a:buClrTx/>
            </a:pPr>
            <a:r>
              <a:rPr lang="nl-NL" sz="675" b="1" kern="1200">
                <a:solidFill>
                  <a:srgbClr val="3C3C3C"/>
                </a:solidFill>
                <a:latin typeface="Calibri"/>
              </a:rPr>
              <a:t>vpk</a:t>
            </a:r>
          </a:p>
        </p:txBody>
      </p:sp>
      <p:sp>
        <p:nvSpPr>
          <p:cNvPr id="63" name="Rechthoek: afgeronde hoeken 1">
            <a:extLst>
              <a:ext uri="{FF2B5EF4-FFF2-40B4-BE49-F238E27FC236}">
                <a16:creationId xmlns:a16="http://schemas.microsoft.com/office/drawing/2014/main" id="{D1A6A110-3D94-55EE-B4E1-2AECEE0EA73B}"/>
              </a:ext>
            </a:extLst>
          </p:cNvPr>
          <p:cNvSpPr/>
          <p:nvPr/>
        </p:nvSpPr>
        <p:spPr>
          <a:xfrm>
            <a:off x="3367348" y="1762003"/>
            <a:ext cx="481580"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Consult </a:t>
            </a:r>
          </a:p>
          <a:p>
            <a:pPr algn="ctr" defTabSz="685800">
              <a:buClrTx/>
            </a:pPr>
            <a:r>
              <a:rPr lang="nl-NL" sz="675" b="1" kern="1200">
                <a:solidFill>
                  <a:srgbClr val="3C3C3C"/>
                </a:solidFill>
                <a:latin typeface="Calibri"/>
              </a:rPr>
              <a:t>vpk</a:t>
            </a:r>
          </a:p>
        </p:txBody>
      </p:sp>
      <p:sp>
        <p:nvSpPr>
          <p:cNvPr id="48" name="Rechthoek: afgeronde hoeken 1">
            <a:extLst>
              <a:ext uri="{FF2B5EF4-FFF2-40B4-BE49-F238E27FC236}">
                <a16:creationId xmlns:a16="http://schemas.microsoft.com/office/drawing/2014/main" id="{4A324331-EEEB-D1AF-A3E4-AA3A3C8E9569}"/>
              </a:ext>
            </a:extLst>
          </p:cNvPr>
          <p:cNvSpPr/>
          <p:nvPr/>
        </p:nvSpPr>
        <p:spPr>
          <a:xfrm>
            <a:off x="4631012" y="2308025"/>
            <a:ext cx="927143"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Klinische opname</a:t>
            </a:r>
          </a:p>
          <a:p>
            <a:pPr algn="ctr" defTabSz="685800">
              <a:buClrTx/>
            </a:pPr>
            <a:r>
              <a:rPr lang="nl-NL" sz="600" b="1" kern="1200">
                <a:solidFill>
                  <a:srgbClr val="3C3C3C"/>
                </a:solidFill>
                <a:latin typeface="Calibri"/>
              </a:rPr>
              <a:t>(ligduur 1 dag)</a:t>
            </a:r>
          </a:p>
        </p:txBody>
      </p:sp>
      <p:sp>
        <p:nvSpPr>
          <p:cNvPr id="49" name="Rechthoek: afgeronde hoeken 1">
            <a:extLst>
              <a:ext uri="{FF2B5EF4-FFF2-40B4-BE49-F238E27FC236}">
                <a16:creationId xmlns:a16="http://schemas.microsoft.com/office/drawing/2014/main" id="{AC4E7B3D-31E2-9651-2F66-E4840E0110F4}"/>
              </a:ext>
            </a:extLst>
          </p:cNvPr>
          <p:cNvSpPr/>
          <p:nvPr/>
        </p:nvSpPr>
        <p:spPr>
          <a:xfrm>
            <a:off x="4631012" y="1769962"/>
            <a:ext cx="927143" cy="281600"/>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685800">
              <a:buClrTx/>
            </a:pPr>
            <a:r>
              <a:rPr lang="nl-NL" sz="675" b="1" kern="1200">
                <a:solidFill>
                  <a:srgbClr val="3C3C3C"/>
                </a:solidFill>
                <a:latin typeface="Calibri"/>
              </a:rPr>
              <a:t>Klinische opname</a:t>
            </a:r>
          </a:p>
          <a:p>
            <a:pPr algn="ctr" defTabSz="685800">
              <a:buClrTx/>
            </a:pPr>
            <a:r>
              <a:rPr lang="nl-NL" sz="600" b="1" kern="1200">
                <a:solidFill>
                  <a:srgbClr val="3C3C3C"/>
                </a:solidFill>
                <a:latin typeface="Calibri"/>
              </a:rPr>
              <a:t>(ligduur 4 dagen)</a:t>
            </a:r>
          </a:p>
        </p:txBody>
      </p:sp>
      <p:sp>
        <p:nvSpPr>
          <p:cNvPr id="15" name="Text Placeholder 15">
            <a:extLst>
              <a:ext uri="{FF2B5EF4-FFF2-40B4-BE49-F238E27FC236}">
                <a16:creationId xmlns:a16="http://schemas.microsoft.com/office/drawing/2014/main" id="{9BF47B63-B448-2C04-44A8-6BC5F7B58A6F}"/>
              </a:ext>
            </a:extLst>
          </p:cNvPr>
          <p:cNvSpPr txBox="1">
            <a:spLocks/>
          </p:cNvSpPr>
          <p:nvPr/>
        </p:nvSpPr>
        <p:spPr>
          <a:xfrm>
            <a:off x="376238" y="773946"/>
            <a:ext cx="8391525" cy="567928"/>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Tx/>
              <a:buNone/>
              <a:defRPr sz="1800" b="0" kern="1200">
                <a:solidFill>
                  <a:schemeClr val="tx1"/>
                </a:solidFill>
                <a:latin typeface="+mn-lt"/>
                <a:ea typeface="+mn-ea"/>
                <a:cs typeface="Calibri Light" panose="020F030202020403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defTabSz="685800">
              <a:spcAft>
                <a:spcPts val="750"/>
              </a:spcAft>
              <a:buClrTx/>
            </a:pPr>
            <a:r>
              <a:rPr lang="nl-NL" sz="1350">
                <a:solidFill>
                  <a:srgbClr val="575757"/>
                </a:solidFill>
                <a:latin typeface="Calibri"/>
              </a:rPr>
              <a:t>Patiëntenstroomdiagram</a:t>
            </a:r>
          </a:p>
        </p:txBody>
      </p:sp>
      <p:sp>
        <p:nvSpPr>
          <p:cNvPr id="6" name="Rectangle 5">
            <a:extLst>
              <a:ext uri="{FF2B5EF4-FFF2-40B4-BE49-F238E27FC236}">
                <a16:creationId xmlns:a16="http://schemas.microsoft.com/office/drawing/2014/main" id="{73A5E68F-B76F-CBE6-8850-3BEE92D94188}"/>
              </a:ext>
            </a:extLst>
          </p:cNvPr>
          <p:cNvSpPr/>
          <p:nvPr/>
        </p:nvSpPr>
        <p:spPr bwMode="gray">
          <a:xfrm>
            <a:off x="3488325" y="1"/>
            <a:ext cx="2549405" cy="14119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algn="r" defTabSz="685800">
              <a:lnSpc>
                <a:spcPct val="106000"/>
              </a:lnSpc>
              <a:buClrTx/>
            </a:pPr>
            <a:r>
              <a:rPr lang="nl-NL" sz="900" b="1" kern="1200">
                <a:solidFill>
                  <a:srgbClr val="FFFFFF"/>
                </a:solidFill>
                <a:latin typeface="Calibri"/>
                <a:ea typeface="+mn-ea"/>
                <a:cs typeface="+mn-cs"/>
              </a:rPr>
              <a:t>Indicatief - Hoog-over potentiële impactschatting </a:t>
            </a:r>
          </a:p>
        </p:txBody>
      </p:sp>
      <p:sp>
        <p:nvSpPr>
          <p:cNvPr id="16" name="Speech Bubble: Rectangle 15">
            <a:extLst>
              <a:ext uri="{FF2B5EF4-FFF2-40B4-BE49-F238E27FC236}">
                <a16:creationId xmlns:a16="http://schemas.microsoft.com/office/drawing/2014/main" id="{FA2E96AB-6A6E-2BBE-CE84-4F187FB4FDED}"/>
              </a:ext>
            </a:extLst>
          </p:cNvPr>
          <p:cNvSpPr/>
          <p:nvPr/>
        </p:nvSpPr>
        <p:spPr bwMode="gray">
          <a:xfrm>
            <a:off x="121525" y="3570549"/>
            <a:ext cx="1532006" cy="1123631"/>
          </a:xfrm>
          <a:prstGeom prst="wedgeRectCallout">
            <a:avLst>
              <a:gd name="adj1" fmla="val 31999"/>
              <a:gd name="adj2" fmla="val -55664"/>
            </a:avLst>
          </a:prstGeom>
          <a:solidFill>
            <a:schemeClr val="bg1"/>
          </a:solidFill>
          <a:ln w="3175" algn="ctr">
            <a:solidFill>
              <a:schemeClr val="accent1">
                <a:lumMod val="50000"/>
              </a:schemeClr>
            </a:solidFill>
            <a:miter lim="800000"/>
            <a:headEnd/>
            <a:tailEnd/>
          </a:ln>
        </p:spPr>
        <p:txBody>
          <a:bodyPr wrap="square" lIns="27000" tIns="0" rIns="27000" bIns="0" rtlCol="0" anchor="ctr"/>
          <a:lstStyle/>
          <a:p>
            <a:pPr algn="ctr" defTabSz="685800">
              <a:lnSpc>
                <a:spcPct val="106000"/>
              </a:lnSpc>
              <a:buClrTx/>
            </a:pPr>
            <a:r>
              <a:rPr lang="nl-NL" sz="750" b="1" i="1" kern="1200">
                <a:solidFill>
                  <a:srgbClr val="3C3C3C"/>
                </a:solidFill>
                <a:latin typeface="Calibri"/>
                <a:ea typeface="+mn-ea"/>
                <a:cs typeface="+mn-cs"/>
              </a:rPr>
              <a:t>Disclaimer</a:t>
            </a:r>
            <a:r>
              <a:rPr lang="nl-NL" sz="750" i="1" kern="1200">
                <a:solidFill>
                  <a:srgbClr val="3C3C3C"/>
                </a:solidFill>
                <a:latin typeface="Calibri"/>
                <a:ea typeface="+mn-ea"/>
                <a:cs typeface="+mn-cs"/>
              </a:rPr>
              <a:t> </a:t>
            </a:r>
          </a:p>
          <a:p>
            <a:pPr marL="128588" indent="-128588" defTabSz="685800">
              <a:lnSpc>
                <a:spcPct val="106000"/>
              </a:lnSpc>
              <a:buClrTx/>
              <a:buFont typeface="Arial" panose="020B0604020202020204" pitchFamily="34" charset="0"/>
              <a:buChar char="•"/>
            </a:pPr>
            <a:r>
              <a:rPr lang="nl-NL" sz="750" i="1" kern="1200">
                <a:solidFill>
                  <a:srgbClr val="3C3C3C"/>
                </a:solidFill>
                <a:latin typeface="Calibri"/>
                <a:ea typeface="+mn-ea"/>
                <a:cs typeface="+mn-cs"/>
              </a:rPr>
              <a:t>Dit is een gemiddelde voor </a:t>
            </a:r>
            <a:r>
              <a:rPr lang="nl-NL" sz="750" i="1" kern="1200" err="1">
                <a:solidFill>
                  <a:srgbClr val="3C3C3C"/>
                </a:solidFill>
                <a:latin typeface="Calibri"/>
                <a:ea typeface="+mn-ea"/>
                <a:cs typeface="+mn-cs"/>
              </a:rPr>
              <a:t>Santeon</a:t>
            </a:r>
            <a:r>
              <a:rPr lang="nl-NL" sz="750" i="1" kern="1200">
                <a:solidFill>
                  <a:srgbClr val="3C3C3C"/>
                </a:solidFill>
                <a:latin typeface="Calibri"/>
                <a:ea typeface="+mn-ea"/>
                <a:cs typeface="+mn-cs"/>
              </a:rPr>
              <a:t> en hoeft niet representatief ter zijn voor een individueel ziekenhuis</a:t>
            </a:r>
          </a:p>
          <a:p>
            <a:pPr marL="128588" indent="-128588" defTabSz="685800">
              <a:lnSpc>
                <a:spcPct val="106000"/>
              </a:lnSpc>
              <a:buClrTx/>
              <a:buFont typeface="Arial" panose="020B0604020202020204" pitchFamily="34" charset="0"/>
              <a:buChar char="•"/>
            </a:pPr>
            <a:r>
              <a:rPr lang="nl-NL" sz="750" i="1" kern="1200">
                <a:solidFill>
                  <a:srgbClr val="3C3C3C"/>
                </a:solidFill>
                <a:latin typeface="Calibri"/>
                <a:ea typeface="+mn-ea"/>
                <a:cs typeface="+mn-cs"/>
              </a:rPr>
              <a:t>Het startpunt per huis is verschillend, de impact wordt anders naarmate hybride zorg meer volwassen wordt</a:t>
            </a:r>
          </a:p>
        </p:txBody>
      </p:sp>
    </p:spTree>
    <p:extLst>
      <p:ext uri="{BB962C8B-B14F-4D97-AF65-F5344CB8AC3E}">
        <p14:creationId xmlns:p14="http://schemas.microsoft.com/office/powerpoint/2010/main" val="37189099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15" name="Rechthoek: afgeronde hoeken 1">
            <a:extLst>
              <a:ext uri="{FF2B5EF4-FFF2-40B4-BE49-F238E27FC236}">
                <a16:creationId xmlns:a16="http://schemas.microsoft.com/office/drawing/2014/main" id="{E33A6AFB-91C7-05E9-15C4-5FBA8E2618CB}"/>
              </a:ext>
            </a:extLst>
          </p:cNvPr>
          <p:cNvSpPr/>
          <p:nvPr/>
        </p:nvSpPr>
        <p:spPr>
          <a:xfrm>
            <a:off x="1778927" y="1350435"/>
            <a:ext cx="5981210" cy="1560865"/>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a:r>
              <a:rPr lang="nl-NL" sz="700" b="1" noProof="0">
                <a:latin typeface="+mj-lt"/>
              </a:rPr>
              <a:t>Regulier </a:t>
            </a:r>
            <a:r>
              <a:rPr lang="nl-NL" sz="700" b="1" noProof="0" err="1">
                <a:latin typeface="+mj-lt"/>
              </a:rPr>
              <a:t>zorgpad</a:t>
            </a:r>
            <a:endParaRPr lang="nl-NL" sz="700" b="1" noProof="0">
              <a:latin typeface="+mj-lt"/>
            </a:endParaRPr>
          </a:p>
          <a:p>
            <a:pPr algn="ctr"/>
            <a:r>
              <a:rPr lang="nl-NL" sz="500" b="1">
                <a:latin typeface="+mj-lt"/>
              </a:rPr>
              <a:t> </a:t>
            </a:r>
            <a:r>
              <a:rPr lang="nl-NL" sz="800" b="1" noProof="0">
                <a:latin typeface="+mj-lt"/>
              </a:rPr>
              <a:t> </a:t>
            </a:r>
          </a:p>
          <a:p>
            <a:pPr algn="ctr"/>
            <a:endParaRPr lang="nl-NL" sz="800" b="1">
              <a:latin typeface="+mj-lt"/>
            </a:endParaRPr>
          </a:p>
          <a:p>
            <a:pPr algn="ctr"/>
            <a:endParaRPr lang="nl-NL" sz="800" b="1" noProof="0">
              <a:latin typeface="+mj-lt"/>
            </a:endParaRPr>
          </a:p>
          <a:p>
            <a:pPr algn="ctr"/>
            <a:endParaRPr lang="nl-NL" sz="800" b="1">
              <a:latin typeface="+mj-lt"/>
            </a:endParaRPr>
          </a:p>
          <a:p>
            <a:pPr algn="ctr"/>
            <a:endParaRPr lang="nl-NL" sz="800" b="1" noProof="0">
              <a:latin typeface="+mj-lt"/>
            </a:endParaRPr>
          </a:p>
          <a:p>
            <a:pPr algn="ctr"/>
            <a:endParaRPr lang="nl-NL" sz="800" b="1">
              <a:latin typeface="+mj-lt"/>
            </a:endParaRPr>
          </a:p>
          <a:p>
            <a:pPr algn="ctr"/>
            <a:endParaRPr lang="nl-NL" sz="500" noProof="0">
              <a:latin typeface="+mj-lt"/>
            </a:endParaRPr>
          </a:p>
          <a:p>
            <a:pPr algn="ctr"/>
            <a:endParaRPr lang="nl-NL" sz="600" noProof="0">
              <a:latin typeface="+mj-lt"/>
            </a:endParaRPr>
          </a:p>
          <a:p>
            <a:pPr algn="ctr"/>
            <a:r>
              <a:rPr lang="nl-NL" sz="600">
                <a:latin typeface="+mj-lt"/>
              </a:rPr>
              <a:t>	</a:t>
            </a:r>
          </a:p>
          <a:p>
            <a:pPr algn="ctr"/>
            <a:endParaRPr lang="nl-NL" sz="600" noProof="0">
              <a:latin typeface="+mj-lt"/>
            </a:endParaRPr>
          </a:p>
          <a:p>
            <a:pPr algn="ctr"/>
            <a:endParaRPr lang="nl-NL" sz="600">
              <a:latin typeface="+mj-lt"/>
            </a:endParaRPr>
          </a:p>
          <a:p>
            <a:pPr algn="ctr"/>
            <a:endParaRPr lang="nl-NL" sz="600" noProof="0">
              <a:latin typeface="+mj-lt"/>
            </a:endParaRPr>
          </a:p>
        </p:txBody>
      </p:sp>
      <p:cxnSp>
        <p:nvCxnSpPr>
          <p:cNvPr id="36" name="Connector: Elbow 70">
            <a:extLst>
              <a:ext uri="{FF2B5EF4-FFF2-40B4-BE49-F238E27FC236}">
                <a16:creationId xmlns:a16="http://schemas.microsoft.com/office/drawing/2014/main" id="{D42995D6-6396-D7B1-B9EF-92EB6736905E}"/>
              </a:ext>
            </a:extLst>
          </p:cNvPr>
          <p:cNvCxnSpPr>
            <a:cxnSpLocks/>
            <a:endCxn id="448" idx="1"/>
          </p:cNvCxnSpPr>
          <p:nvPr/>
        </p:nvCxnSpPr>
        <p:spPr>
          <a:xfrm>
            <a:off x="4397715" y="2203478"/>
            <a:ext cx="1492164" cy="236217"/>
          </a:xfrm>
          <a:prstGeom prst="bentConnector3">
            <a:avLst>
              <a:gd name="adj1" fmla="val 26594"/>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13" name="Google Shape;213;p29"/>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mj-lt"/>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750" b="0" i="0" u="none" strike="noStrike" kern="0" cap="none" spc="0" normalizeH="0" baseline="0" noProof="0">
              <a:ln>
                <a:noFill/>
              </a:ln>
              <a:solidFill>
                <a:srgbClr val="2D4F9E"/>
              </a:solidFill>
              <a:effectLst/>
              <a:uLnTx/>
              <a:uFillTx/>
              <a:latin typeface="+mj-lt"/>
              <a:cs typeface="Arial"/>
              <a:sym typeface="Arial"/>
            </a:endParaRPr>
          </a:p>
        </p:txBody>
      </p:sp>
      <p:pic>
        <p:nvPicPr>
          <p:cNvPr id="214" name="Google Shape;214;p29" title="Santeon logo FINAL.png"/>
          <p:cNvPicPr preferRelativeResize="0"/>
          <p:nvPr/>
        </p:nvPicPr>
        <p:blipFill>
          <a:blip r:embed="rId3">
            <a:alphaModFix/>
          </a:blip>
          <a:stretch>
            <a:fillRect/>
          </a:stretch>
        </p:blipFill>
        <p:spPr>
          <a:xfrm>
            <a:off x="500600" y="4688800"/>
            <a:ext cx="856699" cy="227150"/>
          </a:xfrm>
          <a:prstGeom prst="rect">
            <a:avLst/>
          </a:prstGeom>
          <a:noFill/>
          <a:ln>
            <a:noFill/>
          </a:ln>
        </p:spPr>
      </p:pic>
      <p:sp>
        <p:nvSpPr>
          <p:cNvPr id="2" name="Title 2">
            <a:extLst>
              <a:ext uri="{FF2B5EF4-FFF2-40B4-BE49-F238E27FC236}">
                <a16:creationId xmlns:a16="http://schemas.microsoft.com/office/drawing/2014/main" id="{316B6641-925C-DB09-34A7-03BF357CF4E1}"/>
              </a:ext>
            </a:extLst>
          </p:cNvPr>
          <p:cNvSpPr>
            <a:spLocks noGrp="1"/>
          </p:cNvSpPr>
          <p:nvPr>
            <p:ph type="title"/>
          </p:nvPr>
        </p:nvSpPr>
        <p:spPr>
          <a:xfrm>
            <a:off x="376238" y="238125"/>
            <a:ext cx="8391525" cy="902698"/>
          </a:xfrm>
        </p:spPr>
        <p:txBody>
          <a:bodyPr vert="horz"/>
          <a:lstStyle/>
          <a:p>
            <a:pPr defTabSz="685800">
              <a:buClrTx/>
            </a:pPr>
            <a:r>
              <a:rPr lang="nl-NL" sz="2000">
                <a:solidFill>
                  <a:srgbClr val="059EDF"/>
                </a:solidFill>
                <a:latin typeface="Calibri"/>
              </a:rPr>
              <a:t>CVA: AF detectie| </a:t>
            </a:r>
            <a:r>
              <a:rPr lang="nl-NL" sz="1200">
                <a:solidFill>
                  <a:srgbClr val="3C3C3C"/>
                </a:solidFill>
                <a:latin typeface="Calibri"/>
              </a:rPr>
              <a:t>20</a:t>
            </a:r>
            <a:r>
              <a:rPr lang="nl-NL" sz="1400">
                <a:solidFill>
                  <a:srgbClr val="3C3C3C"/>
                </a:solidFill>
                <a:latin typeface="Calibri"/>
              </a:rPr>
              <a:t>% van de patiënten direct </a:t>
            </a:r>
            <a:r>
              <a:rPr lang="nl-NL" sz="1400" b="0">
                <a:solidFill>
                  <a:srgbClr val="3C3C3C"/>
                </a:solidFill>
                <a:latin typeface="Calibri"/>
              </a:rPr>
              <a:t>na de SEH naar huis</a:t>
            </a:r>
            <a:r>
              <a:rPr lang="nl-NL" sz="1400">
                <a:solidFill>
                  <a:srgbClr val="3C3C3C"/>
                </a:solidFill>
                <a:latin typeface="Calibri"/>
              </a:rPr>
              <a:t>, 6 weken eerder starten </a:t>
            </a:r>
            <a:r>
              <a:rPr lang="nl-NL" sz="1400" b="0">
                <a:solidFill>
                  <a:srgbClr val="3C3C3C"/>
                </a:solidFill>
                <a:latin typeface="Calibri"/>
              </a:rPr>
              <a:t>met behandeling DOAC</a:t>
            </a:r>
          </a:p>
        </p:txBody>
      </p:sp>
      <p:sp>
        <p:nvSpPr>
          <p:cNvPr id="3" name="Text Placeholder 13">
            <a:extLst>
              <a:ext uri="{FF2B5EF4-FFF2-40B4-BE49-F238E27FC236}">
                <a16:creationId xmlns:a16="http://schemas.microsoft.com/office/drawing/2014/main" id="{8ABBB676-E2E3-100E-82B0-2EC79FB58404}"/>
              </a:ext>
            </a:extLst>
          </p:cNvPr>
          <p:cNvSpPr txBox="1">
            <a:spLocks/>
          </p:cNvSpPr>
          <p:nvPr/>
        </p:nvSpPr>
        <p:spPr>
          <a:xfrm>
            <a:off x="359569" y="782494"/>
            <a:ext cx="8391525" cy="567941"/>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Tx/>
              <a:buNone/>
              <a:defRPr sz="1800" b="0" kern="1200">
                <a:solidFill>
                  <a:srgbClr val="575757"/>
                </a:solidFill>
                <a:latin typeface="+mn-lt"/>
                <a:ea typeface="+mn-ea"/>
                <a:cs typeface="Calibri Light" panose="020F030202020403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endParaRPr lang="nl-NL" sz="1350" noProof="0">
              <a:latin typeface="+mj-lt"/>
            </a:endParaRPr>
          </a:p>
        </p:txBody>
      </p:sp>
      <p:pic>
        <p:nvPicPr>
          <p:cNvPr id="4" name="Afbeelding 9">
            <a:extLst>
              <a:ext uri="{FF2B5EF4-FFF2-40B4-BE49-F238E27FC236}">
                <a16:creationId xmlns:a16="http://schemas.microsoft.com/office/drawing/2014/main" id="{3D44C42F-A184-CC2C-9357-B6F1D520E89F}"/>
              </a:ext>
            </a:extLst>
          </p:cNvPr>
          <p:cNvPicPr>
            <a:picLocks noChangeAspect="1"/>
          </p:cNvPicPr>
          <p:nvPr/>
        </p:nvPicPr>
        <p:blipFill rotWithShape="1">
          <a:blip r:embed="rId4"/>
          <a:srcRect l="64144" t="37105" r="31088" b="46599"/>
          <a:stretch/>
        </p:blipFill>
        <p:spPr>
          <a:xfrm>
            <a:off x="324374" y="1728478"/>
            <a:ext cx="246782" cy="500810"/>
          </a:xfrm>
          <a:prstGeom prst="rect">
            <a:avLst/>
          </a:prstGeom>
        </p:spPr>
      </p:pic>
      <p:grpSp>
        <p:nvGrpSpPr>
          <p:cNvPr id="5" name="Group 35">
            <a:extLst>
              <a:ext uri="{FF2B5EF4-FFF2-40B4-BE49-F238E27FC236}">
                <a16:creationId xmlns:a16="http://schemas.microsoft.com/office/drawing/2014/main" id="{DE12E094-7A83-82AD-A8B3-3325C2F0D26F}"/>
              </a:ext>
            </a:extLst>
          </p:cNvPr>
          <p:cNvGrpSpPr/>
          <p:nvPr/>
        </p:nvGrpSpPr>
        <p:grpSpPr>
          <a:xfrm>
            <a:off x="347420" y="910857"/>
            <a:ext cx="1442304" cy="328566"/>
            <a:chOff x="453395" y="1964209"/>
            <a:chExt cx="1923072" cy="438088"/>
          </a:xfrm>
          <a:solidFill>
            <a:srgbClr val="EBDDC5"/>
          </a:solidFill>
        </p:grpSpPr>
        <p:sp>
          <p:nvSpPr>
            <p:cNvPr id="6" name="Rechthoek: afgeronde hoeken 1">
              <a:extLst>
                <a:ext uri="{FF2B5EF4-FFF2-40B4-BE49-F238E27FC236}">
                  <a16:creationId xmlns:a16="http://schemas.microsoft.com/office/drawing/2014/main" id="{E07D7DED-FE77-EED8-F921-B0475017C32F}"/>
                </a:ext>
              </a:extLst>
            </p:cNvPr>
            <p:cNvSpPr/>
            <p:nvPr/>
          </p:nvSpPr>
          <p:spPr>
            <a:xfrm>
              <a:off x="777828" y="1964209"/>
              <a:ext cx="1598639" cy="376843"/>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b"/>
            <a:lstStyle/>
            <a:p>
              <a:r>
                <a:rPr lang="nl-NL" sz="825" b="1" noProof="0">
                  <a:latin typeface="+mj-lt"/>
                </a:rPr>
                <a:t>[Start]</a:t>
              </a:r>
            </a:p>
          </p:txBody>
        </p:sp>
        <p:sp>
          <p:nvSpPr>
            <p:cNvPr id="7" name="Rectangle 37">
              <a:extLst>
                <a:ext uri="{FF2B5EF4-FFF2-40B4-BE49-F238E27FC236}">
                  <a16:creationId xmlns:a16="http://schemas.microsoft.com/office/drawing/2014/main" id="{F82D9745-1CBA-F2D9-6159-C381D18A37C2}"/>
                </a:ext>
              </a:extLst>
            </p:cNvPr>
            <p:cNvSpPr/>
            <p:nvPr/>
          </p:nvSpPr>
          <p:spPr bwMode="gray">
            <a:xfrm>
              <a:off x="453395" y="2356578"/>
              <a:ext cx="1598639" cy="45719"/>
            </a:xfrm>
            <a:prstGeom prst="rect">
              <a:avLst/>
            </a:prstGeom>
            <a:grpFill/>
            <a:ln w="19050" algn="ctr">
              <a:solidFill>
                <a:srgbClr val="EBDDC5"/>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noProof="0">
                <a:solidFill>
                  <a:schemeClr val="bg1"/>
                </a:solidFill>
                <a:latin typeface="+mj-lt"/>
              </a:endParaRPr>
            </a:p>
          </p:txBody>
        </p:sp>
      </p:grpSp>
      <p:grpSp>
        <p:nvGrpSpPr>
          <p:cNvPr id="8" name="Group 38">
            <a:extLst>
              <a:ext uri="{FF2B5EF4-FFF2-40B4-BE49-F238E27FC236}">
                <a16:creationId xmlns:a16="http://schemas.microsoft.com/office/drawing/2014/main" id="{782309E3-52DC-0791-B41B-BB8DE1C9B922}"/>
              </a:ext>
            </a:extLst>
          </p:cNvPr>
          <p:cNvGrpSpPr/>
          <p:nvPr/>
        </p:nvGrpSpPr>
        <p:grpSpPr>
          <a:xfrm>
            <a:off x="1653325" y="929437"/>
            <a:ext cx="5744078" cy="308751"/>
            <a:chOff x="1626732" y="1988686"/>
            <a:chExt cx="8217011" cy="411668"/>
          </a:xfrm>
        </p:grpSpPr>
        <p:sp>
          <p:nvSpPr>
            <p:cNvPr id="9" name="Rechthoek: afgeronde hoeken 1">
              <a:extLst>
                <a:ext uri="{FF2B5EF4-FFF2-40B4-BE49-F238E27FC236}">
                  <a16:creationId xmlns:a16="http://schemas.microsoft.com/office/drawing/2014/main" id="{60B29A14-E53E-7536-3755-C6E72EA892E9}"/>
                </a:ext>
              </a:extLst>
            </p:cNvPr>
            <p:cNvSpPr/>
            <p:nvPr/>
          </p:nvSpPr>
          <p:spPr>
            <a:xfrm>
              <a:off x="4396943" y="1988686"/>
              <a:ext cx="4685327" cy="376843"/>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91440" tIns="45720" rIns="91440" bIns="45720" rtlCol="0" anchor="b"/>
            <a:lstStyle/>
            <a:p>
              <a:r>
                <a:rPr lang="nl-NL" sz="800" b="1" noProof="0">
                  <a:latin typeface="+mj-lt"/>
                </a:rPr>
                <a:t>Zorgpad </a:t>
              </a:r>
              <a:r>
                <a:rPr lang="nl-NL" sz="800" b="1">
                  <a:latin typeface="+mj-lt"/>
                </a:rPr>
                <a:t>+- 10 weken</a:t>
              </a:r>
              <a:endParaRPr lang="nl-NL" sz="825" b="1" noProof="0">
                <a:latin typeface="+mj-lt"/>
              </a:endParaRPr>
            </a:p>
          </p:txBody>
        </p:sp>
        <p:sp>
          <p:nvSpPr>
            <p:cNvPr id="10" name="Rectangle 40">
              <a:extLst>
                <a:ext uri="{FF2B5EF4-FFF2-40B4-BE49-F238E27FC236}">
                  <a16:creationId xmlns:a16="http://schemas.microsoft.com/office/drawing/2014/main" id="{DFB98FBF-6AF5-BE7A-BA8E-E9F479B44BF2}"/>
                </a:ext>
              </a:extLst>
            </p:cNvPr>
            <p:cNvSpPr/>
            <p:nvPr/>
          </p:nvSpPr>
          <p:spPr bwMode="gray">
            <a:xfrm flipV="1">
              <a:off x="1626732" y="2354635"/>
              <a:ext cx="8217011" cy="45719"/>
            </a:xfrm>
            <a:prstGeom prst="rect">
              <a:avLst/>
            </a:prstGeom>
            <a:solidFill>
              <a:srgbClr val="EBDDC5"/>
            </a:solidFill>
            <a:ln w="19050" algn="ctr">
              <a:solidFill>
                <a:srgbClr val="EBDDC5"/>
              </a:solidFill>
              <a:miter lim="800000"/>
              <a:headEnd/>
              <a:tailEnd/>
            </a:ln>
          </p:spPr>
          <p:txBody>
            <a:bodyPr wrap="square" lIns="66675" tIns="66675" rIns="66675" bIns="66675" rtlCol="0" anchor="ctr"/>
            <a:lstStyle/>
            <a:p>
              <a:pPr algn="ctr">
                <a:lnSpc>
                  <a:spcPct val="106000"/>
                </a:lnSpc>
                <a:buFont typeface="Wingdings 2" pitchFamily="18" charset="2"/>
                <a:buNone/>
              </a:pPr>
              <a:endParaRPr lang="nl-NL" sz="1200" b="1" noProof="0">
                <a:solidFill>
                  <a:schemeClr val="bg1"/>
                </a:solidFill>
                <a:latin typeface="+mj-lt"/>
              </a:endParaRPr>
            </a:p>
          </p:txBody>
        </p:sp>
      </p:grpSp>
      <p:sp>
        <p:nvSpPr>
          <p:cNvPr id="11" name="Pijl: omlaag 21">
            <a:extLst>
              <a:ext uri="{FF2B5EF4-FFF2-40B4-BE49-F238E27FC236}">
                <a16:creationId xmlns:a16="http://schemas.microsoft.com/office/drawing/2014/main" id="{E8ECFC21-B494-B75A-CB57-8C476EF9FC79}"/>
              </a:ext>
            </a:extLst>
          </p:cNvPr>
          <p:cNvSpPr/>
          <p:nvPr/>
        </p:nvSpPr>
        <p:spPr>
          <a:xfrm rot="16200000">
            <a:off x="634431" y="1883768"/>
            <a:ext cx="168297" cy="241085"/>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noProof="0">
              <a:latin typeface="+mj-lt"/>
            </a:endParaRPr>
          </a:p>
        </p:txBody>
      </p:sp>
      <p:sp>
        <p:nvSpPr>
          <p:cNvPr id="12" name="Rechthoek: afgeronde hoeken 1">
            <a:extLst>
              <a:ext uri="{FF2B5EF4-FFF2-40B4-BE49-F238E27FC236}">
                <a16:creationId xmlns:a16="http://schemas.microsoft.com/office/drawing/2014/main" id="{05581081-079D-7831-C889-7C5A229F2FBF}"/>
              </a:ext>
            </a:extLst>
          </p:cNvPr>
          <p:cNvSpPr/>
          <p:nvPr/>
        </p:nvSpPr>
        <p:spPr>
          <a:xfrm>
            <a:off x="98242" y="2444820"/>
            <a:ext cx="1091992" cy="500703"/>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nl-NL" sz="750" b="1" noProof="0">
                <a:latin typeface="+mj-lt"/>
              </a:rPr>
              <a:t>Verdenking cryptogeen infarct</a:t>
            </a:r>
          </a:p>
        </p:txBody>
      </p:sp>
      <p:sp>
        <p:nvSpPr>
          <p:cNvPr id="13" name="Oval 46">
            <a:extLst>
              <a:ext uri="{FF2B5EF4-FFF2-40B4-BE49-F238E27FC236}">
                <a16:creationId xmlns:a16="http://schemas.microsoft.com/office/drawing/2014/main" id="{3459A934-E40B-C129-47DC-82206305E958}"/>
              </a:ext>
            </a:extLst>
          </p:cNvPr>
          <p:cNvSpPr/>
          <p:nvPr/>
        </p:nvSpPr>
        <p:spPr bwMode="gray">
          <a:xfrm>
            <a:off x="626158" y="2372554"/>
            <a:ext cx="425930" cy="144936"/>
          </a:xfrm>
          <a:prstGeom prst="ellipse">
            <a:avLst/>
          </a:prstGeom>
          <a:solidFill>
            <a:schemeClr val="accent4">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500</a:t>
            </a:r>
            <a:endParaRPr lang="nl-NL" sz="675" b="1" noProof="0">
              <a:solidFill>
                <a:schemeClr val="bg1"/>
              </a:solidFill>
              <a:latin typeface="+mj-lt"/>
            </a:endParaRPr>
          </a:p>
        </p:txBody>
      </p:sp>
      <p:sp>
        <p:nvSpPr>
          <p:cNvPr id="14" name="Oval 47">
            <a:extLst>
              <a:ext uri="{FF2B5EF4-FFF2-40B4-BE49-F238E27FC236}">
                <a16:creationId xmlns:a16="http://schemas.microsoft.com/office/drawing/2014/main" id="{B3BADF69-74AA-7F44-5DBA-81AB6D165A0C}"/>
              </a:ext>
            </a:extLst>
          </p:cNvPr>
          <p:cNvSpPr/>
          <p:nvPr/>
        </p:nvSpPr>
        <p:spPr bwMode="gray">
          <a:xfrm>
            <a:off x="1053396" y="2365352"/>
            <a:ext cx="303019"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00" b="1" noProof="0">
                <a:solidFill>
                  <a:schemeClr val="bg1"/>
                </a:solidFill>
                <a:latin typeface="+mj-lt"/>
              </a:rPr>
              <a:t>100</a:t>
            </a:r>
            <a:r>
              <a:rPr lang="nl-NL" sz="675" b="1" noProof="0">
                <a:solidFill>
                  <a:schemeClr val="bg1"/>
                </a:solidFill>
                <a:latin typeface="+mj-lt"/>
              </a:rPr>
              <a:t>%</a:t>
            </a:r>
          </a:p>
        </p:txBody>
      </p:sp>
      <p:sp>
        <p:nvSpPr>
          <p:cNvPr id="16" name="Rechthoek: afgeronde hoeken 1">
            <a:extLst>
              <a:ext uri="{FF2B5EF4-FFF2-40B4-BE49-F238E27FC236}">
                <a16:creationId xmlns:a16="http://schemas.microsoft.com/office/drawing/2014/main" id="{D8429A7A-B615-7753-819B-EF3E9BCB4F3E}"/>
              </a:ext>
            </a:extLst>
          </p:cNvPr>
          <p:cNvSpPr/>
          <p:nvPr/>
        </p:nvSpPr>
        <p:spPr>
          <a:xfrm>
            <a:off x="1762762" y="3073570"/>
            <a:ext cx="5997375" cy="1170157"/>
          </a:xfrm>
          <a:prstGeom prst="roundRect">
            <a:avLst/>
          </a:prstGeom>
          <a:solidFill>
            <a:srgbClr val="DDE9FB"/>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750" b="1" noProof="0">
                <a:latin typeface="+mj-lt"/>
              </a:rPr>
              <a:t>Hybride zorgpad met </a:t>
            </a:r>
            <a:r>
              <a:rPr lang="nl-NL" sz="750" b="1" noProof="0" err="1">
                <a:latin typeface="+mj-lt"/>
              </a:rPr>
              <a:t>ePatch</a:t>
            </a:r>
            <a:endParaRPr lang="nl-NL" sz="750" b="1" noProof="0">
              <a:latin typeface="+mj-lt"/>
            </a:endParaRPr>
          </a:p>
          <a:p>
            <a:pPr algn="ctr"/>
            <a:endParaRPr lang="nl-NL" sz="750" b="1" noProof="0">
              <a:latin typeface="+mj-lt"/>
            </a:endParaRPr>
          </a:p>
          <a:p>
            <a:pPr algn="ctr"/>
            <a:endParaRPr lang="nl-NL" sz="750" b="1">
              <a:latin typeface="+mj-lt"/>
            </a:endParaRPr>
          </a:p>
          <a:p>
            <a:pPr algn="ctr"/>
            <a:endParaRPr lang="nl-NL" sz="750" b="1" noProof="0">
              <a:latin typeface="+mj-lt"/>
            </a:endParaRPr>
          </a:p>
          <a:p>
            <a:pPr algn="ctr"/>
            <a:endParaRPr lang="nl-NL" sz="750" b="1">
              <a:latin typeface="+mj-lt"/>
            </a:endParaRPr>
          </a:p>
          <a:p>
            <a:pPr algn="ctr"/>
            <a:endParaRPr lang="nl-NL" sz="750" b="1" noProof="0">
              <a:latin typeface="+mj-lt"/>
            </a:endParaRPr>
          </a:p>
          <a:p>
            <a:pPr algn="ctr"/>
            <a:endParaRPr lang="nl-NL" sz="750" b="1">
              <a:latin typeface="+mj-lt"/>
            </a:endParaRPr>
          </a:p>
          <a:p>
            <a:pPr algn="ctr"/>
            <a:endParaRPr lang="nl-NL" sz="750" b="1" noProof="0">
              <a:latin typeface="+mj-lt"/>
            </a:endParaRPr>
          </a:p>
          <a:p>
            <a:pPr algn="ctr"/>
            <a:endParaRPr lang="nl-NL" sz="750" b="1">
              <a:latin typeface="+mj-lt"/>
            </a:endParaRPr>
          </a:p>
          <a:p>
            <a:pPr algn="ctr"/>
            <a:endParaRPr lang="nl-NL" sz="750" b="1" noProof="0">
              <a:latin typeface="+mj-lt"/>
            </a:endParaRPr>
          </a:p>
        </p:txBody>
      </p:sp>
      <p:sp>
        <p:nvSpPr>
          <p:cNvPr id="18" name="Oval 55">
            <a:extLst>
              <a:ext uri="{FF2B5EF4-FFF2-40B4-BE49-F238E27FC236}">
                <a16:creationId xmlns:a16="http://schemas.microsoft.com/office/drawing/2014/main" id="{3F93AF02-B730-62FC-74A3-42C71813EC72}"/>
              </a:ext>
            </a:extLst>
          </p:cNvPr>
          <p:cNvSpPr/>
          <p:nvPr/>
        </p:nvSpPr>
        <p:spPr bwMode="gray">
          <a:xfrm>
            <a:off x="1702790" y="1315355"/>
            <a:ext cx="425930" cy="148036"/>
          </a:xfrm>
          <a:prstGeom prst="ellipse">
            <a:avLst/>
          </a:prstGeom>
          <a:solidFill>
            <a:schemeClr val="accent4">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5</a:t>
            </a:r>
            <a:r>
              <a:rPr lang="nl-NL" sz="675" b="1" noProof="0">
                <a:solidFill>
                  <a:schemeClr val="bg1"/>
                </a:solidFill>
                <a:latin typeface="+mj-lt"/>
              </a:rPr>
              <a:t>00</a:t>
            </a:r>
          </a:p>
        </p:txBody>
      </p:sp>
      <p:sp>
        <p:nvSpPr>
          <p:cNvPr id="19" name="Oval 56">
            <a:extLst>
              <a:ext uri="{FF2B5EF4-FFF2-40B4-BE49-F238E27FC236}">
                <a16:creationId xmlns:a16="http://schemas.microsoft.com/office/drawing/2014/main" id="{4845A05F-448D-2451-9BB2-AAE304517F1A}"/>
              </a:ext>
            </a:extLst>
          </p:cNvPr>
          <p:cNvSpPr/>
          <p:nvPr/>
        </p:nvSpPr>
        <p:spPr bwMode="gray">
          <a:xfrm>
            <a:off x="2145515" y="1313091"/>
            <a:ext cx="379420" cy="159482"/>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100</a:t>
            </a:r>
            <a:r>
              <a:rPr lang="nl-NL" sz="675" b="1" noProof="0">
                <a:solidFill>
                  <a:schemeClr val="bg1"/>
                </a:solidFill>
                <a:latin typeface="+mj-lt"/>
              </a:rPr>
              <a:t>%</a:t>
            </a:r>
          </a:p>
        </p:txBody>
      </p:sp>
      <p:sp>
        <p:nvSpPr>
          <p:cNvPr id="20" name="Oval 57">
            <a:extLst>
              <a:ext uri="{FF2B5EF4-FFF2-40B4-BE49-F238E27FC236}">
                <a16:creationId xmlns:a16="http://schemas.microsoft.com/office/drawing/2014/main" id="{CE291257-8D78-5D7E-9977-678151DF974A}"/>
              </a:ext>
            </a:extLst>
          </p:cNvPr>
          <p:cNvSpPr/>
          <p:nvPr/>
        </p:nvSpPr>
        <p:spPr bwMode="gray">
          <a:xfrm>
            <a:off x="1775117" y="2978966"/>
            <a:ext cx="425930" cy="148036"/>
          </a:xfrm>
          <a:prstGeom prst="ellipse">
            <a:avLst/>
          </a:prstGeom>
          <a:solidFill>
            <a:srgbClr val="059EDF"/>
          </a:solidFill>
          <a:ln w="19050" algn="ctr">
            <a:solidFill>
              <a:schemeClr val="accent1"/>
            </a:solid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500</a:t>
            </a:r>
            <a:endParaRPr lang="nl-NL" sz="675" b="1" noProof="0">
              <a:solidFill>
                <a:schemeClr val="bg1"/>
              </a:solidFill>
              <a:latin typeface="+mj-lt"/>
            </a:endParaRPr>
          </a:p>
        </p:txBody>
      </p:sp>
      <p:sp>
        <p:nvSpPr>
          <p:cNvPr id="21" name="Oval 58">
            <a:extLst>
              <a:ext uri="{FF2B5EF4-FFF2-40B4-BE49-F238E27FC236}">
                <a16:creationId xmlns:a16="http://schemas.microsoft.com/office/drawing/2014/main" id="{384094E3-67C7-96F0-2164-04626A34DA02}"/>
              </a:ext>
            </a:extLst>
          </p:cNvPr>
          <p:cNvSpPr/>
          <p:nvPr/>
        </p:nvSpPr>
        <p:spPr bwMode="gray">
          <a:xfrm>
            <a:off x="2217242" y="2980641"/>
            <a:ext cx="353721" cy="148067"/>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100</a:t>
            </a:r>
            <a:r>
              <a:rPr lang="nl-NL" sz="675" b="1" noProof="0">
                <a:solidFill>
                  <a:schemeClr val="bg1"/>
                </a:solidFill>
                <a:latin typeface="+mj-lt"/>
              </a:rPr>
              <a:t>%</a:t>
            </a:r>
          </a:p>
        </p:txBody>
      </p:sp>
      <p:cxnSp>
        <p:nvCxnSpPr>
          <p:cNvPr id="40" name="Connector: Elbow 86">
            <a:extLst>
              <a:ext uri="{FF2B5EF4-FFF2-40B4-BE49-F238E27FC236}">
                <a16:creationId xmlns:a16="http://schemas.microsoft.com/office/drawing/2014/main" id="{7545BB5F-CC48-7A00-332E-3533A098DC3C}"/>
              </a:ext>
            </a:extLst>
          </p:cNvPr>
          <p:cNvCxnSpPr>
            <a:cxnSpLocks/>
            <a:stCxn id="12" idx="3"/>
            <a:endCxn id="15" idx="1"/>
          </p:cNvCxnSpPr>
          <p:nvPr/>
        </p:nvCxnSpPr>
        <p:spPr>
          <a:xfrm flipV="1">
            <a:off x="1190234" y="2130868"/>
            <a:ext cx="588693" cy="564304"/>
          </a:xfrm>
          <a:prstGeom prst="bentConnector3">
            <a:avLst>
              <a:gd name="adj1" fmla="val 54315"/>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Connector: Elbow 87">
            <a:extLst>
              <a:ext uri="{FF2B5EF4-FFF2-40B4-BE49-F238E27FC236}">
                <a16:creationId xmlns:a16="http://schemas.microsoft.com/office/drawing/2014/main" id="{05A68139-356F-01D6-E1CD-4A33D549C45D}"/>
              </a:ext>
            </a:extLst>
          </p:cNvPr>
          <p:cNvCxnSpPr>
            <a:cxnSpLocks/>
            <a:stCxn id="12" idx="3"/>
            <a:endCxn id="16" idx="1"/>
          </p:cNvCxnSpPr>
          <p:nvPr/>
        </p:nvCxnSpPr>
        <p:spPr>
          <a:xfrm>
            <a:off x="1190234" y="2695172"/>
            <a:ext cx="572528" cy="963477"/>
          </a:xfrm>
          <a:prstGeom prst="bentConnector3">
            <a:avLst>
              <a:gd name="adj1" fmla="val 50000"/>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8" name="Text Placeholder 120">
            <a:extLst>
              <a:ext uri="{FF2B5EF4-FFF2-40B4-BE49-F238E27FC236}">
                <a16:creationId xmlns:a16="http://schemas.microsoft.com/office/drawing/2014/main" id="{7DDBA44F-573E-9A0E-85D7-1236883F3359}"/>
              </a:ext>
            </a:extLst>
          </p:cNvPr>
          <p:cNvSpPr txBox="1">
            <a:spLocks/>
          </p:cNvSpPr>
          <p:nvPr/>
        </p:nvSpPr>
        <p:spPr>
          <a:xfrm>
            <a:off x="-398543" y="756853"/>
            <a:ext cx="8391525" cy="567941"/>
          </a:xfrm>
          <a:prstGeom prst="rect">
            <a:avLst/>
          </a:prstGeom>
        </p:spPr>
        <p:txBody>
          <a:bodyPr/>
          <a:lstStyle>
            <a:lvl1pPr marL="0" indent="0" algn="l" defTabSz="914377" rtl="0" eaLnBrk="1" latinLnBrk="0" hangingPunct="1">
              <a:spcBef>
                <a:spcPts val="0"/>
              </a:spcBef>
              <a:spcAft>
                <a:spcPts val="1000"/>
              </a:spcAft>
              <a:buSzPct val="100000"/>
              <a:buFontTx/>
              <a:buNone/>
              <a:defRPr sz="1800" b="0" kern="1200">
                <a:solidFill>
                  <a:schemeClr val="tx1"/>
                </a:solidFill>
                <a:latin typeface="+mn-lt"/>
                <a:ea typeface="+mn-ea"/>
                <a:cs typeface="Calibri Light" panose="020F0302020204030204" pitchFamily="34" charset="0"/>
              </a:defRPr>
            </a:lvl1pPr>
            <a:lvl2pPr marL="139697" indent="-139697" algn="l" defTabSz="914377"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792"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888"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4984" indent="-139697" algn="l" defTabSz="79849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endParaRPr lang="nl-NL" sz="1350" baseline="30000" noProof="0">
              <a:latin typeface="+mj-lt"/>
            </a:endParaRPr>
          </a:p>
        </p:txBody>
      </p:sp>
      <p:sp>
        <p:nvSpPr>
          <p:cNvPr id="49" name="Rechthoek: afgeronde hoeken 1">
            <a:extLst>
              <a:ext uri="{FF2B5EF4-FFF2-40B4-BE49-F238E27FC236}">
                <a16:creationId xmlns:a16="http://schemas.microsoft.com/office/drawing/2014/main" id="{0063EDC6-C6A6-7A98-0117-CF7C4191F41D}"/>
              </a:ext>
            </a:extLst>
          </p:cNvPr>
          <p:cNvSpPr/>
          <p:nvPr/>
        </p:nvSpPr>
        <p:spPr>
          <a:xfrm>
            <a:off x="1962697" y="1859748"/>
            <a:ext cx="540137" cy="336262"/>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latin typeface="+mj-lt"/>
              </a:rPr>
              <a:t>SEH</a:t>
            </a:r>
            <a:endParaRPr lang="nl-NL" sz="600" b="1" noProof="0">
              <a:latin typeface="+mj-lt"/>
            </a:endParaRPr>
          </a:p>
        </p:txBody>
      </p:sp>
      <p:sp>
        <p:nvSpPr>
          <p:cNvPr id="51" name="Rechthoek: afgeronde hoeken 50">
            <a:extLst>
              <a:ext uri="{FF2B5EF4-FFF2-40B4-BE49-F238E27FC236}">
                <a16:creationId xmlns:a16="http://schemas.microsoft.com/office/drawing/2014/main" id="{64D208EC-497C-18BA-4BA0-6125D4F11B35}"/>
              </a:ext>
            </a:extLst>
          </p:cNvPr>
          <p:cNvSpPr/>
          <p:nvPr/>
        </p:nvSpPr>
        <p:spPr>
          <a:xfrm>
            <a:off x="7992982" y="2754931"/>
            <a:ext cx="1091992" cy="282632"/>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750" b="1" noProof="0">
                <a:latin typeface="+mj-lt"/>
              </a:rPr>
              <a:t>Follow-up regulier </a:t>
            </a:r>
            <a:r>
              <a:rPr lang="nl-NL" sz="750" b="1" noProof="0" err="1">
                <a:latin typeface="+mj-lt"/>
              </a:rPr>
              <a:t>zorgpad</a:t>
            </a:r>
            <a:endParaRPr lang="nl-NL" sz="750" b="1" noProof="0">
              <a:latin typeface="+mj-lt"/>
            </a:endParaRPr>
          </a:p>
        </p:txBody>
      </p:sp>
      <p:grpSp>
        <p:nvGrpSpPr>
          <p:cNvPr id="55" name="Group 59">
            <a:extLst>
              <a:ext uri="{FF2B5EF4-FFF2-40B4-BE49-F238E27FC236}">
                <a16:creationId xmlns:a16="http://schemas.microsoft.com/office/drawing/2014/main" id="{53576C75-FC99-CEF2-FD32-DB2BA88E9273}"/>
              </a:ext>
            </a:extLst>
          </p:cNvPr>
          <p:cNvGrpSpPr/>
          <p:nvPr/>
        </p:nvGrpSpPr>
        <p:grpSpPr>
          <a:xfrm>
            <a:off x="5339484" y="4470815"/>
            <a:ext cx="1710345" cy="208854"/>
            <a:chOff x="6791727" y="6031014"/>
            <a:chExt cx="2400916" cy="291239"/>
          </a:xfrm>
        </p:grpSpPr>
        <p:sp>
          <p:nvSpPr>
            <p:cNvPr id="56" name="Oval 60">
              <a:extLst>
                <a:ext uri="{FF2B5EF4-FFF2-40B4-BE49-F238E27FC236}">
                  <a16:creationId xmlns:a16="http://schemas.microsoft.com/office/drawing/2014/main" id="{9F592D80-07BB-B8A1-987E-C9C42DF84942}"/>
                </a:ext>
              </a:extLst>
            </p:cNvPr>
            <p:cNvSpPr/>
            <p:nvPr/>
          </p:nvSpPr>
          <p:spPr bwMode="gray">
            <a:xfrm>
              <a:off x="6791727" y="6031014"/>
              <a:ext cx="468000" cy="291239"/>
            </a:xfrm>
            <a:prstGeom prst="ellipse">
              <a:avLst/>
            </a:prstGeom>
            <a:solidFill>
              <a:schemeClr val="accent4">
                <a:lumMod val="75000"/>
              </a:schemeClr>
            </a:solidFill>
            <a:ln w="19050" algn="ctr">
              <a:noFill/>
              <a:miter lim="800000"/>
              <a:headEnd/>
              <a:tailEnd/>
            </a:ln>
          </p:spPr>
          <p:txBody>
            <a:bodyPr wrap="square" lIns="0" tIns="0" rIns="0" bIns="0" rtlCol="0" anchor="ctr"/>
            <a:lstStyle/>
            <a:p>
              <a:pPr algn="ctr">
                <a:lnSpc>
                  <a:spcPct val="106000"/>
                </a:lnSpc>
              </a:pPr>
              <a:r>
                <a:rPr lang="nl-NL" sz="600" b="1" noProof="0">
                  <a:solidFill>
                    <a:schemeClr val="bg1"/>
                  </a:solidFill>
                  <a:latin typeface="+mj-lt"/>
                </a:rPr>
                <a:t>XX</a:t>
              </a:r>
            </a:p>
          </p:txBody>
        </p:sp>
        <p:sp>
          <p:nvSpPr>
            <p:cNvPr id="57" name="Rechthoek: afgeronde hoeken 1">
              <a:extLst>
                <a:ext uri="{FF2B5EF4-FFF2-40B4-BE49-F238E27FC236}">
                  <a16:creationId xmlns:a16="http://schemas.microsoft.com/office/drawing/2014/main" id="{415CB0D0-C05E-7BBE-CB90-C9EDE7F8B557}"/>
                </a:ext>
              </a:extLst>
            </p:cNvPr>
            <p:cNvSpPr/>
            <p:nvPr/>
          </p:nvSpPr>
          <p:spPr>
            <a:xfrm>
              <a:off x="7307097" y="6043921"/>
              <a:ext cx="1885546" cy="265415"/>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r>
                <a:rPr lang="nl-NL" sz="600" noProof="0">
                  <a:latin typeface="+mj-lt"/>
                </a:rPr>
                <a:t>Patiëntaantallen</a:t>
              </a:r>
            </a:p>
          </p:txBody>
        </p:sp>
      </p:grpSp>
      <p:grpSp>
        <p:nvGrpSpPr>
          <p:cNvPr id="58" name="Group 62">
            <a:extLst>
              <a:ext uri="{FF2B5EF4-FFF2-40B4-BE49-F238E27FC236}">
                <a16:creationId xmlns:a16="http://schemas.microsoft.com/office/drawing/2014/main" id="{7D04AE0D-DDE2-0A87-39D7-B3D100CD105E}"/>
              </a:ext>
            </a:extLst>
          </p:cNvPr>
          <p:cNvGrpSpPr/>
          <p:nvPr/>
        </p:nvGrpSpPr>
        <p:grpSpPr>
          <a:xfrm>
            <a:off x="6900331" y="4484273"/>
            <a:ext cx="1740769" cy="173844"/>
            <a:chOff x="8921474" y="5849526"/>
            <a:chExt cx="2443625" cy="242419"/>
          </a:xfrm>
        </p:grpSpPr>
        <p:sp>
          <p:nvSpPr>
            <p:cNvPr id="59" name="Rechthoek: afgeronde hoeken 1">
              <a:extLst>
                <a:ext uri="{FF2B5EF4-FFF2-40B4-BE49-F238E27FC236}">
                  <a16:creationId xmlns:a16="http://schemas.microsoft.com/office/drawing/2014/main" id="{F56C6D3A-ECA5-19D0-9B64-B998DE159052}"/>
                </a:ext>
              </a:extLst>
            </p:cNvPr>
            <p:cNvSpPr/>
            <p:nvPr/>
          </p:nvSpPr>
          <p:spPr>
            <a:xfrm>
              <a:off x="9327884" y="5849526"/>
              <a:ext cx="2037215" cy="24241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r>
                <a:rPr lang="nl-NL" sz="600" noProof="0">
                  <a:latin typeface="+mj-lt"/>
                </a:rPr>
                <a:t>Focusproject – beoogde innovatie</a:t>
              </a:r>
            </a:p>
          </p:txBody>
        </p:sp>
        <p:sp>
          <p:nvSpPr>
            <p:cNvPr id="60" name="Rechthoek: afgeronde hoeken 1">
              <a:extLst>
                <a:ext uri="{FF2B5EF4-FFF2-40B4-BE49-F238E27FC236}">
                  <a16:creationId xmlns:a16="http://schemas.microsoft.com/office/drawing/2014/main" id="{B988ED96-4667-1B08-3ECD-A114852AEAD7}"/>
                </a:ext>
              </a:extLst>
            </p:cNvPr>
            <p:cNvSpPr/>
            <p:nvPr/>
          </p:nvSpPr>
          <p:spPr>
            <a:xfrm>
              <a:off x="8921474" y="5852524"/>
              <a:ext cx="416930" cy="236424"/>
            </a:xfrm>
            <a:prstGeom prst="round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sz="825" b="1" noProof="0">
                <a:latin typeface="+mj-lt"/>
              </a:endParaRPr>
            </a:p>
          </p:txBody>
        </p:sp>
      </p:grpSp>
      <p:grpSp>
        <p:nvGrpSpPr>
          <p:cNvPr id="61" name="Group 65">
            <a:extLst>
              <a:ext uri="{FF2B5EF4-FFF2-40B4-BE49-F238E27FC236}">
                <a16:creationId xmlns:a16="http://schemas.microsoft.com/office/drawing/2014/main" id="{917625EF-F9CC-3F78-3829-B5D0F73D6786}"/>
              </a:ext>
            </a:extLst>
          </p:cNvPr>
          <p:cNvGrpSpPr/>
          <p:nvPr/>
        </p:nvGrpSpPr>
        <p:grpSpPr>
          <a:xfrm>
            <a:off x="5339484" y="4704051"/>
            <a:ext cx="1717535" cy="208854"/>
            <a:chOff x="3956234" y="6031019"/>
            <a:chExt cx="2411010" cy="291239"/>
          </a:xfrm>
        </p:grpSpPr>
        <p:sp>
          <p:nvSpPr>
            <p:cNvPr id="62" name="Oval 66">
              <a:extLst>
                <a:ext uri="{FF2B5EF4-FFF2-40B4-BE49-F238E27FC236}">
                  <a16:creationId xmlns:a16="http://schemas.microsoft.com/office/drawing/2014/main" id="{2AC23052-A259-D396-D9F9-5FE994391650}"/>
                </a:ext>
              </a:extLst>
            </p:cNvPr>
            <p:cNvSpPr/>
            <p:nvPr/>
          </p:nvSpPr>
          <p:spPr bwMode="gray">
            <a:xfrm>
              <a:off x="3956234" y="6031019"/>
              <a:ext cx="468000" cy="291239"/>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00" b="1" noProof="0">
                  <a:solidFill>
                    <a:schemeClr val="bg1"/>
                  </a:solidFill>
                  <a:latin typeface="+mj-lt"/>
                </a:rPr>
                <a:t>XX%</a:t>
              </a:r>
            </a:p>
          </p:txBody>
        </p:sp>
        <p:sp>
          <p:nvSpPr>
            <p:cNvPr id="63" name="Rechthoek: afgeronde hoeken 1">
              <a:extLst>
                <a:ext uri="{FF2B5EF4-FFF2-40B4-BE49-F238E27FC236}">
                  <a16:creationId xmlns:a16="http://schemas.microsoft.com/office/drawing/2014/main" id="{68D7BF82-5ED3-9C91-20C3-49511F57F558}"/>
                </a:ext>
              </a:extLst>
            </p:cNvPr>
            <p:cNvSpPr/>
            <p:nvPr/>
          </p:nvSpPr>
          <p:spPr>
            <a:xfrm>
              <a:off x="4481698" y="6043930"/>
              <a:ext cx="1885546" cy="265415"/>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r>
                <a:rPr lang="nl-NL" sz="600" noProof="0">
                  <a:latin typeface="+mj-lt"/>
                </a:rPr>
                <a:t>% verdeling patiënten</a:t>
              </a:r>
            </a:p>
          </p:txBody>
        </p:sp>
      </p:grpSp>
      <p:grpSp>
        <p:nvGrpSpPr>
          <p:cNvPr id="192" name="Group 88">
            <a:extLst>
              <a:ext uri="{FF2B5EF4-FFF2-40B4-BE49-F238E27FC236}">
                <a16:creationId xmlns:a16="http://schemas.microsoft.com/office/drawing/2014/main" id="{CC39593A-8F6A-7166-B15A-6101AE4FD220}"/>
              </a:ext>
            </a:extLst>
          </p:cNvPr>
          <p:cNvGrpSpPr/>
          <p:nvPr/>
        </p:nvGrpSpPr>
        <p:grpSpPr>
          <a:xfrm>
            <a:off x="6900331" y="4717861"/>
            <a:ext cx="1139955" cy="171693"/>
            <a:chOff x="8679526" y="6037485"/>
            <a:chExt cx="1600222" cy="239419"/>
          </a:xfrm>
        </p:grpSpPr>
        <p:sp>
          <p:nvSpPr>
            <p:cNvPr id="193" name="Rechthoek: afgeronde hoeken 1">
              <a:extLst>
                <a:ext uri="{FF2B5EF4-FFF2-40B4-BE49-F238E27FC236}">
                  <a16:creationId xmlns:a16="http://schemas.microsoft.com/office/drawing/2014/main" id="{3AC7F14E-A8D0-A722-EF65-50FC3C4DE0D3}"/>
                </a:ext>
              </a:extLst>
            </p:cNvPr>
            <p:cNvSpPr/>
            <p:nvPr/>
          </p:nvSpPr>
          <p:spPr>
            <a:xfrm>
              <a:off x="9085938" y="6037485"/>
              <a:ext cx="1193810" cy="236425"/>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r>
                <a:rPr lang="nl-NL" sz="600" noProof="0">
                  <a:latin typeface="+mj-lt"/>
                </a:rPr>
                <a:t>Reguliere zorg</a:t>
              </a:r>
            </a:p>
          </p:txBody>
        </p:sp>
        <p:sp>
          <p:nvSpPr>
            <p:cNvPr id="194" name="Rechthoek: afgeronde hoeken 1">
              <a:extLst>
                <a:ext uri="{FF2B5EF4-FFF2-40B4-BE49-F238E27FC236}">
                  <a16:creationId xmlns:a16="http://schemas.microsoft.com/office/drawing/2014/main" id="{32D35E92-AAA9-35B2-A675-50492CDAB22F}"/>
                </a:ext>
              </a:extLst>
            </p:cNvPr>
            <p:cNvSpPr/>
            <p:nvPr/>
          </p:nvSpPr>
          <p:spPr>
            <a:xfrm>
              <a:off x="8679526" y="6040480"/>
              <a:ext cx="416930" cy="236424"/>
            </a:xfrm>
            <a:prstGeom prst="roundRect">
              <a:avLst/>
            </a:prstGeom>
            <a:solidFill>
              <a:schemeClr val="bg1"/>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sz="825" b="1" noProof="0">
                <a:latin typeface="+mj-lt"/>
              </a:endParaRPr>
            </a:p>
          </p:txBody>
        </p:sp>
      </p:grpSp>
      <p:sp>
        <p:nvSpPr>
          <p:cNvPr id="44" name="Rechthoek: afgeronde hoeken 1">
            <a:extLst>
              <a:ext uri="{FF2B5EF4-FFF2-40B4-BE49-F238E27FC236}">
                <a16:creationId xmlns:a16="http://schemas.microsoft.com/office/drawing/2014/main" id="{FDE24853-B76B-A942-5F9E-E6B08E627C42}"/>
              </a:ext>
            </a:extLst>
          </p:cNvPr>
          <p:cNvSpPr/>
          <p:nvPr/>
        </p:nvSpPr>
        <p:spPr>
          <a:xfrm>
            <a:off x="3277026" y="1867214"/>
            <a:ext cx="612542" cy="336262"/>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latin typeface="+mj-lt"/>
              </a:rPr>
              <a:t>Opname </a:t>
            </a:r>
            <a:r>
              <a:rPr lang="nl-NL" sz="600" noProof="0" err="1">
                <a:latin typeface="+mj-lt"/>
              </a:rPr>
              <a:t>stroke</a:t>
            </a:r>
            <a:r>
              <a:rPr lang="nl-NL" sz="600" noProof="0">
                <a:latin typeface="+mj-lt"/>
              </a:rPr>
              <a:t>/NEU</a:t>
            </a:r>
            <a:endParaRPr lang="nl-NL" sz="600" b="1" noProof="0">
              <a:latin typeface="+mj-lt"/>
            </a:endParaRPr>
          </a:p>
        </p:txBody>
      </p:sp>
      <p:sp>
        <p:nvSpPr>
          <p:cNvPr id="204" name="Rechthoek: afgeronde hoeken 1">
            <a:extLst>
              <a:ext uri="{FF2B5EF4-FFF2-40B4-BE49-F238E27FC236}">
                <a16:creationId xmlns:a16="http://schemas.microsoft.com/office/drawing/2014/main" id="{2EFE60F9-B06F-1434-DFBE-A08FFB43F15E}"/>
              </a:ext>
            </a:extLst>
          </p:cNvPr>
          <p:cNvSpPr/>
          <p:nvPr/>
        </p:nvSpPr>
        <p:spPr>
          <a:xfrm>
            <a:off x="4054191" y="1869706"/>
            <a:ext cx="697431" cy="336263"/>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latin typeface="+mj-lt"/>
              </a:rPr>
              <a:t>AF gedetecteerd in 24uur?</a:t>
            </a:r>
            <a:endParaRPr lang="nl-NL" sz="600" b="1" noProof="0">
              <a:latin typeface="+mj-lt"/>
            </a:endParaRPr>
          </a:p>
        </p:txBody>
      </p:sp>
      <p:sp>
        <p:nvSpPr>
          <p:cNvPr id="239" name="Rechthoek: afgeronde hoeken 1">
            <a:extLst>
              <a:ext uri="{FF2B5EF4-FFF2-40B4-BE49-F238E27FC236}">
                <a16:creationId xmlns:a16="http://schemas.microsoft.com/office/drawing/2014/main" id="{A03CA40D-D2BE-2EA3-BBC8-EC23E64D323E}"/>
              </a:ext>
            </a:extLst>
          </p:cNvPr>
          <p:cNvSpPr/>
          <p:nvPr/>
        </p:nvSpPr>
        <p:spPr>
          <a:xfrm>
            <a:off x="4912935" y="1623148"/>
            <a:ext cx="697431" cy="336263"/>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err="1">
                <a:latin typeface="+mj-lt"/>
              </a:rPr>
              <a:t>Holter</a:t>
            </a:r>
            <a:r>
              <a:rPr lang="nl-NL" sz="600" noProof="0">
                <a:latin typeface="+mj-lt"/>
              </a:rPr>
              <a:t> analyse (</a:t>
            </a:r>
            <a:r>
              <a:rPr lang="nl-NL" sz="600" noProof="0" err="1">
                <a:latin typeface="+mj-lt"/>
              </a:rPr>
              <a:t>incl</a:t>
            </a:r>
            <a:r>
              <a:rPr lang="nl-NL" sz="600" noProof="0">
                <a:latin typeface="+mj-lt"/>
              </a:rPr>
              <a:t> poli CAR)</a:t>
            </a:r>
            <a:endParaRPr lang="nl-NL" sz="600" b="1" noProof="0">
              <a:latin typeface="+mj-lt"/>
            </a:endParaRPr>
          </a:p>
        </p:txBody>
      </p:sp>
      <p:cxnSp>
        <p:nvCxnSpPr>
          <p:cNvPr id="292" name="Connector: Elbow 70">
            <a:extLst>
              <a:ext uri="{FF2B5EF4-FFF2-40B4-BE49-F238E27FC236}">
                <a16:creationId xmlns:a16="http://schemas.microsoft.com/office/drawing/2014/main" id="{83F2BCD8-6395-131F-2917-F1FF62DCD3A7}"/>
              </a:ext>
            </a:extLst>
          </p:cNvPr>
          <p:cNvCxnSpPr>
            <a:cxnSpLocks/>
            <a:stCxn id="239" idx="3"/>
            <a:endCxn id="448" idx="0"/>
          </p:cNvCxnSpPr>
          <p:nvPr/>
        </p:nvCxnSpPr>
        <p:spPr>
          <a:xfrm>
            <a:off x="5610366" y="1791280"/>
            <a:ext cx="619698" cy="502259"/>
          </a:xfrm>
          <a:prstGeom prst="bentConnector2">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08" name="Rechthoek: afgeronde hoeken 1">
            <a:extLst>
              <a:ext uri="{FF2B5EF4-FFF2-40B4-BE49-F238E27FC236}">
                <a16:creationId xmlns:a16="http://schemas.microsoft.com/office/drawing/2014/main" id="{DF2A6D0D-5AB5-D01B-C19F-E107710E9950}"/>
              </a:ext>
            </a:extLst>
          </p:cNvPr>
          <p:cNvSpPr/>
          <p:nvPr/>
        </p:nvSpPr>
        <p:spPr>
          <a:xfrm>
            <a:off x="4107562" y="1457235"/>
            <a:ext cx="3506006" cy="119883"/>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nl-NL" sz="600" noProof="0">
                <a:latin typeface="+mj-lt"/>
              </a:rPr>
              <a:t>Doorlooptijd 8-10 weken (</a:t>
            </a:r>
            <a:r>
              <a:rPr lang="nl-NL" sz="600" noProof="0" err="1">
                <a:latin typeface="+mj-lt"/>
              </a:rPr>
              <a:t>incl</a:t>
            </a:r>
            <a:r>
              <a:rPr lang="nl-NL" sz="600" noProof="0">
                <a:latin typeface="+mj-lt"/>
              </a:rPr>
              <a:t> wachttijd)</a:t>
            </a:r>
            <a:endParaRPr lang="nl-NL" sz="600" b="1" noProof="0">
              <a:latin typeface="+mj-lt"/>
            </a:endParaRPr>
          </a:p>
        </p:txBody>
      </p:sp>
      <p:sp>
        <p:nvSpPr>
          <p:cNvPr id="325" name="Rechthoek: afgeronde hoeken 1">
            <a:extLst>
              <a:ext uri="{FF2B5EF4-FFF2-40B4-BE49-F238E27FC236}">
                <a16:creationId xmlns:a16="http://schemas.microsoft.com/office/drawing/2014/main" id="{5F05EEB0-1381-E3A4-98A7-C0EC8011DD7C}"/>
              </a:ext>
            </a:extLst>
          </p:cNvPr>
          <p:cNvSpPr/>
          <p:nvPr/>
        </p:nvSpPr>
        <p:spPr>
          <a:xfrm>
            <a:off x="4900707" y="3482386"/>
            <a:ext cx="625944" cy="336262"/>
          </a:xfrm>
          <a:prstGeom prst="roundRect">
            <a:avLst/>
          </a:prstGeom>
          <a:solidFill>
            <a:srgbClr val="FFFFFF"/>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latin typeface="+mj-lt"/>
              </a:rPr>
              <a:t>Naar huis met</a:t>
            </a:r>
          </a:p>
          <a:p>
            <a:pPr algn="ctr"/>
            <a:r>
              <a:rPr lang="nl-NL" sz="600" noProof="0">
                <a:latin typeface="+mj-lt"/>
              </a:rPr>
              <a:t> E-patch</a:t>
            </a:r>
          </a:p>
        </p:txBody>
      </p:sp>
      <p:sp>
        <p:nvSpPr>
          <p:cNvPr id="338" name="Rechthoek: afgeronde hoeken 1">
            <a:extLst>
              <a:ext uri="{FF2B5EF4-FFF2-40B4-BE49-F238E27FC236}">
                <a16:creationId xmlns:a16="http://schemas.microsoft.com/office/drawing/2014/main" id="{3813FE3D-C031-F011-4FD6-A5AFFACF8DFD}"/>
              </a:ext>
            </a:extLst>
          </p:cNvPr>
          <p:cNvSpPr/>
          <p:nvPr/>
        </p:nvSpPr>
        <p:spPr>
          <a:xfrm>
            <a:off x="5810242" y="3876769"/>
            <a:ext cx="697431" cy="301368"/>
          </a:xfrm>
          <a:prstGeom prst="roundRect">
            <a:avLst/>
          </a:prstGeom>
          <a:solidFill>
            <a:srgbClr val="FFFFFF"/>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latin typeface="+mj-lt"/>
              </a:rPr>
              <a:t>Start DOAC</a:t>
            </a:r>
          </a:p>
        </p:txBody>
      </p:sp>
      <p:sp>
        <p:nvSpPr>
          <p:cNvPr id="339" name="Rechthoek: afgeronde hoeken 1">
            <a:extLst>
              <a:ext uri="{FF2B5EF4-FFF2-40B4-BE49-F238E27FC236}">
                <a16:creationId xmlns:a16="http://schemas.microsoft.com/office/drawing/2014/main" id="{2383E969-DCE3-DB34-3785-99B665EAF337}"/>
              </a:ext>
            </a:extLst>
          </p:cNvPr>
          <p:cNvSpPr/>
          <p:nvPr/>
        </p:nvSpPr>
        <p:spPr>
          <a:xfrm>
            <a:off x="6722087" y="3864474"/>
            <a:ext cx="702409" cy="321241"/>
          </a:xfrm>
          <a:prstGeom prst="roundRect">
            <a:avLst/>
          </a:prstGeom>
          <a:solidFill>
            <a:srgbClr val="FFFFFF"/>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latin typeface="+mj-lt"/>
              </a:rPr>
              <a:t>Naar CAR, </a:t>
            </a:r>
          </a:p>
          <a:p>
            <a:pPr algn="ctr"/>
            <a:r>
              <a:rPr lang="nl-NL" sz="600">
                <a:latin typeface="+mj-lt"/>
              </a:rPr>
              <a:t>Echo hart</a:t>
            </a:r>
            <a:endParaRPr lang="nl-NL" sz="600" noProof="0">
              <a:latin typeface="+mj-lt"/>
            </a:endParaRPr>
          </a:p>
        </p:txBody>
      </p:sp>
      <p:sp>
        <p:nvSpPr>
          <p:cNvPr id="377" name="Rechthoek: afgeronde hoeken 1">
            <a:extLst>
              <a:ext uri="{FF2B5EF4-FFF2-40B4-BE49-F238E27FC236}">
                <a16:creationId xmlns:a16="http://schemas.microsoft.com/office/drawing/2014/main" id="{D3316590-B1A7-8A2E-3094-8D2FE05E4EA6}"/>
              </a:ext>
            </a:extLst>
          </p:cNvPr>
          <p:cNvSpPr/>
          <p:nvPr/>
        </p:nvSpPr>
        <p:spPr>
          <a:xfrm>
            <a:off x="1961339" y="3494027"/>
            <a:ext cx="540137" cy="336262"/>
          </a:xfrm>
          <a:prstGeom prst="roundRect">
            <a:avLst/>
          </a:prstGeom>
          <a:solidFill>
            <a:srgbClr val="FFFFFF"/>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latin typeface="+mj-lt"/>
              </a:rPr>
              <a:t>SEH</a:t>
            </a:r>
            <a:endParaRPr lang="nl-NL" sz="600" b="1" noProof="0">
              <a:latin typeface="+mj-lt"/>
            </a:endParaRPr>
          </a:p>
        </p:txBody>
      </p:sp>
      <p:sp>
        <p:nvSpPr>
          <p:cNvPr id="381" name="Rechthoek: afgeronde hoeken 1">
            <a:extLst>
              <a:ext uri="{FF2B5EF4-FFF2-40B4-BE49-F238E27FC236}">
                <a16:creationId xmlns:a16="http://schemas.microsoft.com/office/drawing/2014/main" id="{954203AC-23B3-3A17-FE27-2DA3F9B51BB9}"/>
              </a:ext>
            </a:extLst>
          </p:cNvPr>
          <p:cNvSpPr/>
          <p:nvPr/>
        </p:nvSpPr>
        <p:spPr>
          <a:xfrm>
            <a:off x="2641295" y="3493233"/>
            <a:ext cx="576379" cy="336262"/>
          </a:xfrm>
          <a:prstGeom prst="roundRect">
            <a:avLst/>
          </a:prstGeom>
          <a:solidFill>
            <a:srgbClr val="FFFFFF"/>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b="1">
                <a:latin typeface="+mj-lt"/>
              </a:rPr>
              <a:t>Opname indicatie?</a:t>
            </a:r>
            <a:endParaRPr lang="nl-NL" sz="600" b="1" noProof="0">
              <a:latin typeface="+mj-lt"/>
            </a:endParaRPr>
          </a:p>
        </p:txBody>
      </p:sp>
      <p:sp>
        <p:nvSpPr>
          <p:cNvPr id="448" name="Rechthoek: afgeronde hoeken 1">
            <a:extLst>
              <a:ext uri="{FF2B5EF4-FFF2-40B4-BE49-F238E27FC236}">
                <a16:creationId xmlns:a16="http://schemas.microsoft.com/office/drawing/2014/main" id="{8CB5FAAC-9E53-B5D7-97EF-FE3BA74FAC62}"/>
              </a:ext>
            </a:extLst>
          </p:cNvPr>
          <p:cNvSpPr/>
          <p:nvPr/>
        </p:nvSpPr>
        <p:spPr>
          <a:xfrm>
            <a:off x="5889879" y="2293539"/>
            <a:ext cx="680369" cy="292312"/>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r>
              <a:rPr lang="nl-NL" sz="600" noProof="0">
                <a:latin typeface="+mj-lt"/>
              </a:rPr>
              <a:t>Naar CAR, </a:t>
            </a:r>
            <a:endParaRPr lang="nl-NL" sz="600">
              <a:latin typeface="+mj-lt"/>
            </a:endParaRPr>
          </a:p>
          <a:p>
            <a:r>
              <a:rPr lang="nl-NL" sz="600">
                <a:latin typeface="+mj-lt"/>
              </a:rPr>
              <a:t>Echo hart</a:t>
            </a:r>
            <a:endParaRPr lang="nl-NL" sz="600" noProof="0">
              <a:latin typeface="+mj-lt"/>
            </a:endParaRPr>
          </a:p>
        </p:txBody>
      </p:sp>
      <p:sp>
        <p:nvSpPr>
          <p:cNvPr id="467" name="Oval 56">
            <a:extLst>
              <a:ext uri="{FF2B5EF4-FFF2-40B4-BE49-F238E27FC236}">
                <a16:creationId xmlns:a16="http://schemas.microsoft.com/office/drawing/2014/main" id="{E9226079-51F2-B229-2CA4-5E6C76A96F70}"/>
              </a:ext>
            </a:extLst>
          </p:cNvPr>
          <p:cNvSpPr/>
          <p:nvPr/>
        </p:nvSpPr>
        <p:spPr bwMode="gray">
          <a:xfrm>
            <a:off x="3596430" y="1744894"/>
            <a:ext cx="379420" cy="159482"/>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100</a:t>
            </a:r>
            <a:r>
              <a:rPr lang="nl-NL" sz="675" b="1" noProof="0">
                <a:solidFill>
                  <a:schemeClr val="bg1"/>
                </a:solidFill>
                <a:latin typeface="+mj-lt"/>
              </a:rPr>
              <a:t>%</a:t>
            </a:r>
          </a:p>
        </p:txBody>
      </p:sp>
      <p:sp>
        <p:nvSpPr>
          <p:cNvPr id="468" name="Rechthoek: afgeronde hoeken 1">
            <a:extLst>
              <a:ext uri="{FF2B5EF4-FFF2-40B4-BE49-F238E27FC236}">
                <a16:creationId xmlns:a16="http://schemas.microsoft.com/office/drawing/2014/main" id="{FB3D515F-C9DD-39DE-F0AF-C61213F4F338}"/>
              </a:ext>
            </a:extLst>
          </p:cNvPr>
          <p:cNvSpPr/>
          <p:nvPr/>
        </p:nvSpPr>
        <p:spPr>
          <a:xfrm>
            <a:off x="4963213" y="3290787"/>
            <a:ext cx="1474701" cy="123933"/>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nl-NL" sz="600" noProof="0">
                <a:latin typeface="+mj-lt"/>
              </a:rPr>
              <a:t>Doorlooptijd 1 a </a:t>
            </a:r>
            <a:r>
              <a:rPr lang="nl-NL" sz="600">
                <a:latin typeface="+mj-lt"/>
              </a:rPr>
              <a:t>2 weken</a:t>
            </a:r>
            <a:endParaRPr lang="nl-NL" sz="600" b="1" noProof="0">
              <a:latin typeface="+mj-lt"/>
            </a:endParaRPr>
          </a:p>
        </p:txBody>
      </p:sp>
      <p:sp>
        <p:nvSpPr>
          <p:cNvPr id="469" name="Rechthoek: afgeronde hoeken 1">
            <a:extLst>
              <a:ext uri="{FF2B5EF4-FFF2-40B4-BE49-F238E27FC236}">
                <a16:creationId xmlns:a16="http://schemas.microsoft.com/office/drawing/2014/main" id="{B12318A4-6FA0-2E74-7EF7-1B1AADB0C705}"/>
              </a:ext>
            </a:extLst>
          </p:cNvPr>
          <p:cNvSpPr/>
          <p:nvPr/>
        </p:nvSpPr>
        <p:spPr>
          <a:xfrm>
            <a:off x="6801554" y="2303336"/>
            <a:ext cx="697431" cy="280177"/>
          </a:xfrm>
          <a:prstGeom prst="round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latin typeface="+mj-lt"/>
              </a:rPr>
              <a:t>Start DOAC</a:t>
            </a:r>
          </a:p>
        </p:txBody>
      </p:sp>
      <p:sp>
        <p:nvSpPr>
          <p:cNvPr id="489" name="Rechthoek: afgeronde hoeken 1">
            <a:extLst>
              <a:ext uri="{FF2B5EF4-FFF2-40B4-BE49-F238E27FC236}">
                <a16:creationId xmlns:a16="http://schemas.microsoft.com/office/drawing/2014/main" id="{664C483A-737C-B427-5D4C-AFCF3B20A8B2}"/>
              </a:ext>
            </a:extLst>
          </p:cNvPr>
          <p:cNvSpPr/>
          <p:nvPr/>
        </p:nvSpPr>
        <p:spPr>
          <a:xfrm>
            <a:off x="3250271" y="3540321"/>
            <a:ext cx="353721" cy="14636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b="1">
                <a:latin typeface="+mj-lt"/>
              </a:rPr>
              <a:t>Nee</a:t>
            </a:r>
            <a:endParaRPr lang="nl-NL" sz="600" b="1" noProof="0">
              <a:latin typeface="+mj-lt"/>
            </a:endParaRPr>
          </a:p>
        </p:txBody>
      </p:sp>
      <p:sp>
        <p:nvSpPr>
          <p:cNvPr id="496" name="Oval 56">
            <a:extLst>
              <a:ext uri="{FF2B5EF4-FFF2-40B4-BE49-F238E27FC236}">
                <a16:creationId xmlns:a16="http://schemas.microsoft.com/office/drawing/2014/main" id="{B718BF5E-C538-6E3F-9D00-D92BF42DDF2C}"/>
              </a:ext>
            </a:extLst>
          </p:cNvPr>
          <p:cNvSpPr/>
          <p:nvPr/>
        </p:nvSpPr>
        <p:spPr bwMode="gray">
          <a:xfrm>
            <a:off x="7234148" y="2238459"/>
            <a:ext cx="379420" cy="159482"/>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100</a:t>
            </a:r>
            <a:r>
              <a:rPr lang="nl-NL" sz="675" b="1" noProof="0">
                <a:solidFill>
                  <a:schemeClr val="bg1"/>
                </a:solidFill>
                <a:latin typeface="+mj-lt"/>
              </a:rPr>
              <a:t>%</a:t>
            </a:r>
          </a:p>
        </p:txBody>
      </p:sp>
      <p:cxnSp>
        <p:nvCxnSpPr>
          <p:cNvPr id="294" name="Rechte verbindingslijn met pijl 293">
            <a:extLst>
              <a:ext uri="{FF2B5EF4-FFF2-40B4-BE49-F238E27FC236}">
                <a16:creationId xmlns:a16="http://schemas.microsoft.com/office/drawing/2014/main" id="{72EABA63-9F8B-F5A1-71F7-BBBC66B977E6}"/>
              </a:ext>
            </a:extLst>
          </p:cNvPr>
          <p:cNvCxnSpPr>
            <a:cxnSpLocks/>
            <a:stCxn id="15" idx="1"/>
            <a:endCxn id="49" idx="1"/>
          </p:cNvCxnSpPr>
          <p:nvPr/>
        </p:nvCxnSpPr>
        <p:spPr>
          <a:xfrm flipV="1">
            <a:off x="1778927" y="2027879"/>
            <a:ext cx="183770" cy="102989"/>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298" name="Rechte verbindingslijn met pijl 297">
            <a:extLst>
              <a:ext uri="{FF2B5EF4-FFF2-40B4-BE49-F238E27FC236}">
                <a16:creationId xmlns:a16="http://schemas.microsoft.com/office/drawing/2014/main" id="{93DE4AAF-A1F8-DEC5-532E-E20C8F56AC09}"/>
              </a:ext>
            </a:extLst>
          </p:cNvPr>
          <p:cNvCxnSpPr>
            <a:cxnSpLocks/>
            <a:stCxn id="16" idx="1"/>
            <a:endCxn id="377" idx="1"/>
          </p:cNvCxnSpPr>
          <p:nvPr/>
        </p:nvCxnSpPr>
        <p:spPr>
          <a:xfrm>
            <a:off x="1762762" y="3658649"/>
            <a:ext cx="198577" cy="3509"/>
          </a:xfrm>
          <a:prstGeom prst="straightConnector1">
            <a:avLst/>
          </a:prstGeom>
          <a:ln w="19050">
            <a:solidFill>
              <a:schemeClr val="accent1"/>
            </a:solidFill>
            <a:tailEnd type="triangle"/>
          </a:ln>
        </p:spPr>
        <p:style>
          <a:lnRef idx="1">
            <a:schemeClr val="accent4"/>
          </a:lnRef>
          <a:fillRef idx="0">
            <a:schemeClr val="accent4"/>
          </a:fillRef>
          <a:effectRef idx="0">
            <a:schemeClr val="accent4"/>
          </a:effectRef>
          <a:fontRef idx="minor">
            <a:schemeClr val="tx1"/>
          </a:fontRef>
        </p:style>
      </p:cxnSp>
      <p:cxnSp>
        <p:nvCxnSpPr>
          <p:cNvPr id="301" name="Rechte verbindingslijn met pijl 300">
            <a:extLst>
              <a:ext uri="{FF2B5EF4-FFF2-40B4-BE49-F238E27FC236}">
                <a16:creationId xmlns:a16="http://schemas.microsoft.com/office/drawing/2014/main" id="{D0D57ABA-3455-831D-E193-45E829F27850}"/>
              </a:ext>
            </a:extLst>
          </p:cNvPr>
          <p:cNvCxnSpPr>
            <a:cxnSpLocks/>
            <a:stCxn id="377" idx="3"/>
            <a:endCxn id="381" idx="1"/>
          </p:cNvCxnSpPr>
          <p:nvPr/>
        </p:nvCxnSpPr>
        <p:spPr>
          <a:xfrm flipV="1">
            <a:off x="2501476" y="3661364"/>
            <a:ext cx="139819" cy="794"/>
          </a:xfrm>
          <a:prstGeom prst="straightConnector1">
            <a:avLst/>
          </a:prstGeom>
          <a:ln w="19050">
            <a:solidFill>
              <a:schemeClr val="accent1"/>
            </a:solidFill>
            <a:tailEnd type="triangle"/>
          </a:ln>
        </p:spPr>
        <p:style>
          <a:lnRef idx="1">
            <a:schemeClr val="accent4"/>
          </a:lnRef>
          <a:fillRef idx="0">
            <a:schemeClr val="accent4"/>
          </a:fillRef>
          <a:effectRef idx="0">
            <a:schemeClr val="accent4"/>
          </a:effectRef>
          <a:fontRef idx="minor">
            <a:schemeClr val="tx1"/>
          </a:fontRef>
        </p:style>
      </p:cxnSp>
      <p:cxnSp>
        <p:nvCxnSpPr>
          <p:cNvPr id="304" name="Connector: Elbow 70">
            <a:extLst>
              <a:ext uri="{FF2B5EF4-FFF2-40B4-BE49-F238E27FC236}">
                <a16:creationId xmlns:a16="http://schemas.microsoft.com/office/drawing/2014/main" id="{F0904A66-5CAE-35DB-3483-A0A4FAA587E4}"/>
              </a:ext>
            </a:extLst>
          </p:cNvPr>
          <p:cNvCxnSpPr>
            <a:cxnSpLocks/>
            <a:stCxn id="381" idx="2"/>
            <a:endCxn id="461" idx="1"/>
          </p:cNvCxnSpPr>
          <p:nvPr/>
        </p:nvCxnSpPr>
        <p:spPr>
          <a:xfrm rot="16200000" flipH="1">
            <a:off x="3007008" y="3751971"/>
            <a:ext cx="195072" cy="350119"/>
          </a:xfrm>
          <a:prstGeom prst="bentConnector2">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90" name="Rechthoek: afgeronde hoeken 1">
            <a:extLst>
              <a:ext uri="{FF2B5EF4-FFF2-40B4-BE49-F238E27FC236}">
                <a16:creationId xmlns:a16="http://schemas.microsoft.com/office/drawing/2014/main" id="{026DD718-9288-FA71-4F0A-771570E14B64}"/>
              </a:ext>
            </a:extLst>
          </p:cNvPr>
          <p:cNvSpPr/>
          <p:nvPr/>
        </p:nvSpPr>
        <p:spPr>
          <a:xfrm>
            <a:off x="2653029" y="3881595"/>
            <a:ext cx="353721" cy="14636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b="1">
                <a:latin typeface="+mj-lt"/>
              </a:rPr>
              <a:t>Ja </a:t>
            </a:r>
            <a:endParaRPr lang="nl-NL" sz="600" b="1" noProof="0">
              <a:latin typeface="+mj-lt"/>
            </a:endParaRPr>
          </a:p>
        </p:txBody>
      </p:sp>
      <p:sp>
        <p:nvSpPr>
          <p:cNvPr id="445" name="Oval 73">
            <a:extLst>
              <a:ext uri="{FF2B5EF4-FFF2-40B4-BE49-F238E27FC236}">
                <a16:creationId xmlns:a16="http://schemas.microsoft.com/office/drawing/2014/main" id="{689BB33E-5F64-7815-AE7E-152846622EF6}"/>
              </a:ext>
            </a:extLst>
          </p:cNvPr>
          <p:cNvSpPr/>
          <p:nvPr/>
        </p:nvSpPr>
        <p:spPr bwMode="gray">
          <a:xfrm>
            <a:off x="2889930" y="3961764"/>
            <a:ext cx="246484" cy="121003"/>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80</a:t>
            </a:r>
            <a:r>
              <a:rPr lang="nl-NL" sz="675" b="1" noProof="0">
                <a:solidFill>
                  <a:schemeClr val="bg1"/>
                </a:solidFill>
                <a:latin typeface="+mj-lt"/>
              </a:rPr>
              <a:t>%</a:t>
            </a:r>
          </a:p>
        </p:txBody>
      </p:sp>
      <p:sp>
        <p:nvSpPr>
          <p:cNvPr id="331" name="Rechthoek: afgeronde hoeken 1">
            <a:extLst>
              <a:ext uri="{FF2B5EF4-FFF2-40B4-BE49-F238E27FC236}">
                <a16:creationId xmlns:a16="http://schemas.microsoft.com/office/drawing/2014/main" id="{2E3DB76A-2BC5-45EB-0D45-AFA89224ED10}"/>
              </a:ext>
            </a:extLst>
          </p:cNvPr>
          <p:cNvSpPr/>
          <p:nvPr/>
        </p:nvSpPr>
        <p:spPr>
          <a:xfrm>
            <a:off x="5882477" y="3508907"/>
            <a:ext cx="555437" cy="18896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b="1" noProof="0">
                <a:latin typeface="+mj-lt"/>
              </a:rPr>
              <a:t>Geen AF</a:t>
            </a:r>
          </a:p>
        </p:txBody>
      </p:sp>
      <p:cxnSp>
        <p:nvCxnSpPr>
          <p:cNvPr id="345" name="Connector: Elbow 70">
            <a:extLst>
              <a:ext uri="{FF2B5EF4-FFF2-40B4-BE49-F238E27FC236}">
                <a16:creationId xmlns:a16="http://schemas.microsoft.com/office/drawing/2014/main" id="{CC3E5599-B3E5-12FC-A745-D284E1E72DB7}"/>
              </a:ext>
            </a:extLst>
          </p:cNvPr>
          <p:cNvCxnSpPr>
            <a:cxnSpLocks/>
            <a:stCxn id="325" idx="3"/>
            <a:endCxn id="338" idx="1"/>
          </p:cNvCxnSpPr>
          <p:nvPr/>
        </p:nvCxnSpPr>
        <p:spPr>
          <a:xfrm>
            <a:off x="5526651" y="3650517"/>
            <a:ext cx="283591" cy="376936"/>
          </a:xfrm>
          <a:prstGeom prst="bentConnector3">
            <a:avLst>
              <a:gd name="adj1" fmla="val 50000"/>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2" name="Oval 73">
            <a:extLst>
              <a:ext uri="{FF2B5EF4-FFF2-40B4-BE49-F238E27FC236}">
                <a16:creationId xmlns:a16="http://schemas.microsoft.com/office/drawing/2014/main" id="{C89BF588-D2D2-96E6-4ADF-ED93DE711329}"/>
              </a:ext>
            </a:extLst>
          </p:cNvPr>
          <p:cNvSpPr/>
          <p:nvPr/>
        </p:nvSpPr>
        <p:spPr bwMode="gray">
          <a:xfrm>
            <a:off x="5563758" y="3702379"/>
            <a:ext cx="246484" cy="121003"/>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5</a:t>
            </a:r>
            <a:r>
              <a:rPr lang="nl-NL" sz="675" b="1" noProof="0">
                <a:solidFill>
                  <a:schemeClr val="bg1"/>
                </a:solidFill>
                <a:latin typeface="+mj-lt"/>
              </a:rPr>
              <a:t>%</a:t>
            </a:r>
          </a:p>
        </p:txBody>
      </p:sp>
      <p:cxnSp>
        <p:nvCxnSpPr>
          <p:cNvPr id="367" name="Rechte verbindingslijn met pijl 366">
            <a:extLst>
              <a:ext uri="{FF2B5EF4-FFF2-40B4-BE49-F238E27FC236}">
                <a16:creationId xmlns:a16="http://schemas.microsoft.com/office/drawing/2014/main" id="{6D277A9C-1508-5591-2BCA-36CDEFC6B578}"/>
              </a:ext>
            </a:extLst>
          </p:cNvPr>
          <p:cNvCxnSpPr>
            <a:cxnSpLocks/>
            <a:stCxn id="49" idx="3"/>
            <a:endCxn id="44" idx="1"/>
          </p:cNvCxnSpPr>
          <p:nvPr/>
        </p:nvCxnSpPr>
        <p:spPr>
          <a:xfrm>
            <a:off x="2502834" y="2027879"/>
            <a:ext cx="774192" cy="7466"/>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370" name="Rechte verbindingslijn met pijl 369">
            <a:extLst>
              <a:ext uri="{FF2B5EF4-FFF2-40B4-BE49-F238E27FC236}">
                <a16:creationId xmlns:a16="http://schemas.microsoft.com/office/drawing/2014/main" id="{6179C857-596D-C129-53D0-A9FF4C43376A}"/>
              </a:ext>
            </a:extLst>
          </p:cNvPr>
          <p:cNvCxnSpPr>
            <a:cxnSpLocks/>
            <a:stCxn id="44" idx="3"/>
            <a:endCxn id="204" idx="1"/>
          </p:cNvCxnSpPr>
          <p:nvPr/>
        </p:nvCxnSpPr>
        <p:spPr>
          <a:xfrm>
            <a:off x="3889568" y="2035345"/>
            <a:ext cx="164623" cy="2493"/>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375" name="Connector: Elbow 70">
            <a:extLst>
              <a:ext uri="{FF2B5EF4-FFF2-40B4-BE49-F238E27FC236}">
                <a16:creationId xmlns:a16="http://schemas.microsoft.com/office/drawing/2014/main" id="{86D1152E-8619-A77C-3914-AF4946966400}"/>
              </a:ext>
            </a:extLst>
          </p:cNvPr>
          <p:cNvCxnSpPr>
            <a:cxnSpLocks/>
            <a:endCxn id="469" idx="2"/>
          </p:cNvCxnSpPr>
          <p:nvPr/>
        </p:nvCxnSpPr>
        <p:spPr>
          <a:xfrm>
            <a:off x="4746430" y="2187645"/>
            <a:ext cx="2403840" cy="395868"/>
          </a:xfrm>
          <a:prstGeom prst="bentConnector4">
            <a:avLst>
              <a:gd name="adj1" fmla="val 1802"/>
              <a:gd name="adj2" fmla="val 127270"/>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3" name="Oval 73">
            <a:extLst>
              <a:ext uri="{FF2B5EF4-FFF2-40B4-BE49-F238E27FC236}">
                <a16:creationId xmlns:a16="http://schemas.microsoft.com/office/drawing/2014/main" id="{B1D0F1B7-3880-1341-273C-2B5B19A1BD00}"/>
              </a:ext>
            </a:extLst>
          </p:cNvPr>
          <p:cNvSpPr/>
          <p:nvPr/>
        </p:nvSpPr>
        <p:spPr bwMode="gray">
          <a:xfrm>
            <a:off x="4712771" y="2376243"/>
            <a:ext cx="265434" cy="130116"/>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5</a:t>
            </a:r>
            <a:r>
              <a:rPr lang="nl-NL" sz="675" b="1" noProof="0">
                <a:solidFill>
                  <a:schemeClr val="bg1"/>
                </a:solidFill>
                <a:latin typeface="+mj-lt"/>
              </a:rPr>
              <a:t>%</a:t>
            </a:r>
          </a:p>
        </p:txBody>
      </p:sp>
      <p:cxnSp>
        <p:nvCxnSpPr>
          <p:cNvPr id="386" name="Connector: Elbow 70">
            <a:extLst>
              <a:ext uri="{FF2B5EF4-FFF2-40B4-BE49-F238E27FC236}">
                <a16:creationId xmlns:a16="http://schemas.microsoft.com/office/drawing/2014/main" id="{A19D2111-E4BE-CFBA-E1D0-A824BC3D44F7}"/>
              </a:ext>
            </a:extLst>
          </p:cNvPr>
          <p:cNvCxnSpPr>
            <a:cxnSpLocks/>
            <a:stCxn id="204" idx="0"/>
            <a:endCxn id="239" idx="1"/>
          </p:cNvCxnSpPr>
          <p:nvPr/>
        </p:nvCxnSpPr>
        <p:spPr>
          <a:xfrm rot="5400000" flipH="1" flipV="1">
            <a:off x="4618708" y="1575479"/>
            <a:ext cx="78426" cy="510028"/>
          </a:xfrm>
          <a:prstGeom prst="bentConnector2">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5" name="Oval 73">
            <a:extLst>
              <a:ext uri="{FF2B5EF4-FFF2-40B4-BE49-F238E27FC236}">
                <a16:creationId xmlns:a16="http://schemas.microsoft.com/office/drawing/2014/main" id="{934CF928-CEB4-0AB1-0E93-F5DB1BB3094F}"/>
              </a:ext>
            </a:extLst>
          </p:cNvPr>
          <p:cNvSpPr/>
          <p:nvPr/>
        </p:nvSpPr>
        <p:spPr bwMode="gray">
          <a:xfrm>
            <a:off x="4527189" y="1682527"/>
            <a:ext cx="261464" cy="143818"/>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85</a:t>
            </a:r>
            <a:r>
              <a:rPr lang="nl-NL" sz="675" b="1" noProof="0">
                <a:solidFill>
                  <a:schemeClr val="bg1"/>
                </a:solidFill>
                <a:latin typeface="+mj-lt"/>
              </a:rPr>
              <a:t>%</a:t>
            </a:r>
          </a:p>
        </p:txBody>
      </p:sp>
      <p:cxnSp>
        <p:nvCxnSpPr>
          <p:cNvPr id="395" name="Rechte verbindingslijn met pijl 394">
            <a:extLst>
              <a:ext uri="{FF2B5EF4-FFF2-40B4-BE49-F238E27FC236}">
                <a16:creationId xmlns:a16="http://schemas.microsoft.com/office/drawing/2014/main" id="{7037BAA0-A415-88B0-6209-390316ADB239}"/>
              </a:ext>
            </a:extLst>
          </p:cNvPr>
          <p:cNvCxnSpPr>
            <a:cxnSpLocks/>
            <a:stCxn id="448" idx="3"/>
            <a:endCxn id="469" idx="1"/>
          </p:cNvCxnSpPr>
          <p:nvPr/>
        </p:nvCxnSpPr>
        <p:spPr>
          <a:xfrm>
            <a:off x="6570248" y="2439695"/>
            <a:ext cx="231306" cy="3730"/>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427" name="Rechte verbindingslijn met pijl 426">
            <a:extLst>
              <a:ext uri="{FF2B5EF4-FFF2-40B4-BE49-F238E27FC236}">
                <a16:creationId xmlns:a16="http://schemas.microsoft.com/office/drawing/2014/main" id="{BCFA66E0-A500-5C26-D3F6-2AAEEAE259B5}"/>
              </a:ext>
            </a:extLst>
          </p:cNvPr>
          <p:cNvCxnSpPr>
            <a:cxnSpLocks/>
            <a:stCxn id="338" idx="3"/>
            <a:endCxn id="339" idx="1"/>
          </p:cNvCxnSpPr>
          <p:nvPr/>
        </p:nvCxnSpPr>
        <p:spPr>
          <a:xfrm flipV="1">
            <a:off x="6507673" y="4025095"/>
            <a:ext cx="214414" cy="2358"/>
          </a:xfrm>
          <a:prstGeom prst="straightConnector1">
            <a:avLst/>
          </a:prstGeom>
          <a:ln w="19050">
            <a:solidFill>
              <a:schemeClr val="accent1"/>
            </a:solidFill>
            <a:tailEnd type="triangle"/>
          </a:ln>
        </p:spPr>
        <p:style>
          <a:lnRef idx="1">
            <a:schemeClr val="accent4"/>
          </a:lnRef>
          <a:fillRef idx="0">
            <a:schemeClr val="accent4"/>
          </a:fillRef>
          <a:effectRef idx="0">
            <a:schemeClr val="accent4"/>
          </a:effectRef>
          <a:fontRef idx="minor">
            <a:schemeClr val="tx1"/>
          </a:fontRef>
        </p:style>
      </p:cxnSp>
      <p:cxnSp>
        <p:nvCxnSpPr>
          <p:cNvPr id="522" name="Connector: Elbow 70">
            <a:extLst>
              <a:ext uri="{FF2B5EF4-FFF2-40B4-BE49-F238E27FC236}">
                <a16:creationId xmlns:a16="http://schemas.microsoft.com/office/drawing/2014/main" id="{13FB912B-9656-C9C0-7B93-AC5CD3EF93A8}"/>
              </a:ext>
            </a:extLst>
          </p:cNvPr>
          <p:cNvCxnSpPr>
            <a:cxnSpLocks/>
            <a:stCxn id="469" idx="0"/>
            <a:endCxn id="15" idx="3"/>
          </p:cNvCxnSpPr>
          <p:nvPr/>
        </p:nvCxnSpPr>
        <p:spPr>
          <a:xfrm rot="5400000" flipH="1" flipV="1">
            <a:off x="7368969" y="1912169"/>
            <a:ext cx="172468" cy="609867"/>
          </a:xfrm>
          <a:prstGeom prst="bentConnector4">
            <a:avLst>
              <a:gd name="adj1" fmla="val 98374"/>
              <a:gd name="adj2" fmla="val 137484"/>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Connector: Elbow 70">
            <a:extLst>
              <a:ext uri="{FF2B5EF4-FFF2-40B4-BE49-F238E27FC236}">
                <a16:creationId xmlns:a16="http://schemas.microsoft.com/office/drawing/2014/main" id="{6E47CBDE-1A3E-FF9C-32AC-72B4940DE794}"/>
              </a:ext>
            </a:extLst>
          </p:cNvPr>
          <p:cNvCxnSpPr>
            <a:cxnSpLocks/>
            <a:stCxn id="339" idx="3"/>
            <a:endCxn id="16" idx="3"/>
          </p:cNvCxnSpPr>
          <p:nvPr/>
        </p:nvCxnSpPr>
        <p:spPr>
          <a:xfrm flipV="1">
            <a:off x="7424496" y="3658649"/>
            <a:ext cx="335641" cy="366446"/>
          </a:xfrm>
          <a:prstGeom prst="bentConnector3">
            <a:avLst>
              <a:gd name="adj1" fmla="val 44661"/>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63" name="Connector: Elbow 70">
            <a:extLst>
              <a:ext uri="{FF2B5EF4-FFF2-40B4-BE49-F238E27FC236}">
                <a16:creationId xmlns:a16="http://schemas.microsoft.com/office/drawing/2014/main" id="{06B8A040-42B8-A688-A2E7-B83D649BA879}"/>
              </a:ext>
            </a:extLst>
          </p:cNvPr>
          <p:cNvCxnSpPr>
            <a:cxnSpLocks/>
            <a:stCxn id="16" idx="3"/>
            <a:endCxn id="51" idx="2"/>
          </p:cNvCxnSpPr>
          <p:nvPr/>
        </p:nvCxnSpPr>
        <p:spPr>
          <a:xfrm flipV="1">
            <a:off x="7760137" y="3037563"/>
            <a:ext cx="778841" cy="621086"/>
          </a:xfrm>
          <a:prstGeom prst="bentConnector2">
            <a:avLst/>
          </a:prstGeom>
          <a:ln w="222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Connector: Elbow 70">
            <a:extLst>
              <a:ext uri="{FF2B5EF4-FFF2-40B4-BE49-F238E27FC236}">
                <a16:creationId xmlns:a16="http://schemas.microsoft.com/office/drawing/2014/main" id="{021C41EE-2676-0D76-8D21-43D33A6BE06C}"/>
              </a:ext>
            </a:extLst>
          </p:cNvPr>
          <p:cNvCxnSpPr>
            <a:cxnSpLocks/>
            <a:stCxn id="15" idx="3"/>
            <a:endCxn id="51" idx="0"/>
          </p:cNvCxnSpPr>
          <p:nvPr/>
        </p:nvCxnSpPr>
        <p:spPr>
          <a:xfrm>
            <a:off x="7760137" y="2130868"/>
            <a:ext cx="778841" cy="624063"/>
          </a:xfrm>
          <a:prstGeom prst="bentConnector2">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88" name="Rechthoek: afgeronde hoeken 1">
            <a:extLst>
              <a:ext uri="{FF2B5EF4-FFF2-40B4-BE49-F238E27FC236}">
                <a16:creationId xmlns:a16="http://schemas.microsoft.com/office/drawing/2014/main" id="{0493851F-5818-F059-F7F9-AAAE14B9EA7D}"/>
              </a:ext>
            </a:extLst>
          </p:cNvPr>
          <p:cNvSpPr/>
          <p:nvPr/>
        </p:nvSpPr>
        <p:spPr>
          <a:xfrm>
            <a:off x="4696094" y="2175800"/>
            <a:ext cx="353721" cy="22645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b="1">
                <a:latin typeface="+mj-lt"/>
              </a:rPr>
              <a:t>Ja</a:t>
            </a:r>
            <a:endParaRPr lang="nl-NL" sz="600" b="1" noProof="0">
              <a:latin typeface="+mj-lt"/>
            </a:endParaRPr>
          </a:p>
        </p:txBody>
      </p:sp>
      <p:sp>
        <p:nvSpPr>
          <p:cNvPr id="487" name="Rechthoek: afgeronde hoeken 1">
            <a:extLst>
              <a:ext uri="{FF2B5EF4-FFF2-40B4-BE49-F238E27FC236}">
                <a16:creationId xmlns:a16="http://schemas.microsoft.com/office/drawing/2014/main" id="{B2937E86-DF3E-31B3-3533-3CCCC1809851}"/>
              </a:ext>
            </a:extLst>
          </p:cNvPr>
          <p:cNvSpPr/>
          <p:nvPr/>
        </p:nvSpPr>
        <p:spPr>
          <a:xfrm>
            <a:off x="4265688" y="1665357"/>
            <a:ext cx="353721" cy="14636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b="1">
                <a:latin typeface="+mj-lt"/>
              </a:rPr>
              <a:t>Nee</a:t>
            </a:r>
            <a:endParaRPr lang="nl-NL" sz="600" b="1" noProof="0">
              <a:latin typeface="+mj-lt"/>
            </a:endParaRPr>
          </a:p>
        </p:txBody>
      </p:sp>
      <p:cxnSp>
        <p:nvCxnSpPr>
          <p:cNvPr id="31" name="Rechte verbindingslijn met pijl 30">
            <a:extLst>
              <a:ext uri="{FF2B5EF4-FFF2-40B4-BE49-F238E27FC236}">
                <a16:creationId xmlns:a16="http://schemas.microsoft.com/office/drawing/2014/main" id="{A1614B4F-C06F-DD6E-CCB2-6C81B236BA79}"/>
              </a:ext>
            </a:extLst>
          </p:cNvPr>
          <p:cNvCxnSpPr>
            <a:cxnSpLocks/>
            <a:stCxn id="381" idx="3"/>
            <a:endCxn id="325" idx="1"/>
          </p:cNvCxnSpPr>
          <p:nvPr/>
        </p:nvCxnSpPr>
        <p:spPr>
          <a:xfrm flipV="1">
            <a:off x="3217674" y="3650517"/>
            <a:ext cx="1683033" cy="10847"/>
          </a:xfrm>
          <a:prstGeom prst="straightConnector1">
            <a:avLst/>
          </a:prstGeom>
          <a:ln w="19050">
            <a:solidFill>
              <a:schemeClr val="accent1"/>
            </a:solidFill>
            <a:tailEnd type="triangle"/>
          </a:ln>
        </p:spPr>
        <p:style>
          <a:lnRef idx="1">
            <a:schemeClr val="accent4"/>
          </a:lnRef>
          <a:fillRef idx="0">
            <a:schemeClr val="accent4"/>
          </a:fillRef>
          <a:effectRef idx="0">
            <a:schemeClr val="accent4"/>
          </a:effectRef>
          <a:fontRef idx="minor">
            <a:schemeClr val="tx1"/>
          </a:fontRef>
        </p:style>
      </p:cxnSp>
      <p:sp>
        <p:nvSpPr>
          <p:cNvPr id="446" name="Oval 73">
            <a:extLst>
              <a:ext uri="{FF2B5EF4-FFF2-40B4-BE49-F238E27FC236}">
                <a16:creationId xmlns:a16="http://schemas.microsoft.com/office/drawing/2014/main" id="{2C9F3D07-BF84-5817-F39C-4B505134FC18}"/>
              </a:ext>
            </a:extLst>
          </p:cNvPr>
          <p:cNvSpPr/>
          <p:nvPr/>
        </p:nvSpPr>
        <p:spPr bwMode="gray">
          <a:xfrm>
            <a:off x="3528910" y="3591299"/>
            <a:ext cx="246484" cy="121003"/>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20</a:t>
            </a:r>
            <a:r>
              <a:rPr lang="nl-NL" sz="675" b="1" noProof="0">
                <a:solidFill>
                  <a:schemeClr val="bg1"/>
                </a:solidFill>
                <a:latin typeface="+mj-lt"/>
              </a:rPr>
              <a:t>%</a:t>
            </a:r>
          </a:p>
        </p:txBody>
      </p:sp>
      <p:sp>
        <p:nvSpPr>
          <p:cNvPr id="334" name="Rechthoek: afgeronde hoeken 1">
            <a:extLst>
              <a:ext uri="{FF2B5EF4-FFF2-40B4-BE49-F238E27FC236}">
                <a16:creationId xmlns:a16="http://schemas.microsoft.com/office/drawing/2014/main" id="{65DF66B8-FDE5-2D8C-2BE9-9015B81308F0}"/>
              </a:ext>
            </a:extLst>
          </p:cNvPr>
          <p:cNvSpPr/>
          <p:nvPr/>
        </p:nvSpPr>
        <p:spPr>
          <a:xfrm>
            <a:off x="5331141" y="3798009"/>
            <a:ext cx="511066" cy="22496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b="1" noProof="0">
                <a:latin typeface="+mj-lt"/>
              </a:rPr>
              <a:t>Wel </a:t>
            </a:r>
          </a:p>
          <a:p>
            <a:pPr algn="ctr"/>
            <a:r>
              <a:rPr lang="nl-NL" sz="600" b="1" noProof="0">
                <a:latin typeface="+mj-lt"/>
              </a:rPr>
              <a:t>AF</a:t>
            </a:r>
          </a:p>
        </p:txBody>
      </p:sp>
      <p:cxnSp>
        <p:nvCxnSpPr>
          <p:cNvPr id="43" name="Rechte verbindingslijn met pijl 42">
            <a:extLst>
              <a:ext uri="{FF2B5EF4-FFF2-40B4-BE49-F238E27FC236}">
                <a16:creationId xmlns:a16="http://schemas.microsoft.com/office/drawing/2014/main" id="{906244F5-1925-4675-B43B-82DC18C5DFF8}"/>
              </a:ext>
            </a:extLst>
          </p:cNvPr>
          <p:cNvCxnSpPr>
            <a:cxnSpLocks/>
            <a:stCxn id="460" idx="3"/>
            <a:endCxn id="338" idx="1"/>
          </p:cNvCxnSpPr>
          <p:nvPr/>
        </p:nvCxnSpPr>
        <p:spPr>
          <a:xfrm>
            <a:off x="4746428" y="4024567"/>
            <a:ext cx="1063814" cy="2886"/>
          </a:xfrm>
          <a:prstGeom prst="straightConnector1">
            <a:avLst/>
          </a:prstGeom>
          <a:ln w="19050">
            <a:solidFill>
              <a:schemeClr val="accent1"/>
            </a:solidFill>
            <a:tailEnd type="triangle"/>
          </a:ln>
        </p:spPr>
        <p:style>
          <a:lnRef idx="1">
            <a:schemeClr val="accent4"/>
          </a:lnRef>
          <a:fillRef idx="0">
            <a:schemeClr val="accent4"/>
          </a:fillRef>
          <a:effectRef idx="0">
            <a:schemeClr val="accent4"/>
          </a:effectRef>
          <a:fontRef idx="minor">
            <a:schemeClr val="tx1"/>
          </a:fontRef>
        </p:style>
      </p:cxnSp>
      <p:sp>
        <p:nvSpPr>
          <p:cNvPr id="47" name="Rechthoek: afgeronde hoeken 1">
            <a:extLst>
              <a:ext uri="{FF2B5EF4-FFF2-40B4-BE49-F238E27FC236}">
                <a16:creationId xmlns:a16="http://schemas.microsoft.com/office/drawing/2014/main" id="{87D9EF8E-FFDF-8012-1557-5285150AEC03}"/>
              </a:ext>
            </a:extLst>
          </p:cNvPr>
          <p:cNvSpPr/>
          <p:nvPr/>
        </p:nvSpPr>
        <p:spPr>
          <a:xfrm>
            <a:off x="4104809" y="3715484"/>
            <a:ext cx="353721" cy="14636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b="1">
                <a:latin typeface="+mj-lt"/>
              </a:rPr>
              <a:t>Nee</a:t>
            </a:r>
            <a:endParaRPr lang="nl-NL" sz="600" b="1" noProof="0">
              <a:latin typeface="+mj-lt"/>
            </a:endParaRPr>
          </a:p>
        </p:txBody>
      </p:sp>
      <p:sp>
        <p:nvSpPr>
          <p:cNvPr id="50" name="Rechthoek: afgeronde hoeken 1">
            <a:extLst>
              <a:ext uri="{FF2B5EF4-FFF2-40B4-BE49-F238E27FC236}">
                <a16:creationId xmlns:a16="http://schemas.microsoft.com/office/drawing/2014/main" id="{E4836F97-EC50-FC7D-7F60-A0F7F16B722D}"/>
              </a:ext>
            </a:extLst>
          </p:cNvPr>
          <p:cNvSpPr/>
          <p:nvPr/>
        </p:nvSpPr>
        <p:spPr>
          <a:xfrm>
            <a:off x="4702805" y="4013719"/>
            <a:ext cx="353721" cy="14636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b="1">
                <a:latin typeface="+mj-lt"/>
              </a:rPr>
              <a:t>Ja </a:t>
            </a:r>
            <a:endParaRPr lang="nl-NL" sz="600" b="1" noProof="0">
              <a:latin typeface="+mj-lt"/>
            </a:endParaRPr>
          </a:p>
        </p:txBody>
      </p:sp>
      <p:sp>
        <p:nvSpPr>
          <p:cNvPr id="53" name="Oval 73">
            <a:extLst>
              <a:ext uri="{FF2B5EF4-FFF2-40B4-BE49-F238E27FC236}">
                <a16:creationId xmlns:a16="http://schemas.microsoft.com/office/drawing/2014/main" id="{AE45CA9F-8AA9-FEFA-0169-F45290F40CBB}"/>
              </a:ext>
            </a:extLst>
          </p:cNvPr>
          <p:cNvSpPr/>
          <p:nvPr/>
        </p:nvSpPr>
        <p:spPr bwMode="gray">
          <a:xfrm>
            <a:off x="4958500" y="3954778"/>
            <a:ext cx="265434" cy="130116"/>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5</a:t>
            </a:r>
            <a:r>
              <a:rPr lang="nl-NL" sz="675" b="1" noProof="0">
                <a:solidFill>
                  <a:schemeClr val="bg1"/>
                </a:solidFill>
                <a:latin typeface="+mj-lt"/>
              </a:rPr>
              <a:t>%</a:t>
            </a:r>
          </a:p>
        </p:txBody>
      </p:sp>
      <p:cxnSp>
        <p:nvCxnSpPr>
          <p:cNvPr id="455" name="Rechte verbindingslijn met pijl 454">
            <a:extLst>
              <a:ext uri="{FF2B5EF4-FFF2-40B4-BE49-F238E27FC236}">
                <a16:creationId xmlns:a16="http://schemas.microsoft.com/office/drawing/2014/main" id="{F7AF6562-5C12-A62C-8080-98EECAE78637}"/>
              </a:ext>
            </a:extLst>
          </p:cNvPr>
          <p:cNvCxnSpPr>
            <a:cxnSpLocks/>
            <a:stCxn id="325" idx="3"/>
            <a:endCxn id="16" idx="3"/>
          </p:cNvCxnSpPr>
          <p:nvPr/>
        </p:nvCxnSpPr>
        <p:spPr>
          <a:xfrm>
            <a:off x="5526651" y="3650517"/>
            <a:ext cx="2233486" cy="8132"/>
          </a:xfrm>
          <a:prstGeom prst="straightConnector1">
            <a:avLst/>
          </a:prstGeom>
          <a:ln w="19050">
            <a:solidFill>
              <a:schemeClr val="accent1"/>
            </a:solidFill>
            <a:tailEnd type="triangle"/>
          </a:ln>
        </p:spPr>
        <p:style>
          <a:lnRef idx="1">
            <a:schemeClr val="accent4"/>
          </a:lnRef>
          <a:fillRef idx="0">
            <a:schemeClr val="accent4"/>
          </a:fillRef>
          <a:effectRef idx="0">
            <a:schemeClr val="accent4"/>
          </a:effectRef>
          <a:fontRef idx="minor">
            <a:schemeClr val="tx1"/>
          </a:fontRef>
        </p:style>
      </p:cxnSp>
      <p:sp>
        <p:nvSpPr>
          <p:cNvPr id="373" name="Oval 73">
            <a:extLst>
              <a:ext uri="{FF2B5EF4-FFF2-40B4-BE49-F238E27FC236}">
                <a16:creationId xmlns:a16="http://schemas.microsoft.com/office/drawing/2014/main" id="{FCBE8787-6C06-B3A2-898A-B8CD96E0588C}"/>
              </a:ext>
            </a:extLst>
          </p:cNvPr>
          <p:cNvSpPr/>
          <p:nvPr/>
        </p:nvSpPr>
        <p:spPr bwMode="gray">
          <a:xfrm>
            <a:off x="6358146" y="3603387"/>
            <a:ext cx="246484" cy="121003"/>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a:solidFill>
                  <a:schemeClr val="bg1"/>
                </a:solidFill>
                <a:latin typeface="+mj-lt"/>
              </a:rPr>
              <a:t>95</a:t>
            </a:r>
            <a:r>
              <a:rPr lang="nl-NL" sz="675" b="1" noProof="0">
                <a:solidFill>
                  <a:schemeClr val="bg1"/>
                </a:solidFill>
                <a:latin typeface="+mj-lt"/>
              </a:rPr>
              <a:t>%</a:t>
            </a:r>
          </a:p>
        </p:txBody>
      </p:sp>
      <p:sp>
        <p:nvSpPr>
          <p:cNvPr id="460" name="Rechthoek: afgeronde hoeken 1">
            <a:extLst>
              <a:ext uri="{FF2B5EF4-FFF2-40B4-BE49-F238E27FC236}">
                <a16:creationId xmlns:a16="http://schemas.microsoft.com/office/drawing/2014/main" id="{81C23462-5713-0505-9A62-B7A9201949AB}"/>
              </a:ext>
            </a:extLst>
          </p:cNvPr>
          <p:cNvSpPr/>
          <p:nvPr/>
        </p:nvSpPr>
        <p:spPr>
          <a:xfrm>
            <a:off x="4048997" y="3856435"/>
            <a:ext cx="697431" cy="336263"/>
          </a:xfrm>
          <a:prstGeom prst="roundRect">
            <a:avLst/>
          </a:prstGeom>
          <a:solidFill>
            <a:srgbClr val="FFFFFF"/>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latin typeface="+mj-lt"/>
              </a:rPr>
              <a:t>AF gedetecteerd in 24uur?</a:t>
            </a:r>
            <a:endParaRPr lang="nl-NL" sz="600" b="1" noProof="0">
              <a:latin typeface="+mj-lt"/>
            </a:endParaRPr>
          </a:p>
        </p:txBody>
      </p:sp>
      <p:sp>
        <p:nvSpPr>
          <p:cNvPr id="461" name="Rechthoek: afgeronde hoeken 1">
            <a:extLst>
              <a:ext uri="{FF2B5EF4-FFF2-40B4-BE49-F238E27FC236}">
                <a16:creationId xmlns:a16="http://schemas.microsoft.com/office/drawing/2014/main" id="{7A19B1F2-98B5-19A4-3F7D-8D252B84C842}"/>
              </a:ext>
            </a:extLst>
          </p:cNvPr>
          <p:cNvSpPr/>
          <p:nvPr/>
        </p:nvSpPr>
        <p:spPr>
          <a:xfrm>
            <a:off x="3279604" y="3856436"/>
            <a:ext cx="612542" cy="336262"/>
          </a:xfrm>
          <a:prstGeom prst="roundRect">
            <a:avLst/>
          </a:prstGeom>
          <a:solidFill>
            <a:srgbClr val="FFFFFF"/>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600" noProof="0">
                <a:latin typeface="+mj-lt"/>
              </a:rPr>
              <a:t>Opname </a:t>
            </a:r>
            <a:r>
              <a:rPr lang="nl-NL" sz="600" noProof="0" err="1">
                <a:latin typeface="+mj-lt"/>
              </a:rPr>
              <a:t>stroke</a:t>
            </a:r>
            <a:r>
              <a:rPr lang="nl-NL" sz="600" noProof="0">
                <a:latin typeface="+mj-lt"/>
              </a:rPr>
              <a:t>/NEU</a:t>
            </a:r>
            <a:endParaRPr lang="nl-NL" sz="600" b="1" noProof="0">
              <a:latin typeface="+mj-lt"/>
            </a:endParaRPr>
          </a:p>
        </p:txBody>
      </p:sp>
      <p:cxnSp>
        <p:nvCxnSpPr>
          <p:cNvPr id="476" name="Rechte verbindingslijn met pijl 475">
            <a:extLst>
              <a:ext uri="{FF2B5EF4-FFF2-40B4-BE49-F238E27FC236}">
                <a16:creationId xmlns:a16="http://schemas.microsoft.com/office/drawing/2014/main" id="{66A82FA2-3BB0-1ADA-D3A1-10067400A6DF}"/>
              </a:ext>
            </a:extLst>
          </p:cNvPr>
          <p:cNvCxnSpPr>
            <a:cxnSpLocks/>
            <a:stCxn id="461" idx="3"/>
            <a:endCxn id="460" idx="1"/>
          </p:cNvCxnSpPr>
          <p:nvPr/>
        </p:nvCxnSpPr>
        <p:spPr>
          <a:xfrm>
            <a:off x="3892146" y="4024567"/>
            <a:ext cx="156851" cy="0"/>
          </a:xfrm>
          <a:prstGeom prst="straightConnector1">
            <a:avLst/>
          </a:prstGeom>
          <a:ln w="19050">
            <a:solidFill>
              <a:schemeClr val="accent1"/>
            </a:solidFill>
            <a:tailEnd type="triangle"/>
          </a:ln>
        </p:spPr>
        <p:style>
          <a:lnRef idx="1">
            <a:schemeClr val="accent4"/>
          </a:lnRef>
          <a:fillRef idx="0">
            <a:schemeClr val="accent4"/>
          </a:fillRef>
          <a:effectRef idx="0">
            <a:schemeClr val="accent4"/>
          </a:effectRef>
          <a:fontRef idx="minor">
            <a:schemeClr val="tx1"/>
          </a:fontRef>
        </p:style>
      </p:cxnSp>
      <p:cxnSp>
        <p:nvCxnSpPr>
          <p:cNvPr id="484" name="Rechte verbindingslijn met pijl 483">
            <a:extLst>
              <a:ext uri="{FF2B5EF4-FFF2-40B4-BE49-F238E27FC236}">
                <a16:creationId xmlns:a16="http://schemas.microsoft.com/office/drawing/2014/main" id="{427A6833-CB0F-F6A1-D7EA-6B5D20149848}"/>
              </a:ext>
            </a:extLst>
          </p:cNvPr>
          <p:cNvCxnSpPr>
            <a:cxnSpLocks/>
            <a:stCxn id="460" idx="0"/>
          </p:cNvCxnSpPr>
          <p:nvPr/>
        </p:nvCxnSpPr>
        <p:spPr>
          <a:xfrm flipH="1" flipV="1">
            <a:off x="4389430" y="3655940"/>
            <a:ext cx="8283" cy="200495"/>
          </a:xfrm>
          <a:prstGeom prst="straightConnector1">
            <a:avLst/>
          </a:prstGeom>
          <a:ln w="19050">
            <a:solidFill>
              <a:schemeClr val="accent1"/>
            </a:solidFill>
            <a:tailEnd type="triangle"/>
          </a:ln>
        </p:spPr>
        <p:style>
          <a:lnRef idx="1">
            <a:schemeClr val="accent4"/>
          </a:lnRef>
          <a:fillRef idx="0">
            <a:schemeClr val="accent4"/>
          </a:fillRef>
          <a:effectRef idx="0">
            <a:schemeClr val="accent4"/>
          </a:effectRef>
          <a:fontRef idx="minor">
            <a:schemeClr val="tx1"/>
          </a:fontRef>
        </p:style>
      </p:cxnSp>
      <p:sp>
        <p:nvSpPr>
          <p:cNvPr id="52" name="Oval 73">
            <a:extLst>
              <a:ext uri="{FF2B5EF4-FFF2-40B4-BE49-F238E27FC236}">
                <a16:creationId xmlns:a16="http://schemas.microsoft.com/office/drawing/2014/main" id="{7B8954DB-9CB4-7720-D9B4-AE57D9C8DCC4}"/>
              </a:ext>
            </a:extLst>
          </p:cNvPr>
          <p:cNvSpPr/>
          <p:nvPr/>
        </p:nvSpPr>
        <p:spPr bwMode="gray">
          <a:xfrm>
            <a:off x="4372543" y="3709814"/>
            <a:ext cx="246865" cy="135788"/>
          </a:xfrm>
          <a:prstGeom prst="ellipse">
            <a:avLst/>
          </a:prstGeom>
          <a:solidFill>
            <a:schemeClr val="accent3">
              <a:lumMod val="75000"/>
            </a:schemeClr>
          </a:solidFill>
          <a:ln w="19050" algn="ctr">
            <a:noFill/>
            <a:miter lim="800000"/>
            <a:headEnd/>
            <a:tailEnd/>
          </a:ln>
        </p:spPr>
        <p:txBody>
          <a:bodyPr wrap="square" lIns="0" tIns="0" rIns="0" bIns="0" rtlCol="0" anchor="ctr"/>
          <a:lstStyle/>
          <a:p>
            <a:pPr algn="ctr">
              <a:lnSpc>
                <a:spcPct val="106000"/>
              </a:lnSpc>
              <a:buFont typeface="Wingdings 2" pitchFamily="18" charset="2"/>
              <a:buNone/>
            </a:pPr>
            <a:r>
              <a:rPr lang="nl-NL" sz="675" b="1" noProof="0">
                <a:solidFill>
                  <a:schemeClr val="bg1"/>
                </a:solidFill>
                <a:latin typeface="+mj-lt"/>
              </a:rPr>
              <a:t>95%</a:t>
            </a:r>
          </a:p>
        </p:txBody>
      </p:sp>
      <p:cxnSp>
        <p:nvCxnSpPr>
          <p:cNvPr id="17" name="Connector: Elbow 70">
            <a:extLst>
              <a:ext uri="{FF2B5EF4-FFF2-40B4-BE49-F238E27FC236}">
                <a16:creationId xmlns:a16="http://schemas.microsoft.com/office/drawing/2014/main" id="{4A8633F6-90B1-69D9-7A11-516AF81CD7EB}"/>
              </a:ext>
            </a:extLst>
          </p:cNvPr>
          <p:cNvCxnSpPr>
            <a:cxnSpLocks/>
            <a:stCxn id="49" idx="3"/>
            <a:endCxn id="239" idx="1"/>
          </p:cNvCxnSpPr>
          <p:nvPr/>
        </p:nvCxnSpPr>
        <p:spPr>
          <a:xfrm flipV="1">
            <a:off x="2502834" y="1791280"/>
            <a:ext cx="2410101" cy="236599"/>
          </a:xfrm>
          <a:prstGeom prst="bentConnector3">
            <a:avLst>
              <a:gd name="adj1" fmla="val 7317"/>
            </a:avLst>
          </a:prstGeom>
          <a:ln w="22225">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4" name="Rechte verbindingslijn met pijl 453">
            <a:extLst>
              <a:ext uri="{FF2B5EF4-FFF2-40B4-BE49-F238E27FC236}">
                <a16:creationId xmlns:a16="http://schemas.microsoft.com/office/drawing/2014/main" id="{10F0915B-DC4B-212E-8199-792171EF3352}"/>
              </a:ext>
            </a:extLst>
          </p:cNvPr>
          <p:cNvCxnSpPr>
            <a:cxnSpLocks/>
            <a:endCxn id="446" idx="6"/>
          </p:cNvCxnSpPr>
          <p:nvPr/>
        </p:nvCxnSpPr>
        <p:spPr>
          <a:xfrm flipV="1">
            <a:off x="3775394" y="3651801"/>
            <a:ext cx="0" cy="193801"/>
          </a:xfrm>
          <a:prstGeom prst="straightConnector1">
            <a:avLst/>
          </a:prstGeom>
          <a:ln w="19050" cap="flat" cmpd="sng" algn="ctr">
            <a:solidFill>
              <a:schemeClr val="accent1"/>
            </a:solidFill>
            <a:prstDash val="sys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04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FB6976B-B0EE-2C47-98E2-0CC14458720E}"/>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think-cell data - do not delete" hidden="1">
                        <a:extLst>
                          <a:ext uri="{FF2B5EF4-FFF2-40B4-BE49-F238E27FC236}">
                            <a16:creationId xmlns:a16="http://schemas.microsoft.com/office/drawing/2014/main" id="{5FB6976B-B0EE-2C47-98E2-0CC14458720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cxnSp>
        <p:nvCxnSpPr>
          <p:cNvPr id="453" name="Connector: Elbow 452">
            <a:extLst>
              <a:ext uri="{FF2B5EF4-FFF2-40B4-BE49-F238E27FC236}">
                <a16:creationId xmlns:a16="http://schemas.microsoft.com/office/drawing/2014/main" id="{1DF5C3BE-EA7A-E2AC-0D38-5B2900C8F4F9}"/>
              </a:ext>
            </a:extLst>
          </p:cNvPr>
          <p:cNvCxnSpPr>
            <a:cxnSpLocks/>
            <a:endCxn id="7" idx="1"/>
          </p:cNvCxnSpPr>
          <p:nvPr/>
        </p:nvCxnSpPr>
        <p:spPr>
          <a:xfrm flipV="1">
            <a:off x="1527648" y="2506748"/>
            <a:ext cx="1457949" cy="444693"/>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F968795-B206-87CB-C998-F18C22B1A110}"/>
              </a:ext>
            </a:extLst>
          </p:cNvPr>
          <p:cNvSpPr>
            <a:spLocks noGrp="1"/>
          </p:cNvSpPr>
          <p:nvPr>
            <p:ph type="title"/>
          </p:nvPr>
        </p:nvSpPr>
        <p:spPr>
          <a:noFill/>
        </p:spPr>
        <p:txBody>
          <a:bodyPr vert="horz"/>
          <a:lstStyle/>
          <a:p>
            <a:r>
              <a:rPr lang="nl-NL" sz="1400">
                <a:solidFill>
                  <a:schemeClr val="accent1"/>
                </a:solidFill>
              </a:rPr>
              <a:t>Astma | </a:t>
            </a:r>
            <a:r>
              <a:rPr lang="nl-NL" sz="1400">
                <a:cs typeface="Calibri Light"/>
              </a:rPr>
              <a:t>Thuismonitoring heeft jaarlijks met een inclusie van 50% effect op 8600 patiënten met regulier astma en 1000 patiënten met ernstig astma (nieuwe en controlepatiënten)</a:t>
            </a:r>
          </a:p>
        </p:txBody>
      </p:sp>
      <p:sp>
        <p:nvSpPr>
          <p:cNvPr id="56" name="Rectangle 55">
            <a:extLst>
              <a:ext uri="{FF2B5EF4-FFF2-40B4-BE49-F238E27FC236}">
                <a16:creationId xmlns:a16="http://schemas.microsoft.com/office/drawing/2014/main" id="{3B2BE990-D9D8-36B0-3D29-CF445258AF57}"/>
              </a:ext>
            </a:extLst>
          </p:cNvPr>
          <p:cNvSpPr/>
          <p:nvPr/>
        </p:nvSpPr>
        <p:spPr bwMode="gray">
          <a:xfrm>
            <a:off x="1162498" y="4711979"/>
            <a:ext cx="6549518" cy="400432"/>
          </a:xfrm>
          <a:prstGeom prst="rect">
            <a:avLst/>
          </a:prstGeom>
          <a:noFill/>
          <a:ln w="19050" algn="ctr">
            <a:noFill/>
            <a:miter lim="800000"/>
            <a:headEnd/>
            <a:tailEnd/>
          </a:ln>
        </p:spPr>
        <p:txBody>
          <a:bodyPr wrap="square" lIns="66675" tIns="66675" rIns="66675" bIns="66675" rtlCol="0" anchor="ctr"/>
          <a:lstStyle/>
          <a:p>
            <a:pPr defTabSz="685800">
              <a:lnSpc>
                <a:spcPct val="106000"/>
              </a:lnSpc>
              <a:buClrTx/>
            </a:pPr>
            <a:r>
              <a:rPr lang="nl-NL" sz="600" kern="1200">
                <a:solidFill>
                  <a:srgbClr val="3C3C3C"/>
                </a:solidFill>
                <a:latin typeface="Calibri"/>
                <a:ea typeface="+mn-ea"/>
                <a:cs typeface="+mn-cs"/>
              </a:rPr>
              <a:t>Bronnen: protocol astma, interview met zorgpadlead en medical lead astma, zie appendix voor aannames en hypotheses. Patiëntaantallen zijn afgerond op honderdtallen per jaar</a:t>
            </a:r>
          </a:p>
        </p:txBody>
      </p:sp>
      <p:sp>
        <p:nvSpPr>
          <p:cNvPr id="44" name="Rechthoek: afgeronde hoeken 1">
            <a:extLst>
              <a:ext uri="{FF2B5EF4-FFF2-40B4-BE49-F238E27FC236}">
                <a16:creationId xmlns:a16="http://schemas.microsoft.com/office/drawing/2014/main" id="{7D3E14C2-96F0-6F6B-F8CA-770BFF585CC6}"/>
              </a:ext>
            </a:extLst>
          </p:cNvPr>
          <p:cNvSpPr/>
          <p:nvPr/>
        </p:nvSpPr>
        <p:spPr>
          <a:xfrm>
            <a:off x="3949327" y="4197222"/>
            <a:ext cx="1225051" cy="416734"/>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Huisarts</a:t>
            </a:r>
          </a:p>
        </p:txBody>
      </p:sp>
      <p:sp>
        <p:nvSpPr>
          <p:cNvPr id="51" name="Rectangle 50">
            <a:extLst>
              <a:ext uri="{FF2B5EF4-FFF2-40B4-BE49-F238E27FC236}">
                <a16:creationId xmlns:a16="http://schemas.microsoft.com/office/drawing/2014/main" id="{5ED5725D-3F99-DC89-5C49-4200D559078B}"/>
              </a:ext>
            </a:extLst>
          </p:cNvPr>
          <p:cNvSpPr/>
          <p:nvPr/>
        </p:nvSpPr>
        <p:spPr bwMode="gray">
          <a:xfrm>
            <a:off x="376237" y="1035833"/>
            <a:ext cx="1710132"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61" name="Rechthoek: afgeronde hoeken 1">
            <a:extLst>
              <a:ext uri="{FF2B5EF4-FFF2-40B4-BE49-F238E27FC236}">
                <a16:creationId xmlns:a16="http://schemas.microsoft.com/office/drawing/2014/main" id="{22E97594-AD30-A8E6-2497-5284FCA0894A}"/>
              </a:ext>
            </a:extLst>
          </p:cNvPr>
          <p:cNvSpPr/>
          <p:nvPr/>
        </p:nvSpPr>
        <p:spPr>
          <a:xfrm>
            <a:off x="390794" y="811825"/>
            <a:ext cx="1741533" cy="258287"/>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defTabSz="685800">
              <a:buClrTx/>
            </a:pPr>
            <a:r>
              <a:rPr lang="nl-NL" sz="750" b="1" kern="1200">
                <a:solidFill>
                  <a:srgbClr val="3C3C3C"/>
                </a:solidFill>
                <a:latin typeface="Calibri"/>
              </a:rPr>
              <a:t>Patiënt in ziekenhuis met diagnose astma</a:t>
            </a:r>
          </a:p>
        </p:txBody>
      </p:sp>
      <p:sp>
        <p:nvSpPr>
          <p:cNvPr id="448" name="Rectangle 447">
            <a:extLst>
              <a:ext uri="{FF2B5EF4-FFF2-40B4-BE49-F238E27FC236}">
                <a16:creationId xmlns:a16="http://schemas.microsoft.com/office/drawing/2014/main" id="{EFC5B6B8-DFF2-96F1-9ADD-538023431AE0}"/>
              </a:ext>
            </a:extLst>
          </p:cNvPr>
          <p:cNvSpPr/>
          <p:nvPr/>
        </p:nvSpPr>
        <p:spPr bwMode="gray">
          <a:xfrm>
            <a:off x="2167387" y="1035833"/>
            <a:ext cx="4654943"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grpSp>
        <p:nvGrpSpPr>
          <p:cNvPr id="450" name="Group 449">
            <a:extLst>
              <a:ext uri="{FF2B5EF4-FFF2-40B4-BE49-F238E27FC236}">
                <a16:creationId xmlns:a16="http://schemas.microsoft.com/office/drawing/2014/main" id="{8E7A9C43-478B-A615-D8F6-E1B5CEF52A75}"/>
              </a:ext>
            </a:extLst>
          </p:cNvPr>
          <p:cNvGrpSpPr/>
          <p:nvPr/>
        </p:nvGrpSpPr>
        <p:grpSpPr>
          <a:xfrm>
            <a:off x="6970301" y="2525180"/>
            <a:ext cx="1383499" cy="853887"/>
            <a:chOff x="9293734" y="2754436"/>
            <a:chExt cx="1844665" cy="1138516"/>
          </a:xfrm>
        </p:grpSpPr>
        <p:sp>
          <p:nvSpPr>
            <p:cNvPr id="58" name="Rectangle 57">
              <a:extLst>
                <a:ext uri="{FF2B5EF4-FFF2-40B4-BE49-F238E27FC236}">
                  <a16:creationId xmlns:a16="http://schemas.microsoft.com/office/drawing/2014/main" id="{11F80F17-2D08-DFBD-840E-D97BDA2EB437}"/>
                </a:ext>
              </a:extLst>
            </p:cNvPr>
            <p:cNvSpPr/>
            <p:nvPr/>
          </p:nvSpPr>
          <p:spPr bwMode="gray">
            <a:xfrm>
              <a:off x="9293734" y="2754436"/>
              <a:ext cx="1844665" cy="1138516"/>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kern="1200">
                <a:solidFill>
                  <a:srgbClr val="3C3C3C"/>
                </a:solidFill>
                <a:latin typeface="Calibri"/>
                <a:ea typeface="+mn-ea"/>
                <a:cs typeface="+mn-cs"/>
              </a:endParaRPr>
            </a:p>
          </p:txBody>
        </p:sp>
        <p:sp>
          <p:nvSpPr>
            <p:cNvPr id="46" name="Rechthoek: afgeronde hoeken 1">
              <a:extLst>
                <a:ext uri="{FF2B5EF4-FFF2-40B4-BE49-F238E27FC236}">
                  <a16:creationId xmlns:a16="http://schemas.microsoft.com/office/drawing/2014/main" id="{B260E394-FB22-291A-8673-BAB96FB1F7AA}"/>
                </a:ext>
              </a:extLst>
            </p:cNvPr>
            <p:cNvSpPr/>
            <p:nvPr/>
          </p:nvSpPr>
          <p:spPr>
            <a:xfrm>
              <a:off x="9361590" y="2808136"/>
              <a:ext cx="1676841" cy="450933"/>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Follow-up regulier</a:t>
              </a:r>
            </a:p>
          </p:txBody>
        </p:sp>
        <p:sp>
          <p:nvSpPr>
            <p:cNvPr id="47" name="Rechthoek: afgeronde hoeken 1">
              <a:extLst>
                <a:ext uri="{FF2B5EF4-FFF2-40B4-BE49-F238E27FC236}">
                  <a16:creationId xmlns:a16="http://schemas.microsoft.com/office/drawing/2014/main" id="{59AF8096-9333-EEE3-2153-C9B87682C99E}"/>
                </a:ext>
              </a:extLst>
            </p:cNvPr>
            <p:cNvSpPr/>
            <p:nvPr/>
          </p:nvSpPr>
          <p:spPr>
            <a:xfrm>
              <a:off x="9361590" y="3362354"/>
              <a:ext cx="1676841" cy="450933"/>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Follow-up met thuismonitoring</a:t>
              </a:r>
            </a:p>
          </p:txBody>
        </p:sp>
      </p:grpSp>
      <p:grpSp>
        <p:nvGrpSpPr>
          <p:cNvPr id="63" name="Group 62">
            <a:extLst>
              <a:ext uri="{FF2B5EF4-FFF2-40B4-BE49-F238E27FC236}">
                <a16:creationId xmlns:a16="http://schemas.microsoft.com/office/drawing/2014/main" id="{17E419FB-F5C6-01E6-8DEC-9E4D88EF62A1}"/>
              </a:ext>
            </a:extLst>
          </p:cNvPr>
          <p:cNvGrpSpPr/>
          <p:nvPr/>
        </p:nvGrpSpPr>
        <p:grpSpPr>
          <a:xfrm>
            <a:off x="330172" y="2111881"/>
            <a:ext cx="1197476" cy="1047939"/>
            <a:chOff x="742146" y="2203371"/>
            <a:chExt cx="1596635" cy="1397252"/>
          </a:xfrm>
        </p:grpSpPr>
        <p:pic>
          <p:nvPicPr>
            <p:cNvPr id="27" name="Afbeelding 9">
              <a:extLst>
                <a:ext uri="{FF2B5EF4-FFF2-40B4-BE49-F238E27FC236}">
                  <a16:creationId xmlns:a16="http://schemas.microsoft.com/office/drawing/2014/main" id="{CBD345B9-8C07-7089-EB43-01167E711F1D}"/>
                </a:ext>
              </a:extLst>
            </p:cNvPr>
            <p:cNvPicPr>
              <a:picLocks noChangeAspect="1"/>
            </p:cNvPicPr>
            <p:nvPr/>
          </p:nvPicPr>
          <p:blipFill rotWithShape="1">
            <a:blip r:embed="rId6"/>
            <a:srcRect l="64144" t="37105" r="31088" b="46599"/>
            <a:stretch/>
          </p:blipFill>
          <p:spPr>
            <a:xfrm>
              <a:off x="1395046" y="2203371"/>
              <a:ext cx="329043" cy="667746"/>
            </a:xfrm>
            <a:prstGeom prst="rect">
              <a:avLst/>
            </a:prstGeom>
          </p:spPr>
        </p:pic>
        <p:sp>
          <p:nvSpPr>
            <p:cNvPr id="31" name="Rechthoek: afgeronde hoeken 1">
              <a:extLst>
                <a:ext uri="{FF2B5EF4-FFF2-40B4-BE49-F238E27FC236}">
                  <a16:creationId xmlns:a16="http://schemas.microsoft.com/office/drawing/2014/main" id="{1261EC0D-C8B8-3085-B48B-BFF1D27F0676}"/>
                </a:ext>
              </a:extLst>
            </p:cNvPr>
            <p:cNvSpPr/>
            <p:nvPr/>
          </p:nvSpPr>
          <p:spPr>
            <a:xfrm>
              <a:off x="815016" y="3044946"/>
              <a:ext cx="1523765" cy="555677"/>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Patiënt met diagnose astma</a:t>
              </a:r>
            </a:p>
          </p:txBody>
        </p:sp>
        <p:sp>
          <p:nvSpPr>
            <p:cNvPr id="113" name="Oval 112">
              <a:extLst>
                <a:ext uri="{FF2B5EF4-FFF2-40B4-BE49-F238E27FC236}">
                  <a16:creationId xmlns:a16="http://schemas.microsoft.com/office/drawing/2014/main" id="{9D15B54C-3BF2-EBAD-4501-0348FB228680}"/>
                </a:ext>
              </a:extLst>
            </p:cNvPr>
            <p:cNvSpPr/>
            <p:nvPr/>
          </p:nvSpPr>
          <p:spPr bwMode="gray">
            <a:xfrm>
              <a:off x="1180801" y="2911380"/>
              <a:ext cx="392947" cy="211409"/>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100%</a:t>
              </a:r>
            </a:p>
          </p:txBody>
        </p:sp>
        <p:sp>
          <p:nvSpPr>
            <p:cNvPr id="114" name="Oval 113">
              <a:extLst>
                <a:ext uri="{FF2B5EF4-FFF2-40B4-BE49-F238E27FC236}">
                  <a16:creationId xmlns:a16="http://schemas.microsoft.com/office/drawing/2014/main" id="{3A747313-36B1-278C-1CEC-EC419CCC0B5F}"/>
                </a:ext>
              </a:extLst>
            </p:cNvPr>
            <p:cNvSpPr/>
            <p:nvPr/>
          </p:nvSpPr>
          <p:spPr bwMode="gray">
            <a:xfrm>
              <a:off x="742146" y="2911380"/>
              <a:ext cx="411424" cy="211409"/>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19.200</a:t>
              </a:r>
            </a:p>
          </p:txBody>
        </p:sp>
      </p:grpSp>
      <p:cxnSp>
        <p:nvCxnSpPr>
          <p:cNvPr id="522" name="Connector: Elbow 521">
            <a:extLst>
              <a:ext uri="{FF2B5EF4-FFF2-40B4-BE49-F238E27FC236}">
                <a16:creationId xmlns:a16="http://schemas.microsoft.com/office/drawing/2014/main" id="{15C77629-4640-A473-22B8-B385F93E27BC}"/>
              </a:ext>
            </a:extLst>
          </p:cNvPr>
          <p:cNvCxnSpPr>
            <a:cxnSpLocks/>
            <a:endCxn id="54" idx="1"/>
          </p:cNvCxnSpPr>
          <p:nvPr/>
        </p:nvCxnSpPr>
        <p:spPr>
          <a:xfrm rot="5400000" flipH="1" flipV="1">
            <a:off x="1689642" y="1655486"/>
            <a:ext cx="1360398" cy="1231512"/>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31" name="Connector: Elbow 530">
            <a:extLst>
              <a:ext uri="{FF2B5EF4-FFF2-40B4-BE49-F238E27FC236}">
                <a16:creationId xmlns:a16="http://schemas.microsoft.com/office/drawing/2014/main" id="{F2D0B849-60FB-FFF9-9CBB-0FC31514C059}"/>
              </a:ext>
            </a:extLst>
          </p:cNvPr>
          <p:cNvCxnSpPr>
            <a:cxnSpLocks/>
            <a:stCxn id="54" idx="3"/>
            <a:endCxn id="58" idx="1"/>
          </p:cNvCxnSpPr>
          <p:nvPr/>
        </p:nvCxnSpPr>
        <p:spPr>
          <a:xfrm>
            <a:off x="5714448" y="1591044"/>
            <a:ext cx="1255853" cy="1361080"/>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49" name="Rechthoek: afgeronde hoeken 1">
            <a:extLst>
              <a:ext uri="{FF2B5EF4-FFF2-40B4-BE49-F238E27FC236}">
                <a16:creationId xmlns:a16="http://schemas.microsoft.com/office/drawing/2014/main" id="{7AA49595-0408-B739-CE86-9C49EF182FBC}"/>
              </a:ext>
            </a:extLst>
          </p:cNvPr>
          <p:cNvSpPr/>
          <p:nvPr/>
        </p:nvSpPr>
        <p:spPr>
          <a:xfrm>
            <a:off x="2967669" y="746589"/>
            <a:ext cx="3342416" cy="323035"/>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defTabSz="685800">
              <a:buClrTx/>
            </a:pPr>
            <a:r>
              <a:rPr lang="nl-NL" sz="750" b="1" kern="1200">
                <a:solidFill>
                  <a:srgbClr val="3C3C3C"/>
                </a:solidFill>
                <a:latin typeface="Calibri"/>
              </a:rPr>
              <a:t>Patiënt krijgt behandeling en bijbehorende follow-up in het eerste jaar</a:t>
            </a:r>
          </a:p>
        </p:txBody>
      </p:sp>
      <p:sp>
        <p:nvSpPr>
          <p:cNvPr id="54" name="Rectangle 53">
            <a:extLst>
              <a:ext uri="{FF2B5EF4-FFF2-40B4-BE49-F238E27FC236}">
                <a16:creationId xmlns:a16="http://schemas.microsoft.com/office/drawing/2014/main" id="{2B2732FB-72F1-C8A2-95A8-39940E71C0D6}"/>
              </a:ext>
            </a:extLst>
          </p:cNvPr>
          <p:cNvSpPr/>
          <p:nvPr/>
        </p:nvSpPr>
        <p:spPr bwMode="gray">
          <a:xfrm>
            <a:off x="2985597" y="1171501"/>
            <a:ext cx="2728851" cy="839085"/>
          </a:xfrm>
          <a:prstGeom prst="rect">
            <a:avLst/>
          </a:prstGeom>
          <a:solidFill>
            <a:schemeClr val="bg1">
              <a:lumMod val="85000"/>
            </a:schemeClr>
          </a:solidFill>
          <a:ln w="6350" algn="ctr">
            <a:noFill/>
            <a:prstDash val="dash"/>
            <a:miter lim="800000"/>
            <a:headEnd/>
            <a:tailEnd/>
          </a:ln>
        </p:spPr>
        <p:txBody>
          <a:bodyPr wrap="square" lIns="0" tIns="0" rIns="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32" name="Rechthoek: afgeronde hoeken 1">
            <a:extLst>
              <a:ext uri="{FF2B5EF4-FFF2-40B4-BE49-F238E27FC236}">
                <a16:creationId xmlns:a16="http://schemas.microsoft.com/office/drawing/2014/main" id="{80A4B33B-3B9C-50A6-8B1C-F5C2CF3FB298}"/>
              </a:ext>
            </a:extLst>
          </p:cNvPr>
          <p:cNvSpPr/>
          <p:nvPr/>
        </p:nvSpPr>
        <p:spPr>
          <a:xfrm>
            <a:off x="3046303" y="1348209"/>
            <a:ext cx="2586957" cy="265236"/>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108000" tIns="0" rIns="0" bIns="0" rtlCol="0" anchor="ctr"/>
          <a:lstStyle/>
          <a:p>
            <a:pPr defTabSz="685800">
              <a:buClrTx/>
            </a:pPr>
            <a:r>
              <a:rPr lang="nl-NL" sz="675" b="1" kern="1200">
                <a:solidFill>
                  <a:srgbClr val="3C3C3C"/>
                </a:solidFill>
                <a:latin typeface="Calibri"/>
              </a:rPr>
              <a:t>Regulier</a:t>
            </a:r>
          </a:p>
        </p:txBody>
      </p:sp>
      <p:sp>
        <p:nvSpPr>
          <p:cNvPr id="38" name="Rechthoek: afgeronde hoeken 1">
            <a:extLst>
              <a:ext uri="{FF2B5EF4-FFF2-40B4-BE49-F238E27FC236}">
                <a16:creationId xmlns:a16="http://schemas.microsoft.com/office/drawing/2014/main" id="{B802A2D9-DABB-EF58-0411-13D94935DE26}"/>
              </a:ext>
            </a:extLst>
          </p:cNvPr>
          <p:cNvSpPr/>
          <p:nvPr/>
        </p:nvSpPr>
        <p:spPr>
          <a:xfrm>
            <a:off x="3046303" y="1675856"/>
            <a:ext cx="2586957" cy="265237"/>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108000" tIns="0" rIns="0" bIns="0" rtlCol="0" anchor="ctr"/>
          <a:lstStyle/>
          <a:p>
            <a:pPr defTabSz="685800">
              <a:buClrTx/>
            </a:pPr>
            <a:r>
              <a:rPr lang="nl-NL" sz="675" b="1" kern="1200">
                <a:solidFill>
                  <a:srgbClr val="3C3C3C"/>
                </a:solidFill>
                <a:latin typeface="Calibri"/>
              </a:rPr>
              <a:t>Thuismonitoring</a:t>
            </a:r>
            <a:endParaRPr lang="nl-NL" sz="675" b="1" kern="1200" baseline="30000">
              <a:solidFill>
                <a:srgbClr val="3C3C3C"/>
              </a:solidFill>
              <a:latin typeface="Calibri"/>
            </a:endParaRPr>
          </a:p>
        </p:txBody>
      </p:sp>
      <p:sp>
        <p:nvSpPr>
          <p:cNvPr id="506" name="Oval 505">
            <a:extLst>
              <a:ext uri="{FF2B5EF4-FFF2-40B4-BE49-F238E27FC236}">
                <a16:creationId xmlns:a16="http://schemas.microsoft.com/office/drawing/2014/main" id="{25FDBAA3-E13F-BDCA-5F7C-166366B5AD18}"/>
              </a:ext>
            </a:extLst>
          </p:cNvPr>
          <p:cNvSpPr/>
          <p:nvPr/>
        </p:nvSpPr>
        <p:spPr bwMode="gray">
          <a:xfrm>
            <a:off x="3241483" y="1282617"/>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p>
        </p:txBody>
      </p:sp>
      <p:sp>
        <p:nvSpPr>
          <p:cNvPr id="507" name="Oval 506">
            <a:extLst>
              <a:ext uri="{FF2B5EF4-FFF2-40B4-BE49-F238E27FC236}">
                <a16:creationId xmlns:a16="http://schemas.microsoft.com/office/drawing/2014/main" id="{6CFBDB29-BD82-6509-E3BF-435102253BCB}"/>
              </a:ext>
            </a:extLst>
          </p:cNvPr>
          <p:cNvSpPr/>
          <p:nvPr/>
        </p:nvSpPr>
        <p:spPr bwMode="gray">
          <a:xfrm>
            <a:off x="2903496" y="1282617"/>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1900</a:t>
            </a:r>
          </a:p>
        </p:txBody>
      </p:sp>
      <p:sp>
        <p:nvSpPr>
          <p:cNvPr id="509" name="Oval 508">
            <a:extLst>
              <a:ext uri="{FF2B5EF4-FFF2-40B4-BE49-F238E27FC236}">
                <a16:creationId xmlns:a16="http://schemas.microsoft.com/office/drawing/2014/main" id="{1CE517B4-217D-20F6-B51B-53AEE1E2B00A}"/>
              </a:ext>
            </a:extLst>
          </p:cNvPr>
          <p:cNvSpPr/>
          <p:nvPr/>
        </p:nvSpPr>
        <p:spPr bwMode="gray">
          <a:xfrm>
            <a:off x="3241483" y="1608852"/>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p>
        </p:txBody>
      </p:sp>
      <p:sp>
        <p:nvSpPr>
          <p:cNvPr id="510" name="Oval 509">
            <a:extLst>
              <a:ext uri="{FF2B5EF4-FFF2-40B4-BE49-F238E27FC236}">
                <a16:creationId xmlns:a16="http://schemas.microsoft.com/office/drawing/2014/main" id="{B44F1D60-F065-A472-0157-FA27E4BF001C}"/>
              </a:ext>
            </a:extLst>
          </p:cNvPr>
          <p:cNvSpPr/>
          <p:nvPr/>
        </p:nvSpPr>
        <p:spPr bwMode="gray">
          <a:xfrm>
            <a:off x="2903496" y="1608852"/>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1900</a:t>
            </a:r>
          </a:p>
        </p:txBody>
      </p:sp>
      <p:sp>
        <p:nvSpPr>
          <p:cNvPr id="458" name="Rechthoek: afgeronde hoeken 1">
            <a:extLst>
              <a:ext uri="{FF2B5EF4-FFF2-40B4-BE49-F238E27FC236}">
                <a16:creationId xmlns:a16="http://schemas.microsoft.com/office/drawing/2014/main" id="{C4D6337E-198B-A9D9-A97A-B4DEA3BE22E6}"/>
              </a:ext>
            </a:extLst>
          </p:cNvPr>
          <p:cNvSpPr/>
          <p:nvPr/>
        </p:nvSpPr>
        <p:spPr>
          <a:xfrm>
            <a:off x="3949327" y="1384770"/>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0" rIns="0" bIns="0" rtlCol="0" anchor="ctr"/>
          <a:lstStyle/>
          <a:p>
            <a:pPr algn="ctr" defTabSz="685800">
              <a:buClrTx/>
            </a:pPr>
            <a:r>
              <a:rPr lang="nl-NL" sz="675" b="1" kern="1200">
                <a:solidFill>
                  <a:srgbClr val="3C3C3C"/>
                </a:solidFill>
                <a:latin typeface="Calibri"/>
              </a:rPr>
              <a:t>Intakeconsult</a:t>
            </a:r>
          </a:p>
        </p:txBody>
      </p:sp>
      <p:sp>
        <p:nvSpPr>
          <p:cNvPr id="459" name="Rechthoek: afgeronde hoeken 1">
            <a:extLst>
              <a:ext uri="{FF2B5EF4-FFF2-40B4-BE49-F238E27FC236}">
                <a16:creationId xmlns:a16="http://schemas.microsoft.com/office/drawing/2014/main" id="{7684D242-D1D0-692A-145D-B95E2EFC3052}"/>
              </a:ext>
            </a:extLst>
          </p:cNvPr>
          <p:cNvSpPr/>
          <p:nvPr/>
        </p:nvSpPr>
        <p:spPr>
          <a:xfrm>
            <a:off x="4751900" y="1384769"/>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0" rIns="0" bIns="0" rtlCol="0" anchor="ctr"/>
          <a:lstStyle/>
          <a:p>
            <a:pPr algn="ctr" defTabSz="685800">
              <a:buClrTx/>
            </a:pPr>
            <a:r>
              <a:rPr lang="nl-NL" sz="675" b="1" kern="1200">
                <a:solidFill>
                  <a:srgbClr val="3C3C3C"/>
                </a:solidFill>
                <a:latin typeface="Calibri"/>
              </a:rPr>
              <a:t>3 vervolgconsulten</a:t>
            </a:r>
          </a:p>
        </p:txBody>
      </p:sp>
      <p:sp>
        <p:nvSpPr>
          <p:cNvPr id="460" name="Rechthoek: afgeronde hoeken 1">
            <a:extLst>
              <a:ext uri="{FF2B5EF4-FFF2-40B4-BE49-F238E27FC236}">
                <a16:creationId xmlns:a16="http://schemas.microsoft.com/office/drawing/2014/main" id="{A4E63B34-29C1-72B9-F33F-75312AA5A05D}"/>
              </a:ext>
            </a:extLst>
          </p:cNvPr>
          <p:cNvSpPr/>
          <p:nvPr/>
        </p:nvSpPr>
        <p:spPr>
          <a:xfrm>
            <a:off x="3949327" y="1714555"/>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0" rIns="0" bIns="0" rtlCol="0" anchor="ctr"/>
          <a:lstStyle/>
          <a:p>
            <a:pPr algn="ctr" defTabSz="685800">
              <a:buClrTx/>
            </a:pPr>
            <a:r>
              <a:rPr lang="nl-NL" sz="675" b="1" kern="1200">
                <a:solidFill>
                  <a:srgbClr val="3C3C3C"/>
                </a:solidFill>
                <a:latin typeface="Calibri"/>
              </a:rPr>
              <a:t>Intakeconsult</a:t>
            </a:r>
          </a:p>
        </p:txBody>
      </p:sp>
      <p:sp>
        <p:nvSpPr>
          <p:cNvPr id="461" name="Rechthoek: afgeronde hoeken 1">
            <a:extLst>
              <a:ext uri="{FF2B5EF4-FFF2-40B4-BE49-F238E27FC236}">
                <a16:creationId xmlns:a16="http://schemas.microsoft.com/office/drawing/2014/main" id="{CA325583-57C0-1D4F-8588-305845185474}"/>
              </a:ext>
            </a:extLst>
          </p:cNvPr>
          <p:cNvSpPr/>
          <p:nvPr/>
        </p:nvSpPr>
        <p:spPr>
          <a:xfrm>
            <a:off x="4758994" y="1716355"/>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0" rIns="0" bIns="0" rtlCol="0" anchor="ctr"/>
          <a:lstStyle/>
          <a:p>
            <a:pPr algn="ctr" defTabSz="685800">
              <a:buClrTx/>
            </a:pPr>
            <a:r>
              <a:rPr lang="nl-NL" sz="675" b="1" kern="1200">
                <a:solidFill>
                  <a:srgbClr val="3C3C3C"/>
                </a:solidFill>
                <a:latin typeface="Calibri"/>
              </a:rPr>
              <a:t>1 vervolgconsult</a:t>
            </a:r>
          </a:p>
        </p:txBody>
      </p:sp>
      <p:sp>
        <p:nvSpPr>
          <p:cNvPr id="481" name="Rechthoek: afgeronde hoeken 1">
            <a:extLst>
              <a:ext uri="{FF2B5EF4-FFF2-40B4-BE49-F238E27FC236}">
                <a16:creationId xmlns:a16="http://schemas.microsoft.com/office/drawing/2014/main" id="{5D9531AD-A4A4-DAB9-DFDD-1E56472FDD1C}"/>
              </a:ext>
            </a:extLst>
          </p:cNvPr>
          <p:cNvSpPr/>
          <p:nvPr/>
        </p:nvSpPr>
        <p:spPr>
          <a:xfrm>
            <a:off x="2972474" y="1234169"/>
            <a:ext cx="2728486" cy="100040"/>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0" tIns="0" rIns="0" bIns="0" rtlCol="0" anchor="b"/>
          <a:lstStyle/>
          <a:p>
            <a:pPr algn="ctr" defTabSz="685800">
              <a:buClrTx/>
            </a:pPr>
            <a:r>
              <a:rPr lang="nl-NL" sz="750" b="1" kern="1200">
                <a:solidFill>
                  <a:srgbClr val="3C3C3C"/>
                </a:solidFill>
                <a:latin typeface="Calibri"/>
              </a:rPr>
              <a:t>Regulier astma (nieuw patiënt)</a:t>
            </a:r>
          </a:p>
        </p:txBody>
      </p:sp>
      <p:sp>
        <p:nvSpPr>
          <p:cNvPr id="17" name="Rectangle 16">
            <a:extLst>
              <a:ext uri="{FF2B5EF4-FFF2-40B4-BE49-F238E27FC236}">
                <a16:creationId xmlns:a16="http://schemas.microsoft.com/office/drawing/2014/main" id="{6529CFE9-FB19-0662-22D8-8A416CB9081B}"/>
              </a:ext>
            </a:extLst>
          </p:cNvPr>
          <p:cNvSpPr/>
          <p:nvPr/>
        </p:nvSpPr>
        <p:spPr bwMode="gray">
          <a:xfrm>
            <a:off x="2985597" y="2980568"/>
            <a:ext cx="2728851" cy="839085"/>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18" name="Rechthoek: afgeronde hoeken 1">
            <a:extLst>
              <a:ext uri="{FF2B5EF4-FFF2-40B4-BE49-F238E27FC236}">
                <a16:creationId xmlns:a16="http://schemas.microsoft.com/office/drawing/2014/main" id="{9C1EF50D-1A23-4863-5D4D-DF303AEC7C8B}"/>
              </a:ext>
            </a:extLst>
          </p:cNvPr>
          <p:cNvSpPr/>
          <p:nvPr/>
        </p:nvSpPr>
        <p:spPr>
          <a:xfrm>
            <a:off x="3058911" y="3132028"/>
            <a:ext cx="2585722" cy="289055"/>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108000" tIns="27000" rIns="27000" bIns="27000" rtlCol="0" anchor="ctr"/>
          <a:lstStyle/>
          <a:p>
            <a:pPr defTabSz="685800">
              <a:buClrTx/>
            </a:pPr>
            <a:r>
              <a:rPr lang="nl-NL" sz="675" b="1" kern="1200">
                <a:solidFill>
                  <a:srgbClr val="3C3C3C"/>
                </a:solidFill>
                <a:latin typeface="Calibri"/>
              </a:rPr>
              <a:t>Regulier</a:t>
            </a:r>
            <a:endParaRPr lang="nl-NL" sz="675" kern="1200">
              <a:solidFill>
                <a:srgbClr val="3C3C3C"/>
              </a:solidFill>
              <a:latin typeface="Calibri"/>
            </a:endParaRPr>
          </a:p>
        </p:txBody>
      </p:sp>
      <p:sp>
        <p:nvSpPr>
          <p:cNvPr id="19" name="Rechthoek: afgeronde hoeken 1">
            <a:extLst>
              <a:ext uri="{FF2B5EF4-FFF2-40B4-BE49-F238E27FC236}">
                <a16:creationId xmlns:a16="http://schemas.microsoft.com/office/drawing/2014/main" id="{33DAB5FA-3774-952F-5538-AEA997F17B84}"/>
              </a:ext>
            </a:extLst>
          </p:cNvPr>
          <p:cNvSpPr/>
          <p:nvPr/>
        </p:nvSpPr>
        <p:spPr>
          <a:xfrm>
            <a:off x="3058911" y="3489098"/>
            <a:ext cx="2585722" cy="289056"/>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108000" tIns="27000" rIns="27000" bIns="27000" rtlCol="0" anchor="ctr"/>
          <a:lstStyle/>
          <a:p>
            <a:pPr defTabSz="685800">
              <a:buClrTx/>
            </a:pPr>
            <a:r>
              <a:rPr lang="nl-NL" sz="675" b="1" kern="1200">
                <a:solidFill>
                  <a:srgbClr val="3C3C3C"/>
                </a:solidFill>
                <a:latin typeface="Calibri"/>
              </a:rPr>
              <a:t>Thuismonitoring</a:t>
            </a:r>
          </a:p>
        </p:txBody>
      </p:sp>
      <p:sp>
        <p:nvSpPr>
          <p:cNvPr id="20" name="Oval 19">
            <a:extLst>
              <a:ext uri="{FF2B5EF4-FFF2-40B4-BE49-F238E27FC236}">
                <a16:creationId xmlns:a16="http://schemas.microsoft.com/office/drawing/2014/main" id="{0ED68D85-A7DB-7384-2778-9F740783FE08}"/>
              </a:ext>
            </a:extLst>
          </p:cNvPr>
          <p:cNvSpPr/>
          <p:nvPr/>
        </p:nvSpPr>
        <p:spPr bwMode="gray">
          <a:xfrm>
            <a:off x="3241483" y="3063625"/>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p>
        </p:txBody>
      </p:sp>
      <p:sp>
        <p:nvSpPr>
          <p:cNvPr id="21" name="Oval 20">
            <a:extLst>
              <a:ext uri="{FF2B5EF4-FFF2-40B4-BE49-F238E27FC236}">
                <a16:creationId xmlns:a16="http://schemas.microsoft.com/office/drawing/2014/main" id="{A5CB36B9-690D-C42A-25C3-511A2B2B0592}"/>
              </a:ext>
            </a:extLst>
          </p:cNvPr>
          <p:cNvSpPr/>
          <p:nvPr/>
        </p:nvSpPr>
        <p:spPr bwMode="gray">
          <a:xfrm>
            <a:off x="2903496" y="3063625"/>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500</a:t>
            </a:r>
          </a:p>
        </p:txBody>
      </p:sp>
      <p:sp>
        <p:nvSpPr>
          <p:cNvPr id="22" name="Oval 21">
            <a:extLst>
              <a:ext uri="{FF2B5EF4-FFF2-40B4-BE49-F238E27FC236}">
                <a16:creationId xmlns:a16="http://schemas.microsoft.com/office/drawing/2014/main" id="{7876C8A4-51A0-96E7-DB6A-B9D5D927EDB4}"/>
              </a:ext>
            </a:extLst>
          </p:cNvPr>
          <p:cNvSpPr/>
          <p:nvPr/>
        </p:nvSpPr>
        <p:spPr bwMode="gray">
          <a:xfrm>
            <a:off x="3241483" y="3419156"/>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p>
        </p:txBody>
      </p:sp>
      <p:sp>
        <p:nvSpPr>
          <p:cNvPr id="24" name="Oval 23">
            <a:extLst>
              <a:ext uri="{FF2B5EF4-FFF2-40B4-BE49-F238E27FC236}">
                <a16:creationId xmlns:a16="http://schemas.microsoft.com/office/drawing/2014/main" id="{588CE1B6-FCBB-C490-DDF8-ADED423EB67C}"/>
              </a:ext>
            </a:extLst>
          </p:cNvPr>
          <p:cNvSpPr/>
          <p:nvPr/>
        </p:nvSpPr>
        <p:spPr bwMode="gray">
          <a:xfrm>
            <a:off x="2903496" y="3419156"/>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500</a:t>
            </a:r>
          </a:p>
        </p:txBody>
      </p:sp>
      <p:sp>
        <p:nvSpPr>
          <p:cNvPr id="518" name="Rechthoek: afgeronde hoeken 1">
            <a:extLst>
              <a:ext uri="{FF2B5EF4-FFF2-40B4-BE49-F238E27FC236}">
                <a16:creationId xmlns:a16="http://schemas.microsoft.com/office/drawing/2014/main" id="{8393E2F1-04A1-25AC-772E-E03567B98885}"/>
              </a:ext>
            </a:extLst>
          </p:cNvPr>
          <p:cNvSpPr/>
          <p:nvPr/>
        </p:nvSpPr>
        <p:spPr>
          <a:xfrm>
            <a:off x="4819297" y="3178958"/>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0" rIns="0" bIns="0" rtlCol="0" anchor="ctr"/>
          <a:lstStyle/>
          <a:p>
            <a:pPr algn="ctr" defTabSz="685800">
              <a:buClrTx/>
            </a:pPr>
            <a:r>
              <a:rPr lang="nl-NL" sz="675" b="1" kern="1200">
                <a:solidFill>
                  <a:srgbClr val="3C3C3C"/>
                </a:solidFill>
                <a:latin typeface="Calibri"/>
              </a:rPr>
              <a:t>4 vervolgconsulten</a:t>
            </a:r>
          </a:p>
        </p:txBody>
      </p:sp>
      <p:sp>
        <p:nvSpPr>
          <p:cNvPr id="520" name="Rechthoek: afgeronde hoeken 1">
            <a:extLst>
              <a:ext uri="{FF2B5EF4-FFF2-40B4-BE49-F238E27FC236}">
                <a16:creationId xmlns:a16="http://schemas.microsoft.com/office/drawing/2014/main" id="{9D29973A-EEC5-B1DB-D436-54CC56668CE1}"/>
              </a:ext>
            </a:extLst>
          </p:cNvPr>
          <p:cNvSpPr/>
          <p:nvPr/>
        </p:nvSpPr>
        <p:spPr>
          <a:xfrm>
            <a:off x="3964235" y="3177754"/>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2x intakeconsult</a:t>
            </a:r>
          </a:p>
        </p:txBody>
      </p:sp>
      <p:sp>
        <p:nvSpPr>
          <p:cNvPr id="521" name="Rechthoek: afgeronde hoeken 1">
            <a:extLst>
              <a:ext uri="{FF2B5EF4-FFF2-40B4-BE49-F238E27FC236}">
                <a16:creationId xmlns:a16="http://schemas.microsoft.com/office/drawing/2014/main" id="{1B6DDD99-C9C1-C1DE-85D1-19B62B17E6D7}"/>
              </a:ext>
            </a:extLst>
          </p:cNvPr>
          <p:cNvSpPr/>
          <p:nvPr/>
        </p:nvSpPr>
        <p:spPr>
          <a:xfrm>
            <a:off x="4830166" y="3548749"/>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0" rIns="0" bIns="0" rtlCol="0" anchor="ctr"/>
          <a:lstStyle/>
          <a:p>
            <a:pPr algn="ctr" defTabSz="685800">
              <a:buClrTx/>
            </a:pPr>
            <a:r>
              <a:rPr lang="nl-NL" sz="675" b="1" kern="1200">
                <a:solidFill>
                  <a:srgbClr val="3C3C3C"/>
                </a:solidFill>
                <a:latin typeface="Calibri"/>
              </a:rPr>
              <a:t>2 vervolgconsulten</a:t>
            </a:r>
          </a:p>
        </p:txBody>
      </p:sp>
      <p:sp>
        <p:nvSpPr>
          <p:cNvPr id="483" name="Rechthoek: afgeronde hoeken 1">
            <a:extLst>
              <a:ext uri="{FF2B5EF4-FFF2-40B4-BE49-F238E27FC236}">
                <a16:creationId xmlns:a16="http://schemas.microsoft.com/office/drawing/2014/main" id="{6DA5770F-52C6-A427-FAA5-374A885E89CF}"/>
              </a:ext>
            </a:extLst>
          </p:cNvPr>
          <p:cNvSpPr/>
          <p:nvPr/>
        </p:nvSpPr>
        <p:spPr>
          <a:xfrm>
            <a:off x="2985597" y="3011023"/>
            <a:ext cx="2713555" cy="127889"/>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algn="ctr" defTabSz="685800">
              <a:buClrTx/>
            </a:pPr>
            <a:r>
              <a:rPr lang="nl-NL" sz="750" b="1" kern="1200">
                <a:solidFill>
                  <a:srgbClr val="3C3C3C"/>
                </a:solidFill>
                <a:latin typeface="Calibri"/>
              </a:rPr>
              <a:t>Ernstig astma (met start biological)</a:t>
            </a:r>
          </a:p>
        </p:txBody>
      </p:sp>
      <p:sp>
        <p:nvSpPr>
          <p:cNvPr id="7" name="Rectangle 6">
            <a:extLst>
              <a:ext uri="{FF2B5EF4-FFF2-40B4-BE49-F238E27FC236}">
                <a16:creationId xmlns:a16="http://schemas.microsoft.com/office/drawing/2014/main" id="{07B7D80F-0232-C02B-20B2-086D78E9A3C7}"/>
              </a:ext>
            </a:extLst>
          </p:cNvPr>
          <p:cNvSpPr/>
          <p:nvPr/>
        </p:nvSpPr>
        <p:spPr bwMode="gray">
          <a:xfrm>
            <a:off x="2985597" y="2087206"/>
            <a:ext cx="2728851" cy="839085"/>
          </a:xfrm>
          <a:prstGeom prst="rect">
            <a:avLst/>
          </a:prstGeom>
          <a:solidFill>
            <a:schemeClr val="bg1">
              <a:lumMod val="85000"/>
            </a:schemeClr>
          </a:solidFill>
          <a:ln w="6350" algn="ctr">
            <a:noFill/>
            <a:prstDash val="dash"/>
            <a:miter lim="800000"/>
            <a:headEnd/>
            <a:tailEnd/>
          </a:ln>
        </p:spPr>
        <p:txBody>
          <a:bodyPr wrap="square" lIns="0" tIns="0" rIns="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8" name="Rechthoek: afgeronde hoeken 1">
            <a:extLst>
              <a:ext uri="{FF2B5EF4-FFF2-40B4-BE49-F238E27FC236}">
                <a16:creationId xmlns:a16="http://schemas.microsoft.com/office/drawing/2014/main" id="{FA5BD7C7-EBCF-1F42-7324-986D4A9C5E4A}"/>
              </a:ext>
            </a:extLst>
          </p:cNvPr>
          <p:cNvSpPr/>
          <p:nvPr/>
        </p:nvSpPr>
        <p:spPr>
          <a:xfrm>
            <a:off x="3045122" y="2225323"/>
            <a:ext cx="2584917" cy="288727"/>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108000" tIns="0" rIns="0" bIns="0" rtlCol="0" anchor="ctr"/>
          <a:lstStyle/>
          <a:p>
            <a:pPr defTabSz="685800">
              <a:buClrTx/>
            </a:pPr>
            <a:r>
              <a:rPr lang="nl-NL" sz="675" b="1" kern="1200">
                <a:solidFill>
                  <a:srgbClr val="3C3C3C"/>
                </a:solidFill>
                <a:latin typeface="Calibri"/>
              </a:rPr>
              <a:t>Regulier</a:t>
            </a:r>
          </a:p>
        </p:txBody>
      </p:sp>
      <p:sp>
        <p:nvSpPr>
          <p:cNvPr id="10" name="Rechthoek: afgeronde hoeken 1">
            <a:extLst>
              <a:ext uri="{FF2B5EF4-FFF2-40B4-BE49-F238E27FC236}">
                <a16:creationId xmlns:a16="http://schemas.microsoft.com/office/drawing/2014/main" id="{B417F047-7547-F071-20AE-221E3066AABB}"/>
              </a:ext>
            </a:extLst>
          </p:cNvPr>
          <p:cNvSpPr/>
          <p:nvPr/>
        </p:nvSpPr>
        <p:spPr>
          <a:xfrm>
            <a:off x="3045122" y="2590567"/>
            <a:ext cx="2584917" cy="288728"/>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108000" tIns="0" rIns="0" bIns="0" rtlCol="0" anchor="ctr"/>
          <a:lstStyle/>
          <a:p>
            <a:pPr defTabSz="685800">
              <a:buClrTx/>
            </a:pPr>
            <a:r>
              <a:rPr lang="nl-NL" sz="675" b="1" kern="1200">
                <a:solidFill>
                  <a:srgbClr val="3C3C3C"/>
                </a:solidFill>
                <a:latin typeface="Calibri"/>
              </a:rPr>
              <a:t>Thuismonitoring</a:t>
            </a:r>
          </a:p>
        </p:txBody>
      </p:sp>
      <p:sp>
        <p:nvSpPr>
          <p:cNvPr id="11" name="Oval 10">
            <a:extLst>
              <a:ext uri="{FF2B5EF4-FFF2-40B4-BE49-F238E27FC236}">
                <a16:creationId xmlns:a16="http://schemas.microsoft.com/office/drawing/2014/main" id="{C54DCDC5-6B59-1CF1-8D6D-C5A0E62BCB1B}"/>
              </a:ext>
            </a:extLst>
          </p:cNvPr>
          <p:cNvSpPr/>
          <p:nvPr/>
        </p:nvSpPr>
        <p:spPr bwMode="gray">
          <a:xfrm>
            <a:off x="3241483" y="2156958"/>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endParaRPr lang="nl-NL" sz="600" b="1" kern="1200" baseline="30000">
              <a:solidFill>
                <a:srgbClr val="FFFFFF"/>
              </a:solidFill>
              <a:latin typeface="Calibri"/>
              <a:ea typeface="+mn-ea"/>
              <a:cs typeface="+mn-cs"/>
            </a:endParaRPr>
          </a:p>
        </p:txBody>
      </p:sp>
      <p:sp>
        <p:nvSpPr>
          <p:cNvPr id="12" name="Oval 11">
            <a:extLst>
              <a:ext uri="{FF2B5EF4-FFF2-40B4-BE49-F238E27FC236}">
                <a16:creationId xmlns:a16="http://schemas.microsoft.com/office/drawing/2014/main" id="{2C922010-6E48-C024-AF65-017DF3BCE07E}"/>
              </a:ext>
            </a:extLst>
          </p:cNvPr>
          <p:cNvSpPr/>
          <p:nvPr/>
        </p:nvSpPr>
        <p:spPr bwMode="gray">
          <a:xfrm>
            <a:off x="2903496" y="2156958"/>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6700</a:t>
            </a:r>
          </a:p>
        </p:txBody>
      </p:sp>
      <p:sp>
        <p:nvSpPr>
          <p:cNvPr id="13" name="Oval 12">
            <a:extLst>
              <a:ext uri="{FF2B5EF4-FFF2-40B4-BE49-F238E27FC236}">
                <a16:creationId xmlns:a16="http://schemas.microsoft.com/office/drawing/2014/main" id="{F431CE52-05AA-6071-5CB5-131B66CA1427}"/>
              </a:ext>
            </a:extLst>
          </p:cNvPr>
          <p:cNvSpPr/>
          <p:nvPr/>
        </p:nvSpPr>
        <p:spPr bwMode="gray">
          <a:xfrm>
            <a:off x="3241483" y="2512086"/>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p>
        </p:txBody>
      </p:sp>
      <p:sp>
        <p:nvSpPr>
          <p:cNvPr id="14" name="Oval 13">
            <a:extLst>
              <a:ext uri="{FF2B5EF4-FFF2-40B4-BE49-F238E27FC236}">
                <a16:creationId xmlns:a16="http://schemas.microsoft.com/office/drawing/2014/main" id="{BB2EBEA6-AE87-2CA9-637A-B02BECDB4853}"/>
              </a:ext>
            </a:extLst>
          </p:cNvPr>
          <p:cNvSpPr/>
          <p:nvPr/>
        </p:nvSpPr>
        <p:spPr bwMode="gray">
          <a:xfrm>
            <a:off x="2903496" y="2512086"/>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6700</a:t>
            </a:r>
          </a:p>
        </p:txBody>
      </p:sp>
      <p:sp>
        <p:nvSpPr>
          <p:cNvPr id="482" name="Rechthoek: afgeronde hoeken 1">
            <a:extLst>
              <a:ext uri="{FF2B5EF4-FFF2-40B4-BE49-F238E27FC236}">
                <a16:creationId xmlns:a16="http://schemas.microsoft.com/office/drawing/2014/main" id="{4294D546-ECF8-0143-C613-49C33F4A3A0D}"/>
              </a:ext>
            </a:extLst>
          </p:cNvPr>
          <p:cNvSpPr/>
          <p:nvPr/>
        </p:nvSpPr>
        <p:spPr>
          <a:xfrm>
            <a:off x="2973602" y="2089467"/>
            <a:ext cx="2726335" cy="127744"/>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0" tIns="0" rIns="0" bIns="0" rtlCol="0" anchor="b"/>
          <a:lstStyle/>
          <a:p>
            <a:pPr algn="ctr" defTabSz="685800">
              <a:buClrTx/>
            </a:pPr>
            <a:r>
              <a:rPr lang="nl-NL" sz="750" b="1" kern="1200">
                <a:solidFill>
                  <a:srgbClr val="3C3C3C"/>
                </a:solidFill>
                <a:latin typeface="Calibri"/>
              </a:rPr>
              <a:t>Regulier astma (langer dan 1 jaar)</a:t>
            </a:r>
          </a:p>
        </p:txBody>
      </p:sp>
      <p:sp>
        <p:nvSpPr>
          <p:cNvPr id="513" name="Rechthoek: afgeronde hoeken 1">
            <a:extLst>
              <a:ext uri="{FF2B5EF4-FFF2-40B4-BE49-F238E27FC236}">
                <a16:creationId xmlns:a16="http://schemas.microsoft.com/office/drawing/2014/main" id="{ED09B79E-7A83-9D5C-08AD-6DB1AAB8DB81}"/>
              </a:ext>
            </a:extLst>
          </p:cNvPr>
          <p:cNvSpPr/>
          <p:nvPr/>
        </p:nvSpPr>
        <p:spPr>
          <a:xfrm>
            <a:off x="4685924" y="2276674"/>
            <a:ext cx="833585"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0" rIns="0" bIns="0" rtlCol="0" anchor="ctr"/>
          <a:lstStyle/>
          <a:p>
            <a:pPr algn="ctr" defTabSz="685800">
              <a:buClrTx/>
            </a:pPr>
            <a:r>
              <a:rPr lang="nl-NL" sz="675" b="1" kern="1200">
                <a:solidFill>
                  <a:srgbClr val="3C3C3C"/>
                </a:solidFill>
                <a:latin typeface="Calibri"/>
              </a:rPr>
              <a:t>2 vervolgconsulten</a:t>
            </a:r>
          </a:p>
        </p:txBody>
      </p:sp>
      <p:sp>
        <p:nvSpPr>
          <p:cNvPr id="524" name="Rechthoek: afgeronde hoeken 1">
            <a:extLst>
              <a:ext uri="{FF2B5EF4-FFF2-40B4-BE49-F238E27FC236}">
                <a16:creationId xmlns:a16="http://schemas.microsoft.com/office/drawing/2014/main" id="{F865DC89-22E2-C0EE-564F-CECCF1C0B70B}"/>
              </a:ext>
            </a:extLst>
          </p:cNvPr>
          <p:cNvSpPr/>
          <p:nvPr/>
        </p:nvSpPr>
        <p:spPr>
          <a:xfrm>
            <a:off x="4685925" y="2638923"/>
            <a:ext cx="83420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0" rIns="0" bIns="0" rtlCol="0" anchor="ctr"/>
          <a:lstStyle/>
          <a:p>
            <a:pPr algn="ctr" defTabSz="685800">
              <a:buClrTx/>
            </a:pPr>
            <a:r>
              <a:rPr lang="nl-NL" sz="675" b="1" kern="1200">
                <a:solidFill>
                  <a:srgbClr val="3C3C3C"/>
                </a:solidFill>
                <a:latin typeface="Calibri"/>
              </a:rPr>
              <a:t>0-1 vervolgconsulten</a:t>
            </a:r>
          </a:p>
        </p:txBody>
      </p:sp>
      <p:cxnSp>
        <p:nvCxnSpPr>
          <p:cNvPr id="541" name="Connector: Elbow 540">
            <a:extLst>
              <a:ext uri="{FF2B5EF4-FFF2-40B4-BE49-F238E27FC236}">
                <a16:creationId xmlns:a16="http://schemas.microsoft.com/office/drawing/2014/main" id="{852EE162-07C7-26EC-845B-D2E38B2A7C7E}"/>
              </a:ext>
            </a:extLst>
          </p:cNvPr>
          <p:cNvCxnSpPr>
            <a:cxnSpLocks/>
            <a:stCxn id="17" idx="3"/>
            <a:endCxn id="58" idx="1"/>
          </p:cNvCxnSpPr>
          <p:nvPr/>
        </p:nvCxnSpPr>
        <p:spPr>
          <a:xfrm flipV="1">
            <a:off x="5714448" y="2952123"/>
            <a:ext cx="1255853" cy="447988"/>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44" name="Connector: Elbow 543">
            <a:extLst>
              <a:ext uri="{FF2B5EF4-FFF2-40B4-BE49-F238E27FC236}">
                <a16:creationId xmlns:a16="http://schemas.microsoft.com/office/drawing/2014/main" id="{A709915F-7EEB-9BFA-B887-9049B94D3EEA}"/>
              </a:ext>
            </a:extLst>
          </p:cNvPr>
          <p:cNvCxnSpPr>
            <a:cxnSpLocks/>
            <a:endCxn id="17" idx="1"/>
          </p:cNvCxnSpPr>
          <p:nvPr/>
        </p:nvCxnSpPr>
        <p:spPr>
          <a:xfrm>
            <a:off x="1527648" y="2951441"/>
            <a:ext cx="1457949" cy="448670"/>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71" name="Oval 570">
            <a:extLst>
              <a:ext uri="{FF2B5EF4-FFF2-40B4-BE49-F238E27FC236}">
                <a16:creationId xmlns:a16="http://schemas.microsoft.com/office/drawing/2014/main" id="{01DDA120-A0B1-8608-8978-CF88FB91AF20}"/>
              </a:ext>
            </a:extLst>
          </p:cNvPr>
          <p:cNvSpPr/>
          <p:nvPr/>
        </p:nvSpPr>
        <p:spPr bwMode="gray">
          <a:xfrm>
            <a:off x="2466484" y="2417285"/>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70%</a:t>
            </a:r>
          </a:p>
        </p:txBody>
      </p:sp>
      <p:sp>
        <p:nvSpPr>
          <p:cNvPr id="573" name="Oval 572">
            <a:extLst>
              <a:ext uri="{FF2B5EF4-FFF2-40B4-BE49-F238E27FC236}">
                <a16:creationId xmlns:a16="http://schemas.microsoft.com/office/drawing/2014/main" id="{363D9E02-4FC2-793A-5248-212D434F710D}"/>
              </a:ext>
            </a:extLst>
          </p:cNvPr>
          <p:cNvSpPr/>
          <p:nvPr/>
        </p:nvSpPr>
        <p:spPr bwMode="gray">
          <a:xfrm>
            <a:off x="2476886" y="3314431"/>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a:t>
            </a:r>
          </a:p>
        </p:txBody>
      </p:sp>
      <p:sp>
        <p:nvSpPr>
          <p:cNvPr id="574" name="Oval 573">
            <a:extLst>
              <a:ext uri="{FF2B5EF4-FFF2-40B4-BE49-F238E27FC236}">
                <a16:creationId xmlns:a16="http://schemas.microsoft.com/office/drawing/2014/main" id="{2B2EF036-3D80-94EA-5EFB-EA70354AD506}"/>
              </a:ext>
            </a:extLst>
          </p:cNvPr>
          <p:cNvSpPr/>
          <p:nvPr/>
        </p:nvSpPr>
        <p:spPr bwMode="gray">
          <a:xfrm>
            <a:off x="2468066" y="1527260"/>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20%</a:t>
            </a:r>
          </a:p>
        </p:txBody>
      </p:sp>
      <p:sp>
        <p:nvSpPr>
          <p:cNvPr id="23" name="Rectangle 22">
            <a:extLst>
              <a:ext uri="{FF2B5EF4-FFF2-40B4-BE49-F238E27FC236}">
                <a16:creationId xmlns:a16="http://schemas.microsoft.com/office/drawing/2014/main" id="{CD42D7A4-0FBF-184A-6D2A-478BEAF028A1}"/>
              </a:ext>
            </a:extLst>
          </p:cNvPr>
          <p:cNvSpPr/>
          <p:nvPr/>
        </p:nvSpPr>
        <p:spPr bwMode="gray">
          <a:xfrm>
            <a:off x="2985597" y="3892754"/>
            <a:ext cx="2728851" cy="839085"/>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25" name="Rechthoek: afgeronde hoeken 1">
            <a:extLst>
              <a:ext uri="{FF2B5EF4-FFF2-40B4-BE49-F238E27FC236}">
                <a16:creationId xmlns:a16="http://schemas.microsoft.com/office/drawing/2014/main" id="{CB0213F9-1851-E5B5-8D68-1F75F570FC40}"/>
              </a:ext>
            </a:extLst>
          </p:cNvPr>
          <p:cNvSpPr/>
          <p:nvPr/>
        </p:nvSpPr>
        <p:spPr>
          <a:xfrm>
            <a:off x="3042175" y="4044214"/>
            <a:ext cx="2585722" cy="289055"/>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108000" tIns="27000" rIns="27000" bIns="27000" rtlCol="0" anchor="ctr"/>
          <a:lstStyle/>
          <a:p>
            <a:pPr defTabSz="685800">
              <a:buClrTx/>
            </a:pPr>
            <a:r>
              <a:rPr lang="nl-NL" sz="675" b="1" kern="1200">
                <a:solidFill>
                  <a:srgbClr val="3C3C3C"/>
                </a:solidFill>
                <a:latin typeface="Calibri"/>
              </a:rPr>
              <a:t>Regulier</a:t>
            </a:r>
            <a:endParaRPr lang="nl-NL" sz="675" kern="1200">
              <a:solidFill>
                <a:srgbClr val="3C3C3C"/>
              </a:solidFill>
              <a:latin typeface="Calibri"/>
            </a:endParaRPr>
          </a:p>
        </p:txBody>
      </p:sp>
      <p:sp>
        <p:nvSpPr>
          <p:cNvPr id="26" name="Rechthoek: afgeronde hoeken 1">
            <a:extLst>
              <a:ext uri="{FF2B5EF4-FFF2-40B4-BE49-F238E27FC236}">
                <a16:creationId xmlns:a16="http://schemas.microsoft.com/office/drawing/2014/main" id="{6055E28B-577E-5983-2F91-5EEC0A30B79F}"/>
              </a:ext>
            </a:extLst>
          </p:cNvPr>
          <p:cNvSpPr/>
          <p:nvPr/>
        </p:nvSpPr>
        <p:spPr>
          <a:xfrm>
            <a:off x="3042175" y="4401284"/>
            <a:ext cx="2585722" cy="289056"/>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108000" tIns="27000" rIns="27000" bIns="27000" rtlCol="0" anchor="ctr"/>
          <a:lstStyle/>
          <a:p>
            <a:pPr defTabSz="685800">
              <a:buClrTx/>
            </a:pPr>
            <a:r>
              <a:rPr lang="nl-NL" sz="675" b="1" kern="1200">
                <a:solidFill>
                  <a:srgbClr val="3C3C3C"/>
                </a:solidFill>
                <a:latin typeface="Calibri"/>
              </a:rPr>
              <a:t>Thuismonitoring</a:t>
            </a:r>
          </a:p>
        </p:txBody>
      </p:sp>
      <p:sp>
        <p:nvSpPr>
          <p:cNvPr id="28" name="Oval 27">
            <a:extLst>
              <a:ext uri="{FF2B5EF4-FFF2-40B4-BE49-F238E27FC236}">
                <a16:creationId xmlns:a16="http://schemas.microsoft.com/office/drawing/2014/main" id="{40DEB663-CAF1-888C-D7C9-B117AB663F24}"/>
              </a:ext>
            </a:extLst>
          </p:cNvPr>
          <p:cNvSpPr/>
          <p:nvPr/>
        </p:nvSpPr>
        <p:spPr bwMode="gray">
          <a:xfrm>
            <a:off x="3224747" y="3975811"/>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p>
        </p:txBody>
      </p:sp>
      <p:sp>
        <p:nvSpPr>
          <p:cNvPr id="29" name="Oval 28">
            <a:extLst>
              <a:ext uri="{FF2B5EF4-FFF2-40B4-BE49-F238E27FC236}">
                <a16:creationId xmlns:a16="http://schemas.microsoft.com/office/drawing/2014/main" id="{E22D4E45-0042-F914-9F82-F78981141874}"/>
              </a:ext>
            </a:extLst>
          </p:cNvPr>
          <p:cNvSpPr/>
          <p:nvPr/>
        </p:nvSpPr>
        <p:spPr bwMode="gray">
          <a:xfrm>
            <a:off x="2886760" y="3975811"/>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500</a:t>
            </a:r>
          </a:p>
        </p:txBody>
      </p:sp>
      <p:sp>
        <p:nvSpPr>
          <p:cNvPr id="30" name="Oval 29">
            <a:extLst>
              <a:ext uri="{FF2B5EF4-FFF2-40B4-BE49-F238E27FC236}">
                <a16:creationId xmlns:a16="http://schemas.microsoft.com/office/drawing/2014/main" id="{982C70FA-CD7C-9347-9BD6-C0B6D065F162}"/>
              </a:ext>
            </a:extLst>
          </p:cNvPr>
          <p:cNvSpPr/>
          <p:nvPr/>
        </p:nvSpPr>
        <p:spPr bwMode="gray">
          <a:xfrm>
            <a:off x="3224747" y="4331342"/>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50%</a:t>
            </a:r>
          </a:p>
        </p:txBody>
      </p:sp>
      <p:sp>
        <p:nvSpPr>
          <p:cNvPr id="33" name="Oval 32">
            <a:extLst>
              <a:ext uri="{FF2B5EF4-FFF2-40B4-BE49-F238E27FC236}">
                <a16:creationId xmlns:a16="http://schemas.microsoft.com/office/drawing/2014/main" id="{F6E673FF-1567-498B-6FD3-53E4BB14DD34}"/>
              </a:ext>
            </a:extLst>
          </p:cNvPr>
          <p:cNvSpPr/>
          <p:nvPr/>
        </p:nvSpPr>
        <p:spPr bwMode="gray">
          <a:xfrm>
            <a:off x="2886760" y="4331342"/>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500</a:t>
            </a:r>
          </a:p>
        </p:txBody>
      </p:sp>
      <p:sp>
        <p:nvSpPr>
          <p:cNvPr id="34" name="Rechthoek: afgeronde hoeken 1">
            <a:extLst>
              <a:ext uri="{FF2B5EF4-FFF2-40B4-BE49-F238E27FC236}">
                <a16:creationId xmlns:a16="http://schemas.microsoft.com/office/drawing/2014/main" id="{0FF9F1D3-A127-EDD9-3376-BCB4EB3657E9}"/>
              </a:ext>
            </a:extLst>
          </p:cNvPr>
          <p:cNvSpPr/>
          <p:nvPr/>
        </p:nvSpPr>
        <p:spPr>
          <a:xfrm>
            <a:off x="4802561" y="4091144"/>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0" rIns="0" bIns="0" rtlCol="0" anchor="ctr"/>
          <a:lstStyle/>
          <a:p>
            <a:pPr algn="ctr" defTabSz="685800">
              <a:buClrTx/>
            </a:pPr>
            <a:r>
              <a:rPr lang="nl-NL" sz="675" b="1" kern="1200">
                <a:solidFill>
                  <a:srgbClr val="3C3C3C"/>
                </a:solidFill>
                <a:latin typeface="Calibri"/>
              </a:rPr>
              <a:t>2 vervolgconsulten</a:t>
            </a:r>
          </a:p>
        </p:txBody>
      </p:sp>
      <p:sp>
        <p:nvSpPr>
          <p:cNvPr id="37" name="Rechthoek: afgeronde hoeken 1">
            <a:extLst>
              <a:ext uri="{FF2B5EF4-FFF2-40B4-BE49-F238E27FC236}">
                <a16:creationId xmlns:a16="http://schemas.microsoft.com/office/drawing/2014/main" id="{D4AFB622-DA8F-C9DF-E51B-A7320589EEC1}"/>
              </a:ext>
            </a:extLst>
          </p:cNvPr>
          <p:cNvSpPr/>
          <p:nvPr/>
        </p:nvSpPr>
        <p:spPr>
          <a:xfrm>
            <a:off x="2968861" y="3923209"/>
            <a:ext cx="2713555" cy="127889"/>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algn="ctr" defTabSz="685800">
              <a:buClrTx/>
            </a:pPr>
            <a:r>
              <a:rPr lang="nl-NL" sz="750" b="1" kern="1200">
                <a:solidFill>
                  <a:srgbClr val="3C3C3C"/>
                </a:solidFill>
                <a:latin typeface="Calibri"/>
              </a:rPr>
              <a:t>Ernstig astma (langer dan 1 jaar)</a:t>
            </a:r>
          </a:p>
        </p:txBody>
      </p:sp>
      <p:sp>
        <p:nvSpPr>
          <p:cNvPr id="39" name="Rechthoek: afgeronde hoeken 1">
            <a:extLst>
              <a:ext uri="{FF2B5EF4-FFF2-40B4-BE49-F238E27FC236}">
                <a16:creationId xmlns:a16="http://schemas.microsoft.com/office/drawing/2014/main" id="{85276ABC-EAE6-032B-06BD-DDE765F94C72}"/>
              </a:ext>
            </a:extLst>
          </p:cNvPr>
          <p:cNvSpPr/>
          <p:nvPr/>
        </p:nvSpPr>
        <p:spPr>
          <a:xfrm>
            <a:off x="3969282" y="3540665"/>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2x intakeconsult</a:t>
            </a:r>
          </a:p>
        </p:txBody>
      </p:sp>
      <p:cxnSp>
        <p:nvCxnSpPr>
          <p:cNvPr id="45" name="Connector: Elbow 44">
            <a:extLst>
              <a:ext uri="{FF2B5EF4-FFF2-40B4-BE49-F238E27FC236}">
                <a16:creationId xmlns:a16="http://schemas.microsoft.com/office/drawing/2014/main" id="{65BA8350-7652-72FD-154A-CDA11F770496}"/>
              </a:ext>
            </a:extLst>
          </p:cNvPr>
          <p:cNvCxnSpPr>
            <a:cxnSpLocks/>
            <a:endCxn id="23" idx="1"/>
          </p:cNvCxnSpPr>
          <p:nvPr/>
        </p:nvCxnSpPr>
        <p:spPr>
          <a:xfrm rot="16200000" flipH="1">
            <a:off x="1689413" y="3016113"/>
            <a:ext cx="1360856" cy="1231512"/>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9079C49B-89E9-15A3-892A-7D8E0A49DB59}"/>
              </a:ext>
            </a:extLst>
          </p:cNvPr>
          <p:cNvSpPr/>
          <p:nvPr/>
        </p:nvSpPr>
        <p:spPr bwMode="gray">
          <a:xfrm>
            <a:off x="2461793" y="4243925"/>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a:t>
            </a:r>
          </a:p>
        </p:txBody>
      </p:sp>
      <p:cxnSp>
        <p:nvCxnSpPr>
          <p:cNvPr id="52" name="Connector: Elbow 51">
            <a:extLst>
              <a:ext uri="{FF2B5EF4-FFF2-40B4-BE49-F238E27FC236}">
                <a16:creationId xmlns:a16="http://schemas.microsoft.com/office/drawing/2014/main" id="{72DCF502-45E5-48C5-98A2-8EA3702FC1EB}"/>
              </a:ext>
            </a:extLst>
          </p:cNvPr>
          <p:cNvCxnSpPr>
            <a:cxnSpLocks/>
            <a:stCxn id="23" idx="3"/>
            <a:endCxn id="58" idx="1"/>
          </p:cNvCxnSpPr>
          <p:nvPr/>
        </p:nvCxnSpPr>
        <p:spPr>
          <a:xfrm flipV="1">
            <a:off x="5714448" y="2952123"/>
            <a:ext cx="1255853" cy="1360174"/>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456" name="Connector: Elbow 455">
            <a:extLst>
              <a:ext uri="{FF2B5EF4-FFF2-40B4-BE49-F238E27FC236}">
                <a16:creationId xmlns:a16="http://schemas.microsoft.com/office/drawing/2014/main" id="{54EF411F-C0E1-514B-7FB8-148A0FD92427}"/>
              </a:ext>
            </a:extLst>
          </p:cNvPr>
          <p:cNvCxnSpPr>
            <a:cxnSpLocks/>
            <a:stCxn id="7" idx="3"/>
            <a:endCxn id="58" idx="1"/>
          </p:cNvCxnSpPr>
          <p:nvPr/>
        </p:nvCxnSpPr>
        <p:spPr>
          <a:xfrm>
            <a:off x="5714448" y="2506749"/>
            <a:ext cx="1255853" cy="445375"/>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67" name="Rectangle 466">
            <a:extLst>
              <a:ext uri="{FF2B5EF4-FFF2-40B4-BE49-F238E27FC236}">
                <a16:creationId xmlns:a16="http://schemas.microsoft.com/office/drawing/2014/main" id="{42AA041A-1211-99F5-7584-C463ECA89AC2}"/>
              </a:ext>
            </a:extLst>
          </p:cNvPr>
          <p:cNvSpPr/>
          <p:nvPr/>
        </p:nvSpPr>
        <p:spPr bwMode="gray">
          <a:xfrm>
            <a:off x="6964243" y="1033466"/>
            <a:ext cx="1415507"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468" name="Rechthoek: afgeronde hoeken 1">
            <a:extLst>
              <a:ext uri="{FF2B5EF4-FFF2-40B4-BE49-F238E27FC236}">
                <a16:creationId xmlns:a16="http://schemas.microsoft.com/office/drawing/2014/main" id="{D4CCD6D5-C25A-3102-B42E-69FD1D2ACA48}"/>
              </a:ext>
            </a:extLst>
          </p:cNvPr>
          <p:cNvSpPr/>
          <p:nvPr/>
        </p:nvSpPr>
        <p:spPr>
          <a:xfrm>
            <a:off x="7289129" y="808757"/>
            <a:ext cx="821081" cy="258287"/>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defTabSz="685800">
              <a:buClrTx/>
            </a:pPr>
            <a:r>
              <a:rPr lang="nl-NL" sz="750" b="1" kern="1200">
                <a:solidFill>
                  <a:srgbClr val="3C3C3C"/>
                </a:solidFill>
                <a:latin typeface="Calibri"/>
              </a:rPr>
              <a:t>Verdere follow-up</a:t>
            </a:r>
          </a:p>
        </p:txBody>
      </p:sp>
      <p:grpSp>
        <p:nvGrpSpPr>
          <p:cNvPr id="463" name="Group 462">
            <a:extLst>
              <a:ext uri="{FF2B5EF4-FFF2-40B4-BE49-F238E27FC236}">
                <a16:creationId xmlns:a16="http://schemas.microsoft.com/office/drawing/2014/main" id="{4AD2B575-B68A-8B1E-CBCF-22FC693B0E63}"/>
              </a:ext>
            </a:extLst>
          </p:cNvPr>
          <p:cNvGrpSpPr/>
          <p:nvPr/>
        </p:nvGrpSpPr>
        <p:grpSpPr>
          <a:xfrm>
            <a:off x="7007703" y="3478230"/>
            <a:ext cx="2344197" cy="1204253"/>
            <a:chOff x="9231456" y="4560004"/>
            <a:chExt cx="3125596" cy="1605670"/>
          </a:xfrm>
        </p:grpSpPr>
        <p:grpSp>
          <p:nvGrpSpPr>
            <p:cNvPr id="462" name="Group 461">
              <a:extLst>
                <a:ext uri="{FF2B5EF4-FFF2-40B4-BE49-F238E27FC236}">
                  <a16:creationId xmlns:a16="http://schemas.microsoft.com/office/drawing/2014/main" id="{1D226136-EAAB-C581-2E60-A4D45B765C53}"/>
                </a:ext>
              </a:extLst>
            </p:cNvPr>
            <p:cNvGrpSpPr/>
            <p:nvPr/>
          </p:nvGrpSpPr>
          <p:grpSpPr>
            <a:xfrm>
              <a:off x="9231456" y="4560004"/>
              <a:ext cx="1950243" cy="219266"/>
              <a:chOff x="9231456" y="4560004"/>
              <a:chExt cx="1950243" cy="219266"/>
            </a:xfrm>
          </p:grpSpPr>
          <p:sp>
            <p:nvSpPr>
              <p:cNvPr id="80" name="Oval 79">
                <a:extLst>
                  <a:ext uri="{FF2B5EF4-FFF2-40B4-BE49-F238E27FC236}">
                    <a16:creationId xmlns:a16="http://schemas.microsoft.com/office/drawing/2014/main" id="{08558F35-5C32-0B40-1376-4C6D9CCA09BD}"/>
                  </a:ext>
                </a:extLst>
              </p:cNvPr>
              <p:cNvSpPr/>
              <p:nvPr/>
            </p:nvSpPr>
            <p:spPr bwMode="gray">
              <a:xfrm>
                <a:off x="9231456" y="4560004"/>
                <a:ext cx="375234" cy="21926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81" name="Rechthoek: afgeronde hoeken 1">
                <a:extLst>
                  <a:ext uri="{FF2B5EF4-FFF2-40B4-BE49-F238E27FC236}">
                    <a16:creationId xmlns:a16="http://schemas.microsoft.com/office/drawing/2014/main" id="{09D41FA7-BA6A-E8CF-FF93-6E2F777950E4}"/>
                  </a:ext>
                </a:extLst>
              </p:cNvPr>
              <p:cNvSpPr/>
              <p:nvPr/>
            </p:nvSpPr>
            <p:spPr>
              <a:xfrm>
                <a:off x="9575407" y="4569726"/>
                <a:ext cx="1606292" cy="199822"/>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Patiëntaantallen per jaar</a:t>
                </a:r>
              </a:p>
            </p:txBody>
          </p:sp>
        </p:grpSp>
        <p:grpSp>
          <p:nvGrpSpPr>
            <p:cNvPr id="454" name="Group 453">
              <a:extLst>
                <a:ext uri="{FF2B5EF4-FFF2-40B4-BE49-F238E27FC236}">
                  <a16:creationId xmlns:a16="http://schemas.microsoft.com/office/drawing/2014/main" id="{011394A5-30CF-842D-8E43-3C99756D6665}"/>
                </a:ext>
              </a:extLst>
            </p:cNvPr>
            <p:cNvGrpSpPr/>
            <p:nvPr/>
          </p:nvGrpSpPr>
          <p:grpSpPr>
            <a:xfrm>
              <a:off x="9231456" y="5425806"/>
              <a:ext cx="3125596" cy="192401"/>
              <a:chOff x="9231456" y="5429431"/>
              <a:chExt cx="3125596" cy="192401"/>
            </a:xfrm>
          </p:grpSpPr>
          <p:sp>
            <p:nvSpPr>
              <p:cNvPr id="78" name="Rechthoek: afgeronde hoeken 1">
                <a:extLst>
                  <a:ext uri="{FF2B5EF4-FFF2-40B4-BE49-F238E27FC236}">
                    <a16:creationId xmlns:a16="http://schemas.microsoft.com/office/drawing/2014/main" id="{92AB0F03-1130-2A82-522A-89384A923B97}"/>
                  </a:ext>
                </a:extLst>
              </p:cNvPr>
              <p:cNvSpPr/>
              <p:nvPr/>
            </p:nvSpPr>
            <p:spPr>
              <a:xfrm>
                <a:off x="9575407" y="5429431"/>
                <a:ext cx="2781645" cy="182511"/>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In scope voor thuismonitoring</a:t>
                </a:r>
              </a:p>
            </p:txBody>
          </p:sp>
          <p:sp>
            <p:nvSpPr>
              <p:cNvPr id="82" name="Rechthoek: afgeronde hoeken 1">
                <a:extLst>
                  <a:ext uri="{FF2B5EF4-FFF2-40B4-BE49-F238E27FC236}">
                    <a16:creationId xmlns:a16="http://schemas.microsoft.com/office/drawing/2014/main" id="{E397A00C-189F-8B00-3719-856D7730EF51}"/>
                  </a:ext>
                </a:extLst>
              </p:cNvPr>
              <p:cNvSpPr/>
              <p:nvPr/>
            </p:nvSpPr>
            <p:spPr>
              <a:xfrm>
                <a:off x="9231456" y="5443834"/>
                <a:ext cx="334287" cy="177998"/>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grpSp>
        <p:grpSp>
          <p:nvGrpSpPr>
            <p:cNvPr id="457" name="Group 456">
              <a:extLst>
                <a:ext uri="{FF2B5EF4-FFF2-40B4-BE49-F238E27FC236}">
                  <a16:creationId xmlns:a16="http://schemas.microsoft.com/office/drawing/2014/main" id="{41478454-644D-CD49-0FA8-9F7B330BDF6C}"/>
                </a:ext>
              </a:extLst>
            </p:cNvPr>
            <p:cNvGrpSpPr/>
            <p:nvPr/>
          </p:nvGrpSpPr>
          <p:grpSpPr>
            <a:xfrm>
              <a:off x="9231456" y="4853180"/>
              <a:ext cx="2188616" cy="231322"/>
              <a:chOff x="9231456" y="4839062"/>
              <a:chExt cx="2188616" cy="231322"/>
            </a:xfrm>
          </p:grpSpPr>
          <p:sp>
            <p:nvSpPr>
              <p:cNvPr id="83" name="Oval 82">
                <a:extLst>
                  <a:ext uri="{FF2B5EF4-FFF2-40B4-BE49-F238E27FC236}">
                    <a16:creationId xmlns:a16="http://schemas.microsoft.com/office/drawing/2014/main" id="{D72A9209-6080-A4E2-20B2-E18F084E7780}"/>
                  </a:ext>
                </a:extLst>
              </p:cNvPr>
              <p:cNvSpPr/>
              <p:nvPr/>
            </p:nvSpPr>
            <p:spPr bwMode="gray">
              <a:xfrm>
                <a:off x="9231456" y="4851118"/>
                <a:ext cx="375234" cy="21926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84" name="Rechthoek: afgeronde hoeken 1">
                <a:extLst>
                  <a:ext uri="{FF2B5EF4-FFF2-40B4-BE49-F238E27FC236}">
                    <a16:creationId xmlns:a16="http://schemas.microsoft.com/office/drawing/2014/main" id="{42385311-D86A-B257-E6D0-823D1AC4C03B}"/>
                  </a:ext>
                </a:extLst>
              </p:cNvPr>
              <p:cNvSpPr/>
              <p:nvPr/>
            </p:nvSpPr>
            <p:spPr>
              <a:xfrm>
                <a:off x="9575407" y="4839062"/>
                <a:ext cx="1844665" cy="219266"/>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 verdeling patiënten per jaar</a:t>
                </a:r>
              </a:p>
            </p:txBody>
          </p:sp>
        </p:grpSp>
        <p:grpSp>
          <p:nvGrpSpPr>
            <p:cNvPr id="452" name="Group 451">
              <a:extLst>
                <a:ext uri="{FF2B5EF4-FFF2-40B4-BE49-F238E27FC236}">
                  <a16:creationId xmlns:a16="http://schemas.microsoft.com/office/drawing/2014/main" id="{A7BBF9EF-9059-59DC-2CE4-0874F2B2482E}"/>
                </a:ext>
              </a:extLst>
            </p:cNvPr>
            <p:cNvGrpSpPr/>
            <p:nvPr/>
          </p:nvGrpSpPr>
          <p:grpSpPr>
            <a:xfrm>
              <a:off x="9231456" y="5692117"/>
              <a:ext cx="2918507" cy="199824"/>
              <a:chOff x="9231456" y="5706234"/>
              <a:chExt cx="2918507" cy="199824"/>
            </a:xfrm>
          </p:grpSpPr>
          <p:cxnSp>
            <p:nvCxnSpPr>
              <p:cNvPr id="85" name="Straight Arrow Connector 84">
                <a:extLst>
                  <a:ext uri="{FF2B5EF4-FFF2-40B4-BE49-F238E27FC236}">
                    <a16:creationId xmlns:a16="http://schemas.microsoft.com/office/drawing/2014/main" id="{403CA013-0CC5-9974-3A80-F94A895D75C7}"/>
                  </a:ext>
                </a:extLst>
              </p:cNvPr>
              <p:cNvCxnSpPr>
                <a:cxnSpLocks/>
              </p:cNvCxnSpPr>
              <p:nvPr/>
            </p:nvCxnSpPr>
            <p:spPr>
              <a:xfrm>
                <a:off x="9231456" y="5806146"/>
                <a:ext cx="37523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6" name="Rechthoek: afgeronde hoeken 1">
                <a:extLst>
                  <a:ext uri="{FF2B5EF4-FFF2-40B4-BE49-F238E27FC236}">
                    <a16:creationId xmlns:a16="http://schemas.microsoft.com/office/drawing/2014/main" id="{B60F953B-01C1-5D35-4DE1-DD00D968B8CB}"/>
                  </a:ext>
                </a:extLst>
              </p:cNvPr>
              <p:cNvSpPr/>
              <p:nvPr/>
            </p:nvSpPr>
            <p:spPr>
              <a:xfrm>
                <a:off x="9575407" y="5706234"/>
                <a:ext cx="2574556" cy="199824"/>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Mogelijk patiëntenpad</a:t>
                </a:r>
              </a:p>
            </p:txBody>
          </p:sp>
        </p:grpSp>
        <p:grpSp>
          <p:nvGrpSpPr>
            <p:cNvPr id="451" name="Group 450">
              <a:extLst>
                <a:ext uri="{FF2B5EF4-FFF2-40B4-BE49-F238E27FC236}">
                  <a16:creationId xmlns:a16="http://schemas.microsoft.com/office/drawing/2014/main" id="{03E7D519-9873-4505-1E0A-7668866CF059}"/>
                </a:ext>
              </a:extLst>
            </p:cNvPr>
            <p:cNvGrpSpPr/>
            <p:nvPr/>
          </p:nvGrpSpPr>
          <p:grpSpPr>
            <a:xfrm>
              <a:off x="9231456" y="5965850"/>
              <a:ext cx="2918507" cy="199824"/>
              <a:chOff x="9231456" y="5965850"/>
              <a:chExt cx="2918507" cy="199824"/>
            </a:xfrm>
          </p:grpSpPr>
          <p:sp>
            <p:nvSpPr>
              <p:cNvPr id="88" name="Rectangle 87">
                <a:extLst>
                  <a:ext uri="{FF2B5EF4-FFF2-40B4-BE49-F238E27FC236}">
                    <a16:creationId xmlns:a16="http://schemas.microsoft.com/office/drawing/2014/main" id="{7F81E797-8570-D27C-76B8-DB13DB17C943}"/>
                  </a:ext>
                </a:extLst>
              </p:cNvPr>
              <p:cNvSpPr/>
              <p:nvPr/>
            </p:nvSpPr>
            <p:spPr bwMode="gray">
              <a:xfrm>
                <a:off x="9231456" y="5989800"/>
                <a:ext cx="334287" cy="151924"/>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89" name="Rechthoek: afgeronde hoeken 1">
                <a:extLst>
                  <a:ext uri="{FF2B5EF4-FFF2-40B4-BE49-F238E27FC236}">
                    <a16:creationId xmlns:a16="http://schemas.microsoft.com/office/drawing/2014/main" id="{1239FCBA-AC4D-472D-8846-888A459F1F49}"/>
                  </a:ext>
                </a:extLst>
              </p:cNvPr>
              <p:cNvSpPr/>
              <p:nvPr/>
            </p:nvSpPr>
            <p:spPr>
              <a:xfrm>
                <a:off x="9575407" y="5965850"/>
                <a:ext cx="2574556" cy="199824"/>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Fase binnen </a:t>
                </a:r>
                <a:r>
                  <a:rPr lang="nl-NL" sz="600" kern="1200" err="1">
                    <a:solidFill>
                      <a:srgbClr val="3C3C3C"/>
                    </a:solidFill>
                    <a:latin typeface="Calibri"/>
                  </a:rPr>
                  <a:t>zorgpad</a:t>
                </a:r>
                <a:endParaRPr lang="nl-NL" sz="600" kern="1200">
                  <a:solidFill>
                    <a:srgbClr val="3C3C3C"/>
                  </a:solidFill>
                  <a:latin typeface="Calibri"/>
                </a:endParaRPr>
              </a:p>
            </p:txBody>
          </p:sp>
        </p:grpSp>
        <p:grpSp>
          <p:nvGrpSpPr>
            <p:cNvPr id="455" name="Group 454">
              <a:extLst>
                <a:ext uri="{FF2B5EF4-FFF2-40B4-BE49-F238E27FC236}">
                  <a16:creationId xmlns:a16="http://schemas.microsoft.com/office/drawing/2014/main" id="{6F4FAAA6-A878-1D9B-A65A-02FDB81180FE}"/>
                </a:ext>
              </a:extLst>
            </p:cNvPr>
            <p:cNvGrpSpPr/>
            <p:nvPr/>
          </p:nvGrpSpPr>
          <p:grpSpPr>
            <a:xfrm>
              <a:off x="9231456" y="5158412"/>
              <a:ext cx="3125596" cy="193484"/>
              <a:chOff x="9231456" y="5135372"/>
              <a:chExt cx="3125596" cy="193484"/>
            </a:xfrm>
          </p:grpSpPr>
          <p:sp>
            <p:nvSpPr>
              <p:cNvPr id="59" name="Rechthoek: afgeronde hoeken 1">
                <a:extLst>
                  <a:ext uri="{FF2B5EF4-FFF2-40B4-BE49-F238E27FC236}">
                    <a16:creationId xmlns:a16="http://schemas.microsoft.com/office/drawing/2014/main" id="{2C1A9850-7200-38DF-17DC-626D37AE7929}"/>
                  </a:ext>
                </a:extLst>
              </p:cNvPr>
              <p:cNvSpPr/>
              <p:nvPr/>
            </p:nvSpPr>
            <p:spPr>
              <a:xfrm>
                <a:off x="9575407" y="5135372"/>
                <a:ext cx="2781645" cy="182511"/>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Fysieke zorgactiviteiten</a:t>
                </a:r>
              </a:p>
            </p:txBody>
          </p:sp>
          <p:sp>
            <p:nvSpPr>
              <p:cNvPr id="60" name="Rechthoek: afgeronde hoeken 1">
                <a:extLst>
                  <a:ext uri="{FF2B5EF4-FFF2-40B4-BE49-F238E27FC236}">
                    <a16:creationId xmlns:a16="http://schemas.microsoft.com/office/drawing/2014/main" id="{F0DCE66F-6DAE-CD31-932E-6D70FCD08855}"/>
                  </a:ext>
                </a:extLst>
              </p:cNvPr>
              <p:cNvSpPr/>
              <p:nvPr/>
            </p:nvSpPr>
            <p:spPr>
              <a:xfrm>
                <a:off x="9231456" y="5150858"/>
                <a:ext cx="334287" cy="17799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grpSp>
      </p:grpSp>
      <p:sp>
        <p:nvSpPr>
          <p:cNvPr id="5" name="Rectangle 4">
            <a:extLst>
              <a:ext uri="{FF2B5EF4-FFF2-40B4-BE49-F238E27FC236}">
                <a16:creationId xmlns:a16="http://schemas.microsoft.com/office/drawing/2014/main" id="{EB642838-1AAC-BD70-F986-54994641640F}"/>
              </a:ext>
            </a:extLst>
          </p:cNvPr>
          <p:cNvSpPr/>
          <p:nvPr/>
        </p:nvSpPr>
        <p:spPr bwMode="gray">
          <a:xfrm>
            <a:off x="3488325" y="1"/>
            <a:ext cx="2549405" cy="14119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algn="r" defTabSz="685800">
              <a:lnSpc>
                <a:spcPct val="106000"/>
              </a:lnSpc>
              <a:buClrTx/>
            </a:pPr>
            <a:r>
              <a:rPr lang="nl-NL" sz="900" b="1" kern="1200">
                <a:solidFill>
                  <a:srgbClr val="FFFFFF"/>
                </a:solidFill>
                <a:latin typeface="Calibri"/>
                <a:ea typeface="+mn-ea"/>
                <a:cs typeface="+mn-cs"/>
              </a:rPr>
              <a:t>Indicatief - Hoog-over potentiële impactschatting </a:t>
            </a:r>
          </a:p>
        </p:txBody>
      </p:sp>
      <p:sp>
        <p:nvSpPr>
          <p:cNvPr id="9" name="Speech Bubble: Rectangle 8">
            <a:extLst>
              <a:ext uri="{FF2B5EF4-FFF2-40B4-BE49-F238E27FC236}">
                <a16:creationId xmlns:a16="http://schemas.microsoft.com/office/drawing/2014/main" id="{57B13C93-7D11-3D69-D423-9DC67FF33D8A}"/>
              </a:ext>
            </a:extLst>
          </p:cNvPr>
          <p:cNvSpPr/>
          <p:nvPr/>
        </p:nvSpPr>
        <p:spPr bwMode="gray">
          <a:xfrm>
            <a:off x="7007185" y="1213208"/>
            <a:ext cx="1787194" cy="878100"/>
          </a:xfrm>
          <a:prstGeom prst="wedgeRectCallout">
            <a:avLst>
              <a:gd name="adj1" fmla="val -59762"/>
              <a:gd name="adj2" fmla="val 41421"/>
            </a:avLst>
          </a:prstGeom>
          <a:solidFill>
            <a:schemeClr val="bg1"/>
          </a:solidFill>
          <a:ln w="3175" algn="ctr">
            <a:solidFill>
              <a:schemeClr val="accent1">
                <a:lumMod val="50000"/>
              </a:schemeClr>
            </a:solidFill>
            <a:miter lim="800000"/>
            <a:headEnd/>
            <a:tailEnd/>
          </a:ln>
        </p:spPr>
        <p:txBody>
          <a:bodyPr wrap="square" lIns="27000" tIns="0" rIns="27000" bIns="0" rtlCol="0" anchor="ctr"/>
          <a:lstStyle/>
          <a:p>
            <a:pPr algn="ctr" defTabSz="685800">
              <a:lnSpc>
                <a:spcPct val="106000"/>
              </a:lnSpc>
              <a:buClrTx/>
            </a:pPr>
            <a:r>
              <a:rPr lang="nl-NL" sz="750" b="1" i="1" kern="1200">
                <a:solidFill>
                  <a:srgbClr val="3C3C3C"/>
                </a:solidFill>
                <a:latin typeface="Calibri"/>
                <a:ea typeface="+mn-ea"/>
                <a:cs typeface="+mn-cs"/>
              </a:rPr>
              <a:t>Disclaimer</a:t>
            </a:r>
            <a:r>
              <a:rPr lang="nl-NL" sz="750" i="1" kern="1200">
                <a:solidFill>
                  <a:srgbClr val="3C3C3C"/>
                </a:solidFill>
                <a:latin typeface="Calibri"/>
                <a:ea typeface="+mn-ea"/>
                <a:cs typeface="+mn-cs"/>
              </a:rPr>
              <a:t> </a:t>
            </a:r>
          </a:p>
          <a:p>
            <a:pPr marL="128588" indent="-128588" defTabSz="685800">
              <a:lnSpc>
                <a:spcPct val="106000"/>
              </a:lnSpc>
              <a:buClrTx/>
              <a:buFont typeface="Arial" panose="020B0604020202020204" pitchFamily="34" charset="0"/>
              <a:buChar char="•"/>
            </a:pPr>
            <a:r>
              <a:rPr lang="nl-NL" sz="750" i="1" kern="1200">
                <a:solidFill>
                  <a:srgbClr val="3C3C3C"/>
                </a:solidFill>
                <a:latin typeface="Calibri"/>
                <a:ea typeface="+mn-ea"/>
                <a:cs typeface="+mn-cs"/>
              </a:rPr>
              <a:t>Dit is een eerste inschatting op basis van aannames en hoeft niet representatief te zijn voor een individueel huis</a:t>
            </a:r>
          </a:p>
          <a:p>
            <a:pPr marL="128588" indent="-128588" defTabSz="685800">
              <a:lnSpc>
                <a:spcPct val="106000"/>
              </a:lnSpc>
              <a:buClrTx/>
              <a:buFont typeface="Arial" panose="020B0604020202020204" pitchFamily="34" charset="0"/>
              <a:buChar char="•"/>
            </a:pPr>
            <a:r>
              <a:rPr lang="nl-NL" sz="750" i="1" kern="1200">
                <a:solidFill>
                  <a:srgbClr val="3C3C3C"/>
                </a:solidFill>
                <a:latin typeface="Calibri"/>
                <a:ea typeface="+mn-ea"/>
                <a:cs typeface="+mn-cs"/>
              </a:rPr>
              <a:t>Het startpunt per huis is verschillend, de impact wordt anders naarmate hybride zorg meer volwassen wordt</a:t>
            </a:r>
          </a:p>
        </p:txBody>
      </p:sp>
      <p:sp>
        <p:nvSpPr>
          <p:cNvPr id="2" name="Rechthoek 1">
            <a:extLst>
              <a:ext uri="{FF2B5EF4-FFF2-40B4-BE49-F238E27FC236}">
                <a16:creationId xmlns:a16="http://schemas.microsoft.com/office/drawing/2014/main" id="{9D9D4EBF-5A8A-E3F2-80C1-93B26281D28B}"/>
              </a:ext>
            </a:extLst>
          </p:cNvPr>
          <p:cNvSpPr/>
          <p:nvPr/>
        </p:nvSpPr>
        <p:spPr bwMode="gray">
          <a:xfrm>
            <a:off x="7756012" y="0"/>
            <a:ext cx="1387988" cy="188365"/>
          </a:xfrm>
          <a:prstGeom prst="rect">
            <a:avLst/>
          </a:prstGeom>
          <a:solidFill>
            <a:schemeClr val="bg2"/>
          </a:solidFill>
          <a:ln w="19050" algn="ctr">
            <a:noFill/>
            <a:miter lim="800000"/>
            <a:headEnd/>
            <a:tailEnd/>
          </a:ln>
        </p:spPr>
        <p:txBody>
          <a:bodyPr wrap="square" lIns="66675" tIns="66675" rIns="66675" bIns="66675" rtlCol="0" anchor="ctr"/>
          <a:lstStyle/>
          <a:p>
            <a:pPr algn="ctr" defTabSz="685800">
              <a:lnSpc>
                <a:spcPct val="106000"/>
              </a:lnSpc>
              <a:buClrTx/>
            </a:pPr>
            <a:r>
              <a:rPr lang="nl-NL" sz="1200" b="1" kern="1200">
                <a:solidFill>
                  <a:srgbClr val="3C3C3C"/>
                </a:solidFill>
                <a:latin typeface="Calibri"/>
                <a:ea typeface="+mn-ea"/>
                <a:cs typeface="+mn-cs"/>
              </a:rPr>
              <a:t>23-07-2024</a:t>
            </a:r>
          </a:p>
        </p:txBody>
      </p:sp>
    </p:spTree>
    <p:extLst>
      <p:ext uri="{BB962C8B-B14F-4D97-AF65-F5344CB8AC3E}">
        <p14:creationId xmlns:p14="http://schemas.microsoft.com/office/powerpoint/2010/main" val="13671135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0987F2A5-A5A4-E193-E504-20B7160430C8}"/>
              </a:ext>
            </a:extLst>
          </p:cNvPr>
          <p:cNvGrpSpPr/>
          <p:nvPr/>
        </p:nvGrpSpPr>
        <p:grpSpPr>
          <a:xfrm>
            <a:off x="376238" y="1116329"/>
            <a:ext cx="7162246" cy="2339251"/>
            <a:chOff x="0" y="0"/>
            <a:chExt cx="5870274" cy="1818640"/>
          </a:xfrm>
        </p:grpSpPr>
        <p:pic>
          <p:nvPicPr>
            <p:cNvPr id="5" name="Afbeelding 4" descr="Afbeelding met tekst, schermopname, Lettertype, diagram&#10;&#10;Automatisch gegenereerde beschrijving">
              <a:extLst>
                <a:ext uri="{FF2B5EF4-FFF2-40B4-BE49-F238E27FC236}">
                  <a16:creationId xmlns:a16="http://schemas.microsoft.com/office/drawing/2014/main" id="{DBB92029-FF7B-A0F3-69BA-23EAADB3B33B}"/>
                </a:ext>
              </a:extLst>
            </p:cNvPr>
            <p:cNvPicPr>
              <a:picLocks noChangeAspect="1"/>
            </p:cNvPicPr>
            <p:nvPr/>
          </p:nvPicPr>
          <p:blipFill rotWithShape="1">
            <a:blip r:embed="rId2">
              <a:extLst>
                <a:ext uri="{28A0092B-C50C-407E-A947-70E740481C1C}">
                  <a14:useLocalDpi xmlns:a14="http://schemas.microsoft.com/office/drawing/2010/main" val="0"/>
                </a:ext>
              </a:extLst>
            </a:blip>
            <a:srcRect l="60136" t="3798" r="7762" b="39091"/>
            <a:stretch/>
          </p:blipFill>
          <p:spPr bwMode="auto">
            <a:xfrm>
              <a:off x="4513479" y="65837"/>
              <a:ext cx="1289050" cy="998855"/>
            </a:xfrm>
            <a:prstGeom prst="rect">
              <a:avLst/>
            </a:prstGeom>
            <a:ln>
              <a:noFill/>
            </a:ln>
            <a:extLst>
              <a:ext uri="{53640926-AAD7-44D8-BBD7-CCE9431645EC}">
                <a14:shadowObscured xmlns:a14="http://schemas.microsoft.com/office/drawing/2010/main"/>
              </a:ext>
            </a:extLst>
          </p:spPr>
        </p:pic>
        <p:grpSp>
          <p:nvGrpSpPr>
            <p:cNvPr id="6" name="Groep 5">
              <a:extLst>
                <a:ext uri="{FF2B5EF4-FFF2-40B4-BE49-F238E27FC236}">
                  <a16:creationId xmlns:a16="http://schemas.microsoft.com/office/drawing/2014/main" id="{99C9AF38-F9C8-5FD8-6B0D-9A3AD9F3DA06}"/>
                </a:ext>
              </a:extLst>
            </p:cNvPr>
            <p:cNvGrpSpPr/>
            <p:nvPr/>
          </p:nvGrpSpPr>
          <p:grpSpPr>
            <a:xfrm>
              <a:off x="0" y="0"/>
              <a:ext cx="5870274" cy="1818640"/>
              <a:chOff x="0" y="0"/>
              <a:chExt cx="5870274" cy="1818640"/>
            </a:xfrm>
          </p:grpSpPr>
          <p:pic>
            <p:nvPicPr>
              <p:cNvPr id="7" name="Afbeelding 6" descr="Afbeelding met tekst, schermopname, Lettertype, lijn&#10;&#10;Automatisch gegenereerde beschrijving">
                <a:extLst>
                  <a:ext uri="{FF2B5EF4-FFF2-40B4-BE49-F238E27FC236}">
                    <a16:creationId xmlns:a16="http://schemas.microsoft.com/office/drawing/2014/main" id="{B3DF3E21-2EFD-B6A3-F499-35ACB89F8FEB}"/>
                  </a:ext>
                </a:extLst>
              </p:cNvPr>
              <p:cNvPicPr>
                <a:picLocks noChangeAspect="1"/>
              </p:cNvPicPr>
              <p:nvPr/>
            </p:nvPicPr>
            <p:blipFill rotWithShape="1">
              <a:blip r:embed="rId3">
                <a:extLst>
                  <a:ext uri="{28A0092B-C50C-407E-A947-70E740481C1C}">
                    <a14:useLocalDpi xmlns:a14="http://schemas.microsoft.com/office/drawing/2010/main" val="0"/>
                  </a:ext>
                </a:extLst>
              </a:blip>
              <a:srcRect r="64304"/>
              <a:stretch/>
            </p:blipFill>
            <p:spPr bwMode="auto">
              <a:xfrm>
                <a:off x="0" y="0"/>
                <a:ext cx="1790700" cy="1818640"/>
              </a:xfrm>
              <a:prstGeom prst="rect">
                <a:avLst/>
              </a:prstGeom>
              <a:ln>
                <a:noFill/>
              </a:ln>
              <a:extLst>
                <a:ext uri="{53640926-AAD7-44D8-BBD7-CCE9431645EC}">
                  <a14:shadowObscured xmlns:a14="http://schemas.microsoft.com/office/drawing/2010/main"/>
                </a:ext>
              </a:extLst>
            </p:spPr>
          </p:pic>
          <p:pic>
            <p:nvPicPr>
              <p:cNvPr id="8" name="Afbeelding 7" descr="Afbeelding met tekst, schermopname, Lettertype, lijn&#10;&#10;Automatisch gegenereerde beschrijving">
                <a:extLst>
                  <a:ext uri="{FF2B5EF4-FFF2-40B4-BE49-F238E27FC236}">
                    <a16:creationId xmlns:a16="http://schemas.microsoft.com/office/drawing/2014/main" id="{F2441FCF-82C0-539C-DC45-58922326931C}"/>
                  </a:ext>
                </a:extLst>
              </p:cNvPr>
              <p:cNvPicPr>
                <a:picLocks noChangeAspect="1"/>
              </p:cNvPicPr>
              <p:nvPr/>
            </p:nvPicPr>
            <p:blipFill rotWithShape="1">
              <a:blip r:embed="rId3">
                <a:extLst>
                  <a:ext uri="{28A0092B-C50C-407E-A947-70E740481C1C}">
                    <a14:useLocalDpi xmlns:a14="http://schemas.microsoft.com/office/drawing/2010/main" val="0"/>
                  </a:ext>
                </a:extLst>
              </a:blip>
              <a:srcRect l="46709"/>
              <a:stretch/>
            </p:blipFill>
            <p:spPr bwMode="auto">
              <a:xfrm>
                <a:off x="1791801" y="0"/>
                <a:ext cx="2673350" cy="1818640"/>
              </a:xfrm>
              <a:prstGeom prst="rect">
                <a:avLst/>
              </a:prstGeom>
              <a:ln>
                <a:noFill/>
              </a:ln>
              <a:extLst>
                <a:ext uri="{53640926-AAD7-44D8-BBD7-CCE9431645EC}">
                  <a14:shadowObscured xmlns:a14="http://schemas.microsoft.com/office/drawing/2010/main"/>
                </a:ext>
              </a:extLst>
            </p:spPr>
          </p:pic>
          <p:pic>
            <p:nvPicPr>
              <p:cNvPr id="9" name="Afbeelding 8" descr="Afbeelding met tekst, schermopname, Lettertype, diagram&#10;&#10;Automatisch gegenereerde beschrijving">
                <a:extLst>
                  <a:ext uri="{FF2B5EF4-FFF2-40B4-BE49-F238E27FC236}">
                    <a16:creationId xmlns:a16="http://schemas.microsoft.com/office/drawing/2014/main" id="{D4B77DBF-8CE8-A470-CC62-2B592E009A97}"/>
                  </a:ext>
                </a:extLst>
              </p:cNvPr>
              <p:cNvPicPr>
                <a:picLocks noChangeAspect="1"/>
              </p:cNvPicPr>
              <p:nvPr/>
            </p:nvPicPr>
            <p:blipFill rotWithShape="1">
              <a:blip r:embed="rId2">
                <a:extLst>
                  <a:ext uri="{28A0092B-C50C-407E-A947-70E740481C1C}">
                    <a14:useLocalDpi xmlns:a14="http://schemas.microsoft.com/office/drawing/2010/main" val="0"/>
                  </a:ext>
                </a:extLst>
              </a:blip>
              <a:srcRect l="64742" t="15175" r="1"/>
              <a:stretch/>
            </p:blipFill>
            <p:spPr bwMode="auto">
              <a:xfrm>
                <a:off x="4466289" y="264278"/>
                <a:ext cx="1403985" cy="1471295"/>
              </a:xfrm>
              <a:prstGeom prst="rect">
                <a:avLst/>
              </a:prstGeom>
              <a:ln>
                <a:noFill/>
              </a:ln>
              <a:extLst>
                <a:ext uri="{53640926-AAD7-44D8-BBD7-CCE9431645EC}">
                  <a14:shadowObscured xmlns:a14="http://schemas.microsoft.com/office/drawing/2010/main"/>
                </a:ext>
              </a:extLst>
            </p:spPr>
          </p:pic>
        </p:grpSp>
      </p:grpSp>
      <p:pic>
        <p:nvPicPr>
          <p:cNvPr id="4" name="Afbeelding 3" descr="Afbeelding met tekst, schermopname, Lettertype&#10;&#10;Automatisch gegenereerde beschrijving">
            <a:extLst>
              <a:ext uri="{FF2B5EF4-FFF2-40B4-BE49-F238E27FC236}">
                <a16:creationId xmlns:a16="http://schemas.microsoft.com/office/drawing/2014/main" id="{D55FEA03-FF4F-DB7F-650F-E6D5064648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8484" y="2918787"/>
            <a:ext cx="1466345" cy="1992213"/>
          </a:xfrm>
          <a:prstGeom prst="rect">
            <a:avLst/>
          </a:prstGeom>
        </p:spPr>
      </p:pic>
      <p:sp>
        <p:nvSpPr>
          <p:cNvPr id="17" name="Tekstvak 16">
            <a:extLst>
              <a:ext uri="{FF2B5EF4-FFF2-40B4-BE49-F238E27FC236}">
                <a16:creationId xmlns:a16="http://schemas.microsoft.com/office/drawing/2014/main" id="{EF216919-2835-1E5A-44D2-AC99E126D928}"/>
              </a:ext>
            </a:extLst>
          </p:cNvPr>
          <p:cNvSpPr txBox="1"/>
          <p:nvPr/>
        </p:nvSpPr>
        <p:spPr>
          <a:xfrm>
            <a:off x="376237" y="109435"/>
            <a:ext cx="8471429" cy="461665"/>
          </a:xfrm>
          <a:prstGeom prst="rect">
            <a:avLst/>
          </a:prstGeom>
          <a:noFill/>
        </p:spPr>
        <p:txBody>
          <a:bodyPr wrap="square">
            <a:spAutoFit/>
          </a:bodyPr>
          <a:lstStyle/>
          <a:p>
            <a:r>
              <a:rPr kumimoji="0" lang="nl-NL" sz="1200" b="1" i="0" u="none" strike="noStrike" kern="0" cap="none" spc="0" normalizeH="0" baseline="0" noProof="0">
                <a:ln>
                  <a:noFill/>
                </a:ln>
                <a:solidFill>
                  <a:srgbClr val="059EDF"/>
                </a:solidFill>
                <a:effectLst/>
                <a:uLnTx/>
                <a:uFillTx/>
                <a:latin typeface="Arial"/>
                <a:cs typeface="Arial"/>
                <a:sym typeface="Arial"/>
              </a:rPr>
              <a:t>Atriumfibrilleren | </a:t>
            </a:r>
            <a:r>
              <a:rPr kumimoji="0" lang="nl-NL" sz="1200" b="1" i="0" u="none" strike="noStrike" kern="0" cap="none" spc="0" normalizeH="0" baseline="0" noProof="0">
                <a:ln>
                  <a:noFill/>
                </a:ln>
                <a:solidFill>
                  <a:srgbClr val="2D4F9E"/>
                </a:solidFill>
                <a:effectLst/>
                <a:uLnTx/>
                <a:uFillTx/>
                <a:latin typeface="Arial"/>
                <a:cs typeface="Calibri Light"/>
                <a:sym typeface="Arial"/>
              </a:rPr>
              <a:t>Thuismonitoring in het </a:t>
            </a:r>
            <a:r>
              <a:rPr kumimoji="0" lang="nl-NL" sz="1200" b="1" i="0" u="none" strike="noStrike" kern="0" cap="none" spc="0" normalizeH="0" baseline="0" noProof="0" err="1">
                <a:ln>
                  <a:noFill/>
                </a:ln>
                <a:solidFill>
                  <a:srgbClr val="2D4F9E"/>
                </a:solidFill>
                <a:effectLst/>
                <a:uLnTx/>
                <a:uFillTx/>
                <a:latin typeface="Arial"/>
                <a:cs typeface="Calibri Light"/>
                <a:sym typeface="Arial"/>
              </a:rPr>
              <a:t>zorgpad</a:t>
            </a:r>
            <a:r>
              <a:rPr kumimoji="0" lang="nl-NL" sz="1200" b="1" i="0" u="none" strike="noStrike" kern="0" cap="none" spc="0" normalizeH="0" baseline="0" noProof="0">
                <a:ln>
                  <a:noFill/>
                </a:ln>
                <a:solidFill>
                  <a:srgbClr val="2D4F9E"/>
                </a:solidFill>
                <a:effectLst/>
                <a:uLnTx/>
                <a:uFillTx/>
                <a:latin typeface="Arial"/>
                <a:cs typeface="Calibri Light"/>
                <a:sym typeface="Arial"/>
              </a:rPr>
              <a:t> Atriumfibrilleren heeft jaarlijks met een inclusie van 80% impact op 8600 patiënten waarvan 850 een cardioversie en 1300 een ablatie ondergaan	</a:t>
            </a:r>
            <a:endParaRPr lang="nl-NL"/>
          </a:p>
        </p:txBody>
      </p:sp>
    </p:spTree>
    <p:extLst>
      <p:ext uri="{BB962C8B-B14F-4D97-AF65-F5344CB8AC3E}">
        <p14:creationId xmlns:p14="http://schemas.microsoft.com/office/powerpoint/2010/main" val="148137382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CE2BF8EF-B96D-0F93-B0C6-41F944668CB4}"/>
              </a:ext>
            </a:extLst>
          </p:cNvPr>
          <p:cNvSpPr/>
          <p:nvPr/>
        </p:nvSpPr>
        <p:spPr>
          <a:xfrm>
            <a:off x="5978237" y="1073727"/>
            <a:ext cx="1801090" cy="29960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NL" sz="800" b="1">
                <a:solidFill>
                  <a:schemeClr val="tx1"/>
                </a:solidFill>
              </a:rPr>
              <a:t>Fase 3: </a:t>
            </a:r>
            <a:r>
              <a:rPr lang="nl-NL" sz="800" b="1" err="1">
                <a:solidFill>
                  <a:schemeClr val="tx1"/>
                </a:solidFill>
              </a:rPr>
              <a:t>xxxx</a:t>
            </a:r>
            <a:endParaRPr lang="nl-NL" sz="800" b="1">
              <a:solidFill>
                <a:schemeClr val="tx1"/>
              </a:solidFill>
            </a:endParaRPr>
          </a:p>
          <a:p>
            <a:pPr algn="ctr"/>
            <a:r>
              <a:rPr lang="nl-NL" sz="800">
                <a:solidFill>
                  <a:schemeClr val="tx1"/>
                </a:solidFill>
              </a:rPr>
              <a:t>Duur: xx</a:t>
            </a:r>
          </a:p>
        </p:txBody>
      </p:sp>
      <p:sp>
        <p:nvSpPr>
          <p:cNvPr id="9" name="Rechthoek 8">
            <a:extLst>
              <a:ext uri="{FF2B5EF4-FFF2-40B4-BE49-F238E27FC236}">
                <a16:creationId xmlns:a16="http://schemas.microsoft.com/office/drawing/2014/main" id="{227DBB57-0372-C257-809B-4F62C6AC2EDC}"/>
              </a:ext>
            </a:extLst>
          </p:cNvPr>
          <p:cNvSpPr/>
          <p:nvPr/>
        </p:nvSpPr>
        <p:spPr>
          <a:xfrm>
            <a:off x="4208318" y="1073727"/>
            <a:ext cx="1624446" cy="29960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NL" sz="800" b="1">
                <a:solidFill>
                  <a:schemeClr val="tx1"/>
                </a:solidFill>
              </a:rPr>
              <a:t>Fase 2: </a:t>
            </a:r>
            <a:r>
              <a:rPr lang="nl-NL" sz="800" b="1" err="1">
                <a:solidFill>
                  <a:schemeClr val="tx1"/>
                </a:solidFill>
              </a:rPr>
              <a:t>xxxx</a:t>
            </a:r>
            <a:endParaRPr lang="nl-NL" sz="800" b="1">
              <a:solidFill>
                <a:schemeClr val="tx1"/>
              </a:solidFill>
            </a:endParaRPr>
          </a:p>
          <a:p>
            <a:pPr algn="ctr"/>
            <a:r>
              <a:rPr lang="nl-NL" sz="800">
                <a:solidFill>
                  <a:schemeClr val="tx1"/>
                </a:solidFill>
              </a:rPr>
              <a:t>Duur: xx</a:t>
            </a:r>
          </a:p>
        </p:txBody>
      </p:sp>
      <p:sp>
        <p:nvSpPr>
          <p:cNvPr id="2" name="Titel 1">
            <a:extLst>
              <a:ext uri="{FF2B5EF4-FFF2-40B4-BE49-F238E27FC236}">
                <a16:creationId xmlns:a16="http://schemas.microsoft.com/office/drawing/2014/main" id="{43D8A6BA-F99A-1ABB-9860-171BEEA5E5A1}"/>
              </a:ext>
            </a:extLst>
          </p:cNvPr>
          <p:cNvSpPr>
            <a:spLocks noGrp="1"/>
          </p:cNvSpPr>
          <p:nvPr>
            <p:ph type="title"/>
          </p:nvPr>
        </p:nvSpPr>
        <p:spPr/>
        <p:txBody>
          <a:bodyPr/>
          <a:lstStyle/>
          <a:p>
            <a:r>
              <a:rPr lang="nl-NL" dirty="0"/>
              <a:t>Metromap-stijl - template</a:t>
            </a:r>
          </a:p>
        </p:txBody>
      </p:sp>
      <p:sp>
        <p:nvSpPr>
          <p:cNvPr id="3" name="Rechthoek 2">
            <a:extLst>
              <a:ext uri="{FF2B5EF4-FFF2-40B4-BE49-F238E27FC236}">
                <a16:creationId xmlns:a16="http://schemas.microsoft.com/office/drawing/2014/main" id="{99398525-56A6-5BB8-237F-8E3A5976EA01}"/>
              </a:ext>
            </a:extLst>
          </p:cNvPr>
          <p:cNvSpPr/>
          <p:nvPr/>
        </p:nvSpPr>
        <p:spPr>
          <a:xfrm>
            <a:off x="526473" y="2147455"/>
            <a:ext cx="1143000" cy="159327"/>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800"/>
              <a:t>Regulier </a:t>
            </a:r>
            <a:r>
              <a:rPr lang="nl-NL" sz="800" err="1"/>
              <a:t>zorgpad</a:t>
            </a:r>
            <a:endParaRPr lang="nl-NL" sz="800"/>
          </a:p>
        </p:txBody>
      </p:sp>
      <p:sp>
        <p:nvSpPr>
          <p:cNvPr id="4" name="Rechthoek 3">
            <a:extLst>
              <a:ext uri="{FF2B5EF4-FFF2-40B4-BE49-F238E27FC236}">
                <a16:creationId xmlns:a16="http://schemas.microsoft.com/office/drawing/2014/main" id="{1376BAC1-2DB4-E50E-BC3B-601F218B3C48}"/>
              </a:ext>
            </a:extLst>
          </p:cNvPr>
          <p:cNvSpPr/>
          <p:nvPr/>
        </p:nvSpPr>
        <p:spPr>
          <a:xfrm>
            <a:off x="526473" y="2985655"/>
            <a:ext cx="1143000" cy="159327"/>
          </a:xfrm>
          <a:prstGeom prst="rect">
            <a:avLst/>
          </a:prstGeom>
          <a:solidFill>
            <a:schemeClr val="tx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800">
                <a:solidFill>
                  <a:srgbClr val="FFFFFF"/>
                </a:solidFill>
              </a:rPr>
              <a:t>Nieuwe</a:t>
            </a:r>
            <a:r>
              <a:rPr lang="nl-NL" sz="800"/>
              <a:t> </a:t>
            </a:r>
            <a:r>
              <a:rPr lang="nl-NL" sz="800" err="1"/>
              <a:t>zorgpad</a:t>
            </a:r>
            <a:endParaRPr lang="nl-NL" sz="800"/>
          </a:p>
        </p:txBody>
      </p:sp>
      <p:sp>
        <p:nvSpPr>
          <p:cNvPr id="8" name="Rechthoek 7">
            <a:extLst>
              <a:ext uri="{FF2B5EF4-FFF2-40B4-BE49-F238E27FC236}">
                <a16:creationId xmlns:a16="http://schemas.microsoft.com/office/drawing/2014/main" id="{5D4357B4-75B6-84A0-C883-0A76C8E3B208}"/>
              </a:ext>
            </a:extLst>
          </p:cNvPr>
          <p:cNvSpPr/>
          <p:nvPr/>
        </p:nvSpPr>
        <p:spPr>
          <a:xfrm>
            <a:off x="2067791" y="1073727"/>
            <a:ext cx="1995054" cy="29960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nl-NL" sz="800" b="1">
                <a:solidFill>
                  <a:schemeClr val="tx1"/>
                </a:solidFill>
              </a:rPr>
              <a:t>Fase 1: </a:t>
            </a:r>
            <a:r>
              <a:rPr lang="nl-NL" sz="800" b="1" err="1">
                <a:solidFill>
                  <a:schemeClr val="tx1"/>
                </a:solidFill>
              </a:rPr>
              <a:t>xxxx</a:t>
            </a:r>
            <a:endParaRPr lang="nl-NL" sz="800" b="1">
              <a:solidFill>
                <a:schemeClr val="tx1"/>
              </a:solidFill>
            </a:endParaRPr>
          </a:p>
          <a:p>
            <a:pPr algn="ctr"/>
            <a:r>
              <a:rPr lang="nl-NL" sz="800">
                <a:solidFill>
                  <a:schemeClr val="tx1"/>
                </a:solidFill>
              </a:rPr>
              <a:t>Duur: xx</a:t>
            </a:r>
          </a:p>
        </p:txBody>
      </p:sp>
      <p:cxnSp>
        <p:nvCxnSpPr>
          <p:cNvPr id="6" name="Rechte verbindingslijn 5">
            <a:extLst>
              <a:ext uri="{FF2B5EF4-FFF2-40B4-BE49-F238E27FC236}">
                <a16:creationId xmlns:a16="http://schemas.microsoft.com/office/drawing/2014/main" id="{DCF5A8BE-834C-B6B3-7CA3-67124937FE50}"/>
              </a:ext>
            </a:extLst>
          </p:cNvPr>
          <p:cNvCxnSpPr>
            <a:stCxn id="3" idx="3"/>
          </p:cNvCxnSpPr>
          <p:nvPr/>
        </p:nvCxnSpPr>
        <p:spPr>
          <a:xfrm>
            <a:off x="1669473" y="2227119"/>
            <a:ext cx="6109854" cy="3463"/>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86BDC5CA-2909-6375-A75E-AFFA96EC1D77}"/>
              </a:ext>
            </a:extLst>
          </p:cNvPr>
          <p:cNvCxnSpPr/>
          <p:nvPr/>
        </p:nvCxnSpPr>
        <p:spPr>
          <a:xfrm>
            <a:off x="1669473" y="3061855"/>
            <a:ext cx="6109854" cy="3463"/>
          </a:xfrm>
          <a:prstGeom prst="line">
            <a:avLst/>
          </a:prstGeom>
          <a:ln w="1905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grpSp>
        <p:nvGrpSpPr>
          <p:cNvPr id="18" name="Groep 17">
            <a:extLst>
              <a:ext uri="{FF2B5EF4-FFF2-40B4-BE49-F238E27FC236}">
                <a16:creationId xmlns:a16="http://schemas.microsoft.com/office/drawing/2014/main" id="{ECE6FA9C-3185-02B6-BAD4-E07C02540AFD}"/>
              </a:ext>
            </a:extLst>
          </p:cNvPr>
          <p:cNvGrpSpPr/>
          <p:nvPr/>
        </p:nvGrpSpPr>
        <p:grpSpPr>
          <a:xfrm>
            <a:off x="2520555" y="2031423"/>
            <a:ext cx="380046" cy="391390"/>
            <a:chOff x="741218" y="3418610"/>
            <a:chExt cx="928255" cy="955963"/>
          </a:xfrm>
        </p:grpSpPr>
        <p:sp>
          <p:nvSpPr>
            <p:cNvPr id="17" name="Ovaal 16">
              <a:extLst>
                <a:ext uri="{FF2B5EF4-FFF2-40B4-BE49-F238E27FC236}">
                  <a16:creationId xmlns:a16="http://schemas.microsoft.com/office/drawing/2014/main" id="{F8CA6380-1F15-EFB7-3D7C-B48779BEAFD6}"/>
                </a:ext>
              </a:extLst>
            </p:cNvPr>
            <p:cNvSpPr/>
            <p:nvPr/>
          </p:nvSpPr>
          <p:spPr>
            <a:xfrm>
              <a:off x="741218" y="3418610"/>
              <a:ext cx="928255" cy="955963"/>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descr="Kloppend hart met effen opvulling">
              <a:extLst>
                <a:ext uri="{FF2B5EF4-FFF2-40B4-BE49-F238E27FC236}">
                  <a16:creationId xmlns:a16="http://schemas.microsoft.com/office/drawing/2014/main" id="{E240DD5F-7609-21A3-5379-07153430F2F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55074" y="3456710"/>
              <a:ext cx="914399" cy="914399"/>
            </a:xfrm>
            <a:prstGeom prst="rect">
              <a:avLst/>
            </a:prstGeom>
          </p:spPr>
        </p:pic>
      </p:grpSp>
      <p:grpSp>
        <p:nvGrpSpPr>
          <p:cNvPr id="20" name="Groep 19">
            <a:extLst>
              <a:ext uri="{FF2B5EF4-FFF2-40B4-BE49-F238E27FC236}">
                <a16:creationId xmlns:a16="http://schemas.microsoft.com/office/drawing/2014/main" id="{276B21CD-A963-96D4-9691-C1E4DBB13927}"/>
              </a:ext>
            </a:extLst>
          </p:cNvPr>
          <p:cNvGrpSpPr/>
          <p:nvPr/>
        </p:nvGrpSpPr>
        <p:grpSpPr>
          <a:xfrm>
            <a:off x="3299712" y="2866869"/>
            <a:ext cx="374373" cy="389972"/>
            <a:chOff x="769404" y="3383107"/>
            <a:chExt cx="1003977" cy="997532"/>
          </a:xfrm>
        </p:grpSpPr>
        <p:sp>
          <p:nvSpPr>
            <p:cNvPr id="19" name="Ovaal 18">
              <a:extLst>
                <a:ext uri="{FF2B5EF4-FFF2-40B4-BE49-F238E27FC236}">
                  <a16:creationId xmlns:a16="http://schemas.microsoft.com/office/drawing/2014/main" id="{C8B9FF3A-85E6-87F3-DAE7-8E348DD16C28}"/>
                </a:ext>
              </a:extLst>
            </p:cNvPr>
            <p:cNvSpPr/>
            <p:nvPr/>
          </p:nvSpPr>
          <p:spPr>
            <a:xfrm>
              <a:off x="769404" y="3383107"/>
              <a:ext cx="1003977" cy="99753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Graphic 15" descr="Ontvanger met effen opvulling">
              <a:extLst>
                <a:ext uri="{FF2B5EF4-FFF2-40B4-BE49-F238E27FC236}">
                  <a16:creationId xmlns:a16="http://schemas.microsoft.com/office/drawing/2014/main" id="{594D2BBA-A800-9E27-CF92-9EE0B7D7D25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4192" y="3424673"/>
              <a:ext cx="914400" cy="914400"/>
            </a:xfrm>
            <a:prstGeom prst="rect">
              <a:avLst/>
            </a:prstGeom>
          </p:spPr>
        </p:pic>
      </p:grpSp>
      <p:grpSp>
        <p:nvGrpSpPr>
          <p:cNvPr id="22" name="Groep 21">
            <a:extLst>
              <a:ext uri="{FF2B5EF4-FFF2-40B4-BE49-F238E27FC236}">
                <a16:creationId xmlns:a16="http://schemas.microsoft.com/office/drawing/2014/main" id="{AAF533FB-1072-9EA5-F20C-43726D398F2F}"/>
              </a:ext>
            </a:extLst>
          </p:cNvPr>
          <p:cNvGrpSpPr/>
          <p:nvPr/>
        </p:nvGrpSpPr>
        <p:grpSpPr>
          <a:xfrm>
            <a:off x="3353365" y="2032132"/>
            <a:ext cx="384016" cy="389972"/>
            <a:chOff x="426028" y="3508337"/>
            <a:chExt cx="914400" cy="928582"/>
          </a:xfrm>
        </p:grpSpPr>
        <p:sp>
          <p:nvSpPr>
            <p:cNvPr id="21" name="Ovaal 20">
              <a:extLst>
                <a:ext uri="{FF2B5EF4-FFF2-40B4-BE49-F238E27FC236}">
                  <a16:creationId xmlns:a16="http://schemas.microsoft.com/office/drawing/2014/main" id="{E02BAA69-BF06-2DBF-56A1-5E8E5F8C220C}"/>
                </a:ext>
              </a:extLst>
            </p:cNvPr>
            <p:cNvSpPr/>
            <p:nvPr/>
          </p:nvSpPr>
          <p:spPr>
            <a:xfrm>
              <a:off x="426028" y="3525982"/>
              <a:ext cx="914400" cy="910937"/>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descr="Gebruiker met effen opvulling">
              <a:extLst>
                <a:ext uri="{FF2B5EF4-FFF2-40B4-BE49-F238E27FC236}">
                  <a16:creationId xmlns:a16="http://schemas.microsoft.com/office/drawing/2014/main" id="{B514E242-6681-DD24-CEE3-C7B9B863174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26028" y="3508337"/>
              <a:ext cx="914400" cy="914400"/>
            </a:xfrm>
            <a:prstGeom prst="rect">
              <a:avLst/>
            </a:prstGeom>
          </p:spPr>
        </p:pic>
      </p:grpSp>
      <p:grpSp>
        <p:nvGrpSpPr>
          <p:cNvPr id="28" name="Groep 27">
            <a:extLst>
              <a:ext uri="{FF2B5EF4-FFF2-40B4-BE49-F238E27FC236}">
                <a16:creationId xmlns:a16="http://schemas.microsoft.com/office/drawing/2014/main" id="{C8D0C3B3-9173-1175-DBC2-5B7694465568}"/>
              </a:ext>
            </a:extLst>
          </p:cNvPr>
          <p:cNvGrpSpPr/>
          <p:nvPr/>
        </p:nvGrpSpPr>
        <p:grpSpPr>
          <a:xfrm>
            <a:off x="2493729" y="2883119"/>
            <a:ext cx="380046" cy="391390"/>
            <a:chOff x="741218" y="3418610"/>
            <a:chExt cx="928255" cy="955963"/>
          </a:xfrm>
        </p:grpSpPr>
        <p:sp>
          <p:nvSpPr>
            <p:cNvPr id="29" name="Ovaal 28">
              <a:extLst>
                <a:ext uri="{FF2B5EF4-FFF2-40B4-BE49-F238E27FC236}">
                  <a16:creationId xmlns:a16="http://schemas.microsoft.com/office/drawing/2014/main" id="{DDE1A3FF-93B7-80EE-0FDF-4E4B37BEBF7F}"/>
                </a:ext>
              </a:extLst>
            </p:cNvPr>
            <p:cNvSpPr/>
            <p:nvPr/>
          </p:nvSpPr>
          <p:spPr>
            <a:xfrm>
              <a:off x="741218" y="3418610"/>
              <a:ext cx="928255" cy="95596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 name="Graphic 29" descr="Kloppend hart met effen opvulling">
              <a:extLst>
                <a:ext uri="{FF2B5EF4-FFF2-40B4-BE49-F238E27FC236}">
                  <a16:creationId xmlns:a16="http://schemas.microsoft.com/office/drawing/2014/main" id="{48527676-1E1A-2E64-FE3E-ADD90D575C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55074" y="3456710"/>
              <a:ext cx="914399" cy="914399"/>
            </a:xfrm>
            <a:prstGeom prst="rect">
              <a:avLst/>
            </a:prstGeom>
          </p:spPr>
        </p:pic>
      </p:grpSp>
      <p:sp>
        <p:nvSpPr>
          <p:cNvPr id="31" name="Rechthoek: afgeronde hoeken 30">
            <a:extLst>
              <a:ext uri="{FF2B5EF4-FFF2-40B4-BE49-F238E27FC236}">
                <a16:creationId xmlns:a16="http://schemas.microsoft.com/office/drawing/2014/main" id="{D2C51715-1C19-C80F-36EB-3AA153065CEB}"/>
              </a:ext>
            </a:extLst>
          </p:cNvPr>
          <p:cNvSpPr/>
          <p:nvPr/>
        </p:nvSpPr>
        <p:spPr>
          <a:xfrm>
            <a:off x="2350578" y="2434245"/>
            <a:ext cx="720000" cy="108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00" b="1">
                <a:solidFill>
                  <a:sysClr val="windowText" lastClr="000000"/>
                </a:solidFill>
              </a:rPr>
              <a:t>ECG</a:t>
            </a:r>
          </a:p>
        </p:txBody>
      </p:sp>
      <p:sp>
        <p:nvSpPr>
          <p:cNvPr id="32" name="Rechthoek: afgeronde hoeken 31">
            <a:extLst>
              <a:ext uri="{FF2B5EF4-FFF2-40B4-BE49-F238E27FC236}">
                <a16:creationId xmlns:a16="http://schemas.microsoft.com/office/drawing/2014/main" id="{9A7F4557-A989-E368-88DB-0AD4D7A0D087}"/>
              </a:ext>
            </a:extLst>
          </p:cNvPr>
          <p:cNvSpPr/>
          <p:nvPr/>
        </p:nvSpPr>
        <p:spPr>
          <a:xfrm>
            <a:off x="3171169" y="2434245"/>
            <a:ext cx="720000" cy="108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00" b="1">
                <a:solidFill>
                  <a:sysClr val="windowText" lastClr="000000"/>
                </a:solidFill>
              </a:rPr>
              <a:t>MS/VS</a:t>
            </a:r>
          </a:p>
        </p:txBody>
      </p:sp>
      <p:sp>
        <p:nvSpPr>
          <p:cNvPr id="33" name="Rechthoek: afgeronde hoeken 32">
            <a:extLst>
              <a:ext uri="{FF2B5EF4-FFF2-40B4-BE49-F238E27FC236}">
                <a16:creationId xmlns:a16="http://schemas.microsoft.com/office/drawing/2014/main" id="{7575BB38-FF65-F011-69AA-A0EDC464CEEA}"/>
              </a:ext>
            </a:extLst>
          </p:cNvPr>
          <p:cNvSpPr/>
          <p:nvPr/>
        </p:nvSpPr>
        <p:spPr>
          <a:xfrm>
            <a:off x="2326360" y="3291479"/>
            <a:ext cx="720000" cy="108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00" b="1">
                <a:solidFill>
                  <a:sysClr val="windowText" lastClr="000000"/>
                </a:solidFill>
              </a:rPr>
              <a:t>ECG</a:t>
            </a:r>
          </a:p>
        </p:txBody>
      </p:sp>
      <p:sp>
        <p:nvSpPr>
          <p:cNvPr id="34" name="Rechthoek: afgeronde hoeken 33">
            <a:extLst>
              <a:ext uri="{FF2B5EF4-FFF2-40B4-BE49-F238E27FC236}">
                <a16:creationId xmlns:a16="http://schemas.microsoft.com/office/drawing/2014/main" id="{9D8AAA39-083D-98DF-0182-122EB16D945C}"/>
              </a:ext>
            </a:extLst>
          </p:cNvPr>
          <p:cNvSpPr/>
          <p:nvPr/>
        </p:nvSpPr>
        <p:spPr>
          <a:xfrm>
            <a:off x="3136560" y="3291479"/>
            <a:ext cx="720000" cy="108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00" b="1">
                <a:solidFill>
                  <a:sysClr val="windowText" lastClr="000000"/>
                </a:solidFill>
              </a:rPr>
              <a:t>MS/VS</a:t>
            </a:r>
          </a:p>
        </p:txBody>
      </p:sp>
      <p:grpSp>
        <p:nvGrpSpPr>
          <p:cNvPr id="13" name="Groep 12">
            <a:extLst>
              <a:ext uri="{FF2B5EF4-FFF2-40B4-BE49-F238E27FC236}">
                <a16:creationId xmlns:a16="http://schemas.microsoft.com/office/drawing/2014/main" id="{AD0B5A48-3698-2BAF-C014-B44A8204815E}"/>
              </a:ext>
            </a:extLst>
          </p:cNvPr>
          <p:cNvGrpSpPr/>
          <p:nvPr/>
        </p:nvGrpSpPr>
        <p:grpSpPr>
          <a:xfrm>
            <a:off x="686980" y="3146988"/>
            <a:ext cx="900364" cy="108001"/>
            <a:chOff x="686980" y="3146988"/>
            <a:chExt cx="900364" cy="108001"/>
          </a:xfrm>
        </p:grpSpPr>
        <p:sp>
          <p:nvSpPr>
            <p:cNvPr id="5" name="Rechthoek: afgeronde hoeken 23">
              <a:extLst>
                <a:ext uri="{FF2B5EF4-FFF2-40B4-BE49-F238E27FC236}">
                  <a16:creationId xmlns:a16="http://schemas.microsoft.com/office/drawing/2014/main" id="{8F553DC4-E391-1F62-65B5-BF295AD46C76}"/>
                </a:ext>
              </a:extLst>
            </p:cNvPr>
            <p:cNvSpPr/>
            <p:nvPr/>
          </p:nvSpPr>
          <p:spPr>
            <a:xfrm>
              <a:off x="686980" y="3146988"/>
              <a:ext cx="448190" cy="108000"/>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100%</a:t>
              </a:r>
              <a:endParaRPr lang="nl-NL" sz="700">
                <a:solidFill>
                  <a:schemeClr val="tx1"/>
                </a:solidFill>
                <a:cs typeface="Arial"/>
              </a:endParaRPr>
            </a:p>
          </p:txBody>
        </p:sp>
        <p:sp>
          <p:nvSpPr>
            <p:cNvPr id="11" name="Rechthoek: afgeronde hoeken 23">
              <a:extLst>
                <a:ext uri="{FF2B5EF4-FFF2-40B4-BE49-F238E27FC236}">
                  <a16:creationId xmlns:a16="http://schemas.microsoft.com/office/drawing/2014/main" id="{06FB7950-7F12-2C22-A9C3-5E20C4F4D8E1}"/>
                </a:ext>
              </a:extLst>
            </p:cNvPr>
            <p:cNvSpPr/>
            <p:nvPr/>
          </p:nvSpPr>
          <p:spPr>
            <a:xfrm>
              <a:off x="1133029" y="3146989"/>
              <a:ext cx="454315" cy="1080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1500 </a:t>
              </a:r>
              <a:endParaRPr lang="nl-NL" sz="700">
                <a:solidFill>
                  <a:schemeClr val="tx1"/>
                </a:solidFill>
                <a:cs typeface="Arial"/>
              </a:endParaRPr>
            </a:p>
          </p:txBody>
        </p:sp>
      </p:grpSp>
      <p:grpSp>
        <p:nvGrpSpPr>
          <p:cNvPr id="38" name="Groep 37">
            <a:extLst>
              <a:ext uri="{FF2B5EF4-FFF2-40B4-BE49-F238E27FC236}">
                <a16:creationId xmlns:a16="http://schemas.microsoft.com/office/drawing/2014/main" id="{E6BFC649-9869-87CF-2B43-EC3CB9C0F174}"/>
              </a:ext>
            </a:extLst>
          </p:cNvPr>
          <p:cNvGrpSpPr/>
          <p:nvPr/>
        </p:nvGrpSpPr>
        <p:grpSpPr>
          <a:xfrm>
            <a:off x="3156924" y="3409204"/>
            <a:ext cx="900364" cy="108001"/>
            <a:chOff x="686980" y="3146988"/>
            <a:chExt cx="900364" cy="108001"/>
          </a:xfrm>
        </p:grpSpPr>
        <p:sp>
          <p:nvSpPr>
            <p:cNvPr id="39" name="Rechthoek: afgeronde hoeken 23">
              <a:extLst>
                <a:ext uri="{FF2B5EF4-FFF2-40B4-BE49-F238E27FC236}">
                  <a16:creationId xmlns:a16="http://schemas.microsoft.com/office/drawing/2014/main" id="{E6F99EC6-8F01-3665-6DA7-B5B76BEC4AD6}"/>
                </a:ext>
              </a:extLst>
            </p:cNvPr>
            <p:cNvSpPr/>
            <p:nvPr/>
          </p:nvSpPr>
          <p:spPr>
            <a:xfrm>
              <a:off x="686980" y="3146988"/>
              <a:ext cx="448190" cy="108000"/>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100%</a:t>
              </a:r>
              <a:endParaRPr lang="nl-NL" sz="700">
                <a:solidFill>
                  <a:schemeClr val="tx1"/>
                </a:solidFill>
                <a:cs typeface="Arial"/>
              </a:endParaRPr>
            </a:p>
          </p:txBody>
        </p:sp>
        <p:sp>
          <p:nvSpPr>
            <p:cNvPr id="40" name="Rechthoek: afgeronde hoeken 23">
              <a:extLst>
                <a:ext uri="{FF2B5EF4-FFF2-40B4-BE49-F238E27FC236}">
                  <a16:creationId xmlns:a16="http://schemas.microsoft.com/office/drawing/2014/main" id="{ED2BDB10-E3C6-C4C9-33DA-0832C3A8FA75}"/>
                </a:ext>
              </a:extLst>
            </p:cNvPr>
            <p:cNvSpPr/>
            <p:nvPr/>
          </p:nvSpPr>
          <p:spPr>
            <a:xfrm>
              <a:off x="1133029" y="3146989"/>
              <a:ext cx="454315" cy="1080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1500</a:t>
              </a:r>
              <a:endParaRPr lang="nl-NL" sz="700">
                <a:solidFill>
                  <a:schemeClr val="tx1"/>
                </a:solidFill>
                <a:cs typeface="Arial"/>
              </a:endParaRPr>
            </a:p>
          </p:txBody>
        </p:sp>
      </p:grpSp>
      <p:grpSp>
        <p:nvGrpSpPr>
          <p:cNvPr id="41" name="Groep 40">
            <a:extLst>
              <a:ext uri="{FF2B5EF4-FFF2-40B4-BE49-F238E27FC236}">
                <a16:creationId xmlns:a16="http://schemas.microsoft.com/office/drawing/2014/main" id="{19D484B6-704F-FFED-E891-D1F0006846D6}"/>
              </a:ext>
            </a:extLst>
          </p:cNvPr>
          <p:cNvGrpSpPr/>
          <p:nvPr/>
        </p:nvGrpSpPr>
        <p:grpSpPr>
          <a:xfrm>
            <a:off x="2212273" y="2546130"/>
            <a:ext cx="900364" cy="108001"/>
            <a:chOff x="686980" y="3146988"/>
            <a:chExt cx="900364" cy="108001"/>
          </a:xfrm>
        </p:grpSpPr>
        <p:sp>
          <p:nvSpPr>
            <p:cNvPr id="42" name="Rechthoek: afgeronde hoeken 23">
              <a:extLst>
                <a:ext uri="{FF2B5EF4-FFF2-40B4-BE49-F238E27FC236}">
                  <a16:creationId xmlns:a16="http://schemas.microsoft.com/office/drawing/2014/main" id="{04125DEB-C7B3-C922-4F57-DCAD910390B1}"/>
                </a:ext>
              </a:extLst>
            </p:cNvPr>
            <p:cNvSpPr/>
            <p:nvPr/>
          </p:nvSpPr>
          <p:spPr>
            <a:xfrm>
              <a:off x="686980" y="3146988"/>
              <a:ext cx="448190" cy="108000"/>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100%</a:t>
              </a:r>
              <a:endParaRPr lang="nl-NL" sz="700">
                <a:solidFill>
                  <a:schemeClr val="tx1"/>
                </a:solidFill>
                <a:cs typeface="Arial"/>
              </a:endParaRPr>
            </a:p>
          </p:txBody>
        </p:sp>
        <p:sp>
          <p:nvSpPr>
            <p:cNvPr id="43" name="Rechthoek: afgeronde hoeken 23">
              <a:extLst>
                <a:ext uri="{FF2B5EF4-FFF2-40B4-BE49-F238E27FC236}">
                  <a16:creationId xmlns:a16="http://schemas.microsoft.com/office/drawing/2014/main" id="{30E64BDC-570A-DD1A-D8C9-23E14F8E5823}"/>
                </a:ext>
              </a:extLst>
            </p:cNvPr>
            <p:cNvSpPr/>
            <p:nvPr/>
          </p:nvSpPr>
          <p:spPr>
            <a:xfrm>
              <a:off x="1133029" y="3146989"/>
              <a:ext cx="454315" cy="1080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1500</a:t>
              </a:r>
              <a:endParaRPr lang="nl-NL" sz="700">
                <a:solidFill>
                  <a:schemeClr val="tx1"/>
                </a:solidFill>
                <a:cs typeface="Arial"/>
              </a:endParaRPr>
            </a:p>
          </p:txBody>
        </p:sp>
      </p:grpSp>
      <p:grpSp>
        <p:nvGrpSpPr>
          <p:cNvPr id="44" name="Groep 43">
            <a:extLst>
              <a:ext uri="{FF2B5EF4-FFF2-40B4-BE49-F238E27FC236}">
                <a16:creationId xmlns:a16="http://schemas.microsoft.com/office/drawing/2014/main" id="{4369AC42-C3CA-F808-9A0C-85775119FBDF}"/>
              </a:ext>
            </a:extLst>
          </p:cNvPr>
          <p:cNvGrpSpPr/>
          <p:nvPr/>
        </p:nvGrpSpPr>
        <p:grpSpPr>
          <a:xfrm>
            <a:off x="3156924" y="2548957"/>
            <a:ext cx="900364" cy="108001"/>
            <a:chOff x="686980" y="3146988"/>
            <a:chExt cx="900364" cy="108001"/>
          </a:xfrm>
        </p:grpSpPr>
        <p:sp>
          <p:nvSpPr>
            <p:cNvPr id="45" name="Rechthoek: afgeronde hoeken 23">
              <a:extLst>
                <a:ext uri="{FF2B5EF4-FFF2-40B4-BE49-F238E27FC236}">
                  <a16:creationId xmlns:a16="http://schemas.microsoft.com/office/drawing/2014/main" id="{947B4D8B-D83C-8E3C-3BDF-829AC2F1A1B3}"/>
                </a:ext>
              </a:extLst>
            </p:cNvPr>
            <p:cNvSpPr/>
            <p:nvPr/>
          </p:nvSpPr>
          <p:spPr>
            <a:xfrm>
              <a:off x="686980" y="3146988"/>
              <a:ext cx="448190" cy="108000"/>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100%</a:t>
              </a:r>
              <a:endParaRPr lang="nl-NL" sz="700">
                <a:solidFill>
                  <a:schemeClr val="tx1"/>
                </a:solidFill>
                <a:cs typeface="Arial"/>
              </a:endParaRPr>
            </a:p>
          </p:txBody>
        </p:sp>
        <p:sp>
          <p:nvSpPr>
            <p:cNvPr id="46" name="Rechthoek: afgeronde hoeken 23">
              <a:extLst>
                <a:ext uri="{FF2B5EF4-FFF2-40B4-BE49-F238E27FC236}">
                  <a16:creationId xmlns:a16="http://schemas.microsoft.com/office/drawing/2014/main" id="{730F7E3B-AE42-221E-EBB9-BA627A500B94}"/>
                </a:ext>
              </a:extLst>
            </p:cNvPr>
            <p:cNvSpPr/>
            <p:nvPr/>
          </p:nvSpPr>
          <p:spPr>
            <a:xfrm>
              <a:off x="1133029" y="3146989"/>
              <a:ext cx="454315" cy="1080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1500</a:t>
              </a:r>
              <a:endParaRPr lang="nl-NL" sz="700">
                <a:solidFill>
                  <a:schemeClr val="tx1"/>
                </a:solidFill>
                <a:cs typeface="Arial"/>
              </a:endParaRPr>
            </a:p>
          </p:txBody>
        </p:sp>
      </p:grpSp>
      <p:grpSp>
        <p:nvGrpSpPr>
          <p:cNvPr id="47" name="Groep 46">
            <a:extLst>
              <a:ext uri="{FF2B5EF4-FFF2-40B4-BE49-F238E27FC236}">
                <a16:creationId xmlns:a16="http://schemas.microsoft.com/office/drawing/2014/main" id="{17F676A5-9A7B-5012-4127-3555154AAB9C}"/>
              </a:ext>
            </a:extLst>
          </p:cNvPr>
          <p:cNvGrpSpPr/>
          <p:nvPr/>
        </p:nvGrpSpPr>
        <p:grpSpPr>
          <a:xfrm>
            <a:off x="644509" y="2308147"/>
            <a:ext cx="900364" cy="108001"/>
            <a:chOff x="686980" y="3146988"/>
            <a:chExt cx="900364" cy="108001"/>
          </a:xfrm>
        </p:grpSpPr>
        <p:sp>
          <p:nvSpPr>
            <p:cNvPr id="48" name="Rechthoek: afgeronde hoeken 23">
              <a:extLst>
                <a:ext uri="{FF2B5EF4-FFF2-40B4-BE49-F238E27FC236}">
                  <a16:creationId xmlns:a16="http://schemas.microsoft.com/office/drawing/2014/main" id="{767D1DE5-1B1A-C39A-60D2-44657C0D79C7}"/>
                </a:ext>
              </a:extLst>
            </p:cNvPr>
            <p:cNvSpPr/>
            <p:nvPr/>
          </p:nvSpPr>
          <p:spPr>
            <a:xfrm>
              <a:off x="686980" y="3146988"/>
              <a:ext cx="448190" cy="108000"/>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100%</a:t>
              </a:r>
              <a:endParaRPr lang="nl-NL" sz="700">
                <a:solidFill>
                  <a:schemeClr val="tx1"/>
                </a:solidFill>
                <a:cs typeface="Arial"/>
              </a:endParaRPr>
            </a:p>
          </p:txBody>
        </p:sp>
        <p:sp>
          <p:nvSpPr>
            <p:cNvPr id="49" name="Rechthoek: afgeronde hoeken 23">
              <a:extLst>
                <a:ext uri="{FF2B5EF4-FFF2-40B4-BE49-F238E27FC236}">
                  <a16:creationId xmlns:a16="http://schemas.microsoft.com/office/drawing/2014/main" id="{4B7684F5-8EA2-A2ED-45D3-554428DD9B45}"/>
                </a:ext>
              </a:extLst>
            </p:cNvPr>
            <p:cNvSpPr/>
            <p:nvPr/>
          </p:nvSpPr>
          <p:spPr>
            <a:xfrm>
              <a:off x="1133029" y="3146989"/>
              <a:ext cx="454315" cy="1080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1500</a:t>
              </a:r>
              <a:endParaRPr lang="nl-NL" sz="700">
                <a:solidFill>
                  <a:schemeClr val="tx1"/>
                </a:solidFill>
                <a:cs typeface="Arial"/>
              </a:endParaRPr>
            </a:p>
          </p:txBody>
        </p:sp>
      </p:grpSp>
      <p:grpSp>
        <p:nvGrpSpPr>
          <p:cNvPr id="15" name="Groep 14">
            <a:extLst>
              <a:ext uri="{FF2B5EF4-FFF2-40B4-BE49-F238E27FC236}">
                <a16:creationId xmlns:a16="http://schemas.microsoft.com/office/drawing/2014/main" id="{58CA48F3-CE8E-6886-7BB8-CA0F2AE89263}"/>
              </a:ext>
            </a:extLst>
          </p:cNvPr>
          <p:cNvGrpSpPr/>
          <p:nvPr/>
        </p:nvGrpSpPr>
        <p:grpSpPr>
          <a:xfrm>
            <a:off x="2215063" y="3405544"/>
            <a:ext cx="900364" cy="108001"/>
            <a:chOff x="686980" y="3146988"/>
            <a:chExt cx="900364" cy="108001"/>
          </a:xfrm>
        </p:grpSpPr>
        <p:sp>
          <p:nvSpPr>
            <p:cNvPr id="24" name="Rechthoek: afgeronde hoeken 23">
              <a:extLst>
                <a:ext uri="{FF2B5EF4-FFF2-40B4-BE49-F238E27FC236}">
                  <a16:creationId xmlns:a16="http://schemas.microsoft.com/office/drawing/2014/main" id="{7F8A4F97-A70F-7912-2697-092774594E22}"/>
                </a:ext>
              </a:extLst>
            </p:cNvPr>
            <p:cNvSpPr/>
            <p:nvPr/>
          </p:nvSpPr>
          <p:spPr>
            <a:xfrm>
              <a:off x="686980" y="3146988"/>
              <a:ext cx="448190" cy="108000"/>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100%</a:t>
              </a:r>
              <a:endParaRPr lang="nl-NL" sz="700">
                <a:solidFill>
                  <a:schemeClr val="tx1"/>
                </a:solidFill>
                <a:cs typeface="Arial"/>
              </a:endParaRPr>
            </a:p>
          </p:txBody>
        </p:sp>
        <p:sp>
          <p:nvSpPr>
            <p:cNvPr id="25" name="Rechthoek: afgeronde hoeken 23">
              <a:extLst>
                <a:ext uri="{FF2B5EF4-FFF2-40B4-BE49-F238E27FC236}">
                  <a16:creationId xmlns:a16="http://schemas.microsoft.com/office/drawing/2014/main" id="{D3583013-0C27-17DD-B8D9-ECE3A0D95E16}"/>
                </a:ext>
              </a:extLst>
            </p:cNvPr>
            <p:cNvSpPr/>
            <p:nvPr/>
          </p:nvSpPr>
          <p:spPr>
            <a:xfrm>
              <a:off x="1133029" y="3146989"/>
              <a:ext cx="454315" cy="108000"/>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700">
                  <a:solidFill>
                    <a:schemeClr val="tx1"/>
                  </a:solidFill>
                </a:rPr>
                <a:t>1500</a:t>
              </a:r>
              <a:endParaRPr lang="nl-NL" sz="700">
                <a:solidFill>
                  <a:schemeClr val="tx1"/>
                </a:solidFill>
                <a:cs typeface="Arial"/>
              </a:endParaRPr>
            </a:p>
          </p:txBody>
        </p:sp>
      </p:grpSp>
    </p:spTree>
    <p:extLst>
      <p:ext uri="{BB962C8B-B14F-4D97-AF65-F5344CB8AC3E}">
        <p14:creationId xmlns:p14="http://schemas.microsoft.com/office/powerpoint/2010/main" val="79295142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7C5D195-82A0-ABE8-CDDB-C66A341A8230}"/>
              </a:ext>
            </a:extLst>
          </p:cNvPr>
          <p:cNvPicPr>
            <a:picLocks noChangeAspect="1"/>
          </p:cNvPicPr>
          <p:nvPr/>
        </p:nvPicPr>
        <p:blipFill>
          <a:blip r:embed="rId2"/>
          <a:stretch>
            <a:fillRect/>
          </a:stretch>
        </p:blipFill>
        <p:spPr>
          <a:xfrm>
            <a:off x="0" y="1091"/>
            <a:ext cx="9144000" cy="5141317"/>
          </a:xfrm>
          <a:prstGeom prst="rect">
            <a:avLst/>
          </a:prstGeom>
        </p:spPr>
      </p:pic>
    </p:spTree>
    <p:extLst>
      <p:ext uri="{BB962C8B-B14F-4D97-AF65-F5344CB8AC3E}">
        <p14:creationId xmlns:p14="http://schemas.microsoft.com/office/powerpoint/2010/main" val="174951854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FB6976B-B0EE-2C47-98E2-0CC14458720E}"/>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think-cell data - do not delete" hidden="1">
                        <a:extLst>
                          <a:ext uri="{FF2B5EF4-FFF2-40B4-BE49-F238E27FC236}">
                            <a16:creationId xmlns:a16="http://schemas.microsoft.com/office/drawing/2014/main" id="{5FB6976B-B0EE-2C47-98E2-0CC14458720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0" name="Rechthoek: afgeronde hoeken 1">
            <a:extLst>
              <a:ext uri="{FF2B5EF4-FFF2-40B4-BE49-F238E27FC236}">
                <a16:creationId xmlns:a16="http://schemas.microsoft.com/office/drawing/2014/main" id="{41AA3F8E-E883-B9A8-F6CE-E7685808DCA0}"/>
              </a:ext>
            </a:extLst>
          </p:cNvPr>
          <p:cNvSpPr/>
          <p:nvPr/>
        </p:nvSpPr>
        <p:spPr>
          <a:xfrm>
            <a:off x="382325" y="880401"/>
            <a:ext cx="2092022" cy="323035"/>
          </a:xfrm>
          <a:prstGeom prst="rect">
            <a:avLst/>
          </a:prstGeom>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defTabSz="685800">
              <a:buClrTx/>
            </a:pPr>
            <a:r>
              <a:rPr lang="nl-NL" sz="750" b="1" kern="1200">
                <a:solidFill>
                  <a:srgbClr val="3C3C3C"/>
                </a:solidFill>
                <a:latin typeface="Calibri"/>
              </a:rPr>
              <a:t>Patiënt krijgt op de SEH de diagnose enkelfractuur</a:t>
            </a:r>
          </a:p>
        </p:txBody>
      </p:sp>
      <p:sp>
        <p:nvSpPr>
          <p:cNvPr id="274" name="Rectangle 273">
            <a:extLst>
              <a:ext uri="{FF2B5EF4-FFF2-40B4-BE49-F238E27FC236}">
                <a16:creationId xmlns:a16="http://schemas.microsoft.com/office/drawing/2014/main" id="{67478A24-9440-4663-5726-29D259C4D044}"/>
              </a:ext>
            </a:extLst>
          </p:cNvPr>
          <p:cNvSpPr/>
          <p:nvPr/>
        </p:nvSpPr>
        <p:spPr bwMode="gray">
          <a:xfrm>
            <a:off x="355035" y="1222894"/>
            <a:ext cx="2092022"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288" name="Rechthoek: afgeronde hoeken 1">
            <a:extLst>
              <a:ext uri="{FF2B5EF4-FFF2-40B4-BE49-F238E27FC236}">
                <a16:creationId xmlns:a16="http://schemas.microsoft.com/office/drawing/2014/main" id="{1C5B88B5-4C65-BC93-0CFC-6372A5D3FFFA}"/>
              </a:ext>
            </a:extLst>
          </p:cNvPr>
          <p:cNvSpPr/>
          <p:nvPr/>
        </p:nvSpPr>
        <p:spPr>
          <a:xfrm>
            <a:off x="2555576" y="881870"/>
            <a:ext cx="6134972" cy="323035"/>
          </a:xfrm>
          <a:prstGeom prst="rect">
            <a:avLst/>
          </a:prstGeom>
          <a:solidFill>
            <a:schemeClr val="bg1"/>
          </a:solid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algn="ctr" defTabSz="685800">
              <a:buClrTx/>
            </a:pPr>
            <a:r>
              <a:rPr lang="nl-NL" sz="750" b="1" kern="1200">
                <a:solidFill>
                  <a:srgbClr val="3C3C3C"/>
                </a:solidFill>
                <a:latin typeface="Calibri"/>
              </a:rPr>
              <a:t>Patiënt krijgt afhankelijk van het type enkelfractuur geen, een conservatieve of een operatieve behandeling  (maximale duur 8 weken)</a:t>
            </a:r>
          </a:p>
        </p:txBody>
      </p:sp>
      <p:sp>
        <p:nvSpPr>
          <p:cNvPr id="291" name="Rectangle 290">
            <a:extLst>
              <a:ext uri="{FF2B5EF4-FFF2-40B4-BE49-F238E27FC236}">
                <a16:creationId xmlns:a16="http://schemas.microsoft.com/office/drawing/2014/main" id="{271C09D9-51C9-BD9C-500F-730FF7D0A94E}"/>
              </a:ext>
            </a:extLst>
          </p:cNvPr>
          <p:cNvSpPr/>
          <p:nvPr/>
        </p:nvSpPr>
        <p:spPr bwMode="gray">
          <a:xfrm>
            <a:off x="2600864" y="1222894"/>
            <a:ext cx="6188102"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3" name="Title 2">
            <a:extLst>
              <a:ext uri="{FF2B5EF4-FFF2-40B4-BE49-F238E27FC236}">
                <a16:creationId xmlns:a16="http://schemas.microsoft.com/office/drawing/2014/main" id="{EF968795-B206-87CB-C998-F18C22B1A110}"/>
              </a:ext>
            </a:extLst>
          </p:cNvPr>
          <p:cNvSpPr>
            <a:spLocks noGrp="1"/>
          </p:cNvSpPr>
          <p:nvPr>
            <p:ph type="title"/>
          </p:nvPr>
        </p:nvSpPr>
        <p:spPr>
          <a:noFill/>
        </p:spPr>
        <p:txBody>
          <a:bodyPr vert="horz"/>
          <a:lstStyle/>
          <a:p>
            <a:r>
              <a:rPr lang="nl-NL" sz="1400">
                <a:solidFill>
                  <a:schemeClr val="accent1"/>
                </a:solidFill>
              </a:rPr>
              <a:t>Enkelfracturen (VFC) | </a:t>
            </a:r>
            <a:r>
              <a:rPr lang="nl-NL" sz="1400">
                <a:cs typeface="Calibri Light"/>
              </a:rPr>
              <a:t>Thuismonitoring in het </a:t>
            </a:r>
            <a:r>
              <a:rPr lang="nl-NL" sz="1400" err="1">
                <a:cs typeface="Calibri Light"/>
              </a:rPr>
              <a:t>zorgpad</a:t>
            </a:r>
            <a:r>
              <a:rPr lang="nl-NL" sz="1400">
                <a:cs typeface="Calibri Light"/>
              </a:rPr>
              <a:t> Enkelfracturen (VFC) heeft jaarlijks met een inclusie van 50% effect op ongeveer 1500 patiënten</a:t>
            </a:r>
          </a:p>
        </p:txBody>
      </p:sp>
      <p:pic>
        <p:nvPicPr>
          <p:cNvPr id="27" name="Afbeelding 9">
            <a:extLst>
              <a:ext uri="{FF2B5EF4-FFF2-40B4-BE49-F238E27FC236}">
                <a16:creationId xmlns:a16="http://schemas.microsoft.com/office/drawing/2014/main" id="{CBD345B9-8C07-7089-EB43-01167E711F1D}"/>
              </a:ext>
            </a:extLst>
          </p:cNvPr>
          <p:cNvPicPr>
            <a:picLocks noChangeAspect="1"/>
          </p:cNvPicPr>
          <p:nvPr/>
        </p:nvPicPr>
        <p:blipFill rotWithShape="1">
          <a:blip r:embed="rId6"/>
          <a:srcRect l="64144" t="37105" r="31088" b="46599"/>
          <a:stretch/>
        </p:blipFill>
        <p:spPr>
          <a:xfrm>
            <a:off x="650145" y="1548199"/>
            <a:ext cx="246782" cy="500810"/>
          </a:xfrm>
          <a:prstGeom prst="rect">
            <a:avLst/>
          </a:prstGeom>
        </p:spPr>
      </p:pic>
      <p:sp>
        <p:nvSpPr>
          <p:cNvPr id="31" name="Rechthoek: afgeronde hoeken 1">
            <a:extLst>
              <a:ext uri="{FF2B5EF4-FFF2-40B4-BE49-F238E27FC236}">
                <a16:creationId xmlns:a16="http://schemas.microsoft.com/office/drawing/2014/main" id="{1261EC0D-C8B8-3085-B48B-BFF1D27F0676}"/>
              </a:ext>
            </a:extLst>
          </p:cNvPr>
          <p:cNvSpPr/>
          <p:nvPr/>
        </p:nvSpPr>
        <p:spPr>
          <a:xfrm>
            <a:off x="515107" y="2609931"/>
            <a:ext cx="802239" cy="623206"/>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0" tIns="27000" rIns="0" bIns="27000" rtlCol="0" anchor="ctr"/>
          <a:lstStyle/>
          <a:p>
            <a:pPr algn="ctr" defTabSz="685800">
              <a:buClrTx/>
            </a:pPr>
            <a:r>
              <a:rPr lang="nl-NL" sz="675" b="1" kern="1200">
                <a:solidFill>
                  <a:srgbClr val="3C3C3C"/>
                </a:solidFill>
                <a:latin typeface="Calibri"/>
              </a:rPr>
              <a:t>Diagnose </a:t>
            </a:r>
          </a:p>
          <a:p>
            <a:pPr algn="ctr" defTabSz="685800">
              <a:buClrTx/>
            </a:pPr>
            <a:r>
              <a:rPr lang="nl-NL" sz="675" b="1" kern="1200">
                <a:solidFill>
                  <a:srgbClr val="3C3C3C"/>
                </a:solidFill>
                <a:latin typeface="Calibri"/>
              </a:rPr>
              <a:t>Enkel-</a:t>
            </a:r>
          </a:p>
          <a:p>
            <a:pPr algn="ctr" defTabSz="685800">
              <a:buClrTx/>
            </a:pPr>
            <a:r>
              <a:rPr lang="nl-NL" sz="675" b="1" kern="1200">
                <a:solidFill>
                  <a:srgbClr val="3C3C3C"/>
                </a:solidFill>
                <a:latin typeface="Calibri"/>
              </a:rPr>
              <a:t>fractuur</a:t>
            </a:r>
          </a:p>
        </p:txBody>
      </p:sp>
      <p:sp>
        <p:nvSpPr>
          <p:cNvPr id="119" name="Oval 118">
            <a:extLst>
              <a:ext uri="{FF2B5EF4-FFF2-40B4-BE49-F238E27FC236}">
                <a16:creationId xmlns:a16="http://schemas.microsoft.com/office/drawing/2014/main" id="{837DB938-AA8C-ACE5-A1C4-BDA6199BB741}"/>
              </a:ext>
            </a:extLst>
          </p:cNvPr>
          <p:cNvSpPr/>
          <p:nvPr/>
        </p:nvSpPr>
        <p:spPr bwMode="gray">
          <a:xfrm>
            <a:off x="690912" y="2527502"/>
            <a:ext cx="300126"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100%</a:t>
            </a:r>
          </a:p>
        </p:txBody>
      </p:sp>
      <p:sp>
        <p:nvSpPr>
          <p:cNvPr id="56" name="Rectangle 55">
            <a:extLst>
              <a:ext uri="{FF2B5EF4-FFF2-40B4-BE49-F238E27FC236}">
                <a16:creationId xmlns:a16="http://schemas.microsoft.com/office/drawing/2014/main" id="{3B2BE990-D9D8-36B0-3D29-CF445258AF57}"/>
              </a:ext>
            </a:extLst>
          </p:cNvPr>
          <p:cNvSpPr/>
          <p:nvPr/>
        </p:nvSpPr>
        <p:spPr bwMode="gray">
          <a:xfrm>
            <a:off x="1040469" y="4790958"/>
            <a:ext cx="7331306" cy="400432"/>
          </a:xfrm>
          <a:prstGeom prst="rect">
            <a:avLst/>
          </a:prstGeom>
          <a:noFill/>
          <a:ln w="19050" algn="ctr">
            <a:noFill/>
            <a:miter lim="800000"/>
            <a:headEnd/>
            <a:tailEnd/>
          </a:ln>
        </p:spPr>
        <p:txBody>
          <a:bodyPr wrap="square" lIns="66675" tIns="66675" rIns="66675" bIns="66675" rtlCol="0" anchor="ctr"/>
          <a:lstStyle/>
          <a:p>
            <a:pPr defTabSz="685800">
              <a:lnSpc>
                <a:spcPct val="106000"/>
              </a:lnSpc>
              <a:buClrTx/>
            </a:pPr>
            <a:r>
              <a:rPr lang="nl-NL" sz="600" kern="1200">
                <a:solidFill>
                  <a:srgbClr val="3C3C3C"/>
                </a:solidFill>
                <a:latin typeface="Calibri"/>
                <a:ea typeface="+mn-ea"/>
                <a:cs typeface="+mn-cs"/>
              </a:rPr>
              <a:t>Bronnen: interview met </a:t>
            </a:r>
            <a:r>
              <a:rPr lang="nl-NL" sz="600" kern="1200" err="1">
                <a:solidFill>
                  <a:srgbClr val="3C3C3C"/>
                </a:solidFill>
                <a:latin typeface="Calibri"/>
                <a:ea typeface="+mn-ea"/>
                <a:cs typeface="+mn-cs"/>
              </a:rPr>
              <a:t>zorgpadlead</a:t>
            </a:r>
            <a:r>
              <a:rPr lang="nl-NL" sz="600" kern="1200">
                <a:solidFill>
                  <a:srgbClr val="3C3C3C"/>
                </a:solidFill>
                <a:latin typeface="Calibri"/>
                <a:ea typeface="+mn-ea"/>
                <a:cs typeface="+mn-cs"/>
              </a:rPr>
              <a:t> Enkelfracturen (VFC) , zie appendix voor aannames en hypotheses</a:t>
            </a:r>
          </a:p>
          <a:p>
            <a:pPr marL="171450" indent="-171450" defTabSz="685800">
              <a:lnSpc>
                <a:spcPct val="106000"/>
              </a:lnSpc>
              <a:buClrTx/>
              <a:buFont typeface="+mj-lt"/>
              <a:buAutoNum type="arabicPeriod"/>
            </a:pPr>
            <a:r>
              <a:rPr lang="nl-NL" sz="600" kern="1200">
                <a:solidFill>
                  <a:srgbClr val="3C3C3C"/>
                </a:solidFill>
                <a:latin typeface="Calibri"/>
                <a:ea typeface="+mn-ea"/>
                <a:cs typeface="+mn-cs"/>
              </a:rPr>
              <a:t>Patiëntaantallen zijn afgerond op tientallen per jaar</a:t>
            </a:r>
          </a:p>
          <a:p>
            <a:pPr marL="171450" indent="-171450" defTabSz="685800">
              <a:lnSpc>
                <a:spcPct val="106000"/>
              </a:lnSpc>
              <a:buClrTx/>
              <a:buFont typeface="+mj-lt"/>
              <a:buAutoNum type="arabicPeriod"/>
            </a:pPr>
            <a:r>
              <a:rPr lang="nl-NL" sz="600" kern="1200">
                <a:solidFill>
                  <a:srgbClr val="3C3C3C"/>
                </a:solidFill>
                <a:latin typeface="Calibri"/>
                <a:ea typeface="+mn-ea"/>
                <a:cs typeface="+mn-cs"/>
              </a:rPr>
              <a:t>Er zijn 8 opties mogelijk voor nabehandeling. 1 en 2 zijn conservatief en 3 t/m 8 zijn operatief.</a:t>
            </a:r>
          </a:p>
          <a:p>
            <a:pPr marL="171450" indent="-171450" defTabSz="685800">
              <a:lnSpc>
                <a:spcPct val="106000"/>
              </a:lnSpc>
              <a:buClrTx/>
              <a:buFont typeface="+mj-lt"/>
              <a:buAutoNum type="arabicPeriod"/>
            </a:pPr>
            <a:r>
              <a:rPr lang="nl-NL" sz="600" kern="1200">
                <a:solidFill>
                  <a:srgbClr val="3C3C3C"/>
                </a:solidFill>
                <a:latin typeface="Calibri"/>
                <a:ea typeface="+mn-ea"/>
                <a:cs typeface="+mn-cs"/>
              </a:rPr>
              <a:t>De week waarin de vragenlijst wordt gestuurd of functiecontrole plaatsvind is afhankelijk van de nabehandeling. </a:t>
            </a:r>
          </a:p>
          <a:p>
            <a:pPr defTabSz="685800">
              <a:lnSpc>
                <a:spcPct val="106000"/>
              </a:lnSpc>
              <a:buClrTx/>
            </a:pPr>
            <a:endParaRPr lang="nl-NL" sz="600" kern="1200">
              <a:solidFill>
                <a:srgbClr val="3C3C3C"/>
              </a:solidFill>
              <a:latin typeface="Calibri"/>
              <a:ea typeface="+mn-ea"/>
              <a:cs typeface="+mn-cs"/>
            </a:endParaRPr>
          </a:p>
        </p:txBody>
      </p:sp>
      <p:sp>
        <p:nvSpPr>
          <p:cNvPr id="282" name="Oval 281">
            <a:extLst>
              <a:ext uri="{FF2B5EF4-FFF2-40B4-BE49-F238E27FC236}">
                <a16:creationId xmlns:a16="http://schemas.microsoft.com/office/drawing/2014/main" id="{AABDFF59-9E61-48F0-6319-34AE7C3CB556}"/>
              </a:ext>
            </a:extLst>
          </p:cNvPr>
          <p:cNvSpPr/>
          <p:nvPr/>
        </p:nvSpPr>
        <p:spPr bwMode="gray">
          <a:xfrm>
            <a:off x="352657" y="2527502"/>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3000</a:t>
            </a:r>
          </a:p>
        </p:txBody>
      </p:sp>
      <p:sp>
        <p:nvSpPr>
          <p:cNvPr id="310" name="Rechthoek: afgeronde hoeken 1">
            <a:extLst>
              <a:ext uri="{FF2B5EF4-FFF2-40B4-BE49-F238E27FC236}">
                <a16:creationId xmlns:a16="http://schemas.microsoft.com/office/drawing/2014/main" id="{E1ED238A-C1BD-6640-E164-E3B679167B32}"/>
              </a:ext>
            </a:extLst>
          </p:cNvPr>
          <p:cNvSpPr/>
          <p:nvPr/>
        </p:nvSpPr>
        <p:spPr>
          <a:xfrm>
            <a:off x="8521065" y="2658058"/>
            <a:ext cx="421007" cy="623206"/>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Einde follow-up</a:t>
            </a:r>
          </a:p>
        </p:txBody>
      </p:sp>
      <p:cxnSp>
        <p:nvCxnSpPr>
          <p:cNvPr id="480" name="Connector: Elbow 479">
            <a:extLst>
              <a:ext uri="{FF2B5EF4-FFF2-40B4-BE49-F238E27FC236}">
                <a16:creationId xmlns:a16="http://schemas.microsoft.com/office/drawing/2014/main" id="{1FB1DF86-599B-6841-99A5-39F5D7217DC5}"/>
              </a:ext>
            </a:extLst>
          </p:cNvPr>
          <p:cNvCxnSpPr>
            <a:cxnSpLocks/>
            <a:stCxn id="31" idx="3"/>
            <a:endCxn id="416" idx="1"/>
          </p:cNvCxnSpPr>
          <p:nvPr/>
        </p:nvCxnSpPr>
        <p:spPr>
          <a:xfrm>
            <a:off x="1317346" y="2921535"/>
            <a:ext cx="1753046" cy="859870"/>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492" name="Connector: Elbow 491">
            <a:extLst>
              <a:ext uri="{FF2B5EF4-FFF2-40B4-BE49-F238E27FC236}">
                <a16:creationId xmlns:a16="http://schemas.microsoft.com/office/drawing/2014/main" id="{9DA56630-A426-AE3B-55C8-02A7D3EF6AF3}"/>
              </a:ext>
            </a:extLst>
          </p:cNvPr>
          <p:cNvCxnSpPr>
            <a:cxnSpLocks/>
            <a:stCxn id="416" idx="3"/>
            <a:endCxn id="310" idx="1"/>
          </p:cNvCxnSpPr>
          <p:nvPr/>
        </p:nvCxnSpPr>
        <p:spPr>
          <a:xfrm flipV="1">
            <a:off x="7962309" y="2969661"/>
            <a:ext cx="558756" cy="811743"/>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98" name="Oval 497">
            <a:extLst>
              <a:ext uri="{FF2B5EF4-FFF2-40B4-BE49-F238E27FC236}">
                <a16:creationId xmlns:a16="http://schemas.microsoft.com/office/drawing/2014/main" id="{37EB9FCA-3E5F-5418-BBA0-76AB6308AF64}"/>
              </a:ext>
            </a:extLst>
          </p:cNvPr>
          <p:cNvSpPr/>
          <p:nvPr/>
        </p:nvSpPr>
        <p:spPr bwMode="gray">
          <a:xfrm>
            <a:off x="2593287" y="3738958"/>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34%</a:t>
            </a:r>
          </a:p>
        </p:txBody>
      </p:sp>
      <p:sp>
        <p:nvSpPr>
          <p:cNvPr id="400" name="Rectangle 399">
            <a:extLst>
              <a:ext uri="{FF2B5EF4-FFF2-40B4-BE49-F238E27FC236}">
                <a16:creationId xmlns:a16="http://schemas.microsoft.com/office/drawing/2014/main" id="{CDAFD0B2-1729-342A-6A05-F7B8464E0D82}"/>
              </a:ext>
            </a:extLst>
          </p:cNvPr>
          <p:cNvSpPr/>
          <p:nvPr/>
        </p:nvSpPr>
        <p:spPr bwMode="gray">
          <a:xfrm>
            <a:off x="3070392" y="1377752"/>
            <a:ext cx="4875122" cy="1543783"/>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r>
              <a:rPr lang="nl-NL" sz="675" b="1" kern="1200">
                <a:solidFill>
                  <a:srgbClr val="3C3C3C"/>
                </a:solidFill>
                <a:latin typeface="Calibri"/>
                <a:ea typeface="+mn-ea"/>
                <a:cs typeface="+mn-cs"/>
              </a:rPr>
              <a:t>Conservatief</a:t>
            </a:r>
          </a:p>
        </p:txBody>
      </p:sp>
      <p:sp>
        <p:nvSpPr>
          <p:cNvPr id="401" name="Rechthoek: afgeronde hoeken 1">
            <a:extLst>
              <a:ext uri="{FF2B5EF4-FFF2-40B4-BE49-F238E27FC236}">
                <a16:creationId xmlns:a16="http://schemas.microsoft.com/office/drawing/2014/main" id="{161982EE-B20E-860A-3C85-CBBADA13DF89}"/>
              </a:ext>
            </a:extLst>
          </p:cNvPr>
          <p:cNvSpPr/>
          <p:nvPr/>
        </p:nvSpPr>
        <p:spPr>
          <a:xfrm>
            <a:off x="3169024" y="2019476"/>
            <a:ext cx="4657631" cy="845787"/>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27000" tIns="27000" rIns="27000" bIns="27000" rtlCol="0" anchor="t"/>
          <a:lstStyle/>
          <a:p>
            <a:pPr algn="ctr" defTabSz="685800">
              <a:buClrTx/>
            </a:pPr>
            <a:r>
              <a:rPr lang="nl-NL" sz="600" b="1" kern="1200">
                <a:solidFill>
                  <a:srgbClr val="3C3C3C"/>
                </a:solidFill>
                <a:latin typeface="Calibri"/>
                <a:cs typeface="Calibri"/>
              </a:rPr>
              <a:t>Thuismonitoring</a:t>
            </a:r>
          </a:p>
        </p:txBody>
      </p:sp>
      <p:sp>
        <p:nvSpPr>
          <p:cNvPr id="403" name="Rechthoek: afgeronde hoeken 1">
            <a:extLst>
              <a:ext uri="{FF2B5EF4-FFF2-40B4-BE49-F238E27FC236}">
                <a16:creationId xmlns:a16="http://schemas.microsoft.com/office/drawing/2014/main" id="{C744B2BA-11F1-32EA-0002-3A216E31D453}"/>
              </a:ext>
            </a:extLst>
          </p:cNvPr>
          <p:cNvSpPr/>
          <p:nvPr/>
        </p:nvSpPr>
        <p:spPr>
          <a:xfrm>
            <a:off x="3291303" y="2183671"/>
            <a:ext cx="1200304" cy="1896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Nabehandeling 1 en 2</a:t>
            </a:r>
            <a:r>
              <a:rPr lang="nl-NL" sz="600" kern="1200" baseline="30000">
                <a:solidFill>
                  <a:srgbClr val="575757"/>
                </a:solidFill>
                <a:latin typeface="Calibri"/>
              </a:rPr>
              <a:t>2</a:t>
            </a:r>
            <a:endParaRPr lang="nl-NL" sz="600" b="1" kern="1200">
              <a:solidFill>
                <a:srgbClr val="3C3C3C"/>
              </a:solidFill>
              <a:latin typeface="Calibri"/>
              <a:cs typeface="Calibri"/>
            </a:endParaRPr>
          </a:p>
        </p:txBody>
      </p:sp>
      <p:sp>
        <p:nvSpPr>
          <p:cNvPr id="404" name="Rechthoek: afgeronde hoeken 1">
            <a:extLst>
              <a:ext uri="{FF2B5EF4-FFF2-40B4-BE49-F238E27FC236}">
                <a16:creationId xmlns:a16="http://schemas.microsoft.com/office/drawing/2014/main" id="{3FB5B708-AFD2-60B7-8398-011EFC8DAB1F}"/>
              </a:ext>
            </a:extLst>
          </p:cNvPr>
          <p:cNvSpPr/>
          <p:nvPr/>
        </p:nvSpPr>
        <p:spPr>
          <a:xfrm>
            <a:off x="3179440" y="1524780"/>
            <a:ext cx="4647215" cy="42057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t"/>
          <a:lstStyle/>
          <a:p>
            <a:pPr algn="ctr" defTabSz="685800">
              <a:buClrTx/>
            </a:pPr>
            <a:r>
              <a:rPr lang="nl-NL" sz="600" b="1" kern="1200">
                <a:solidFill>
                  <a:srgbClr val="3C3C3C"/>
                </a:solidFill>
                <a:latin typeface="Calibri"/>
              </a:rPr>
              <a:t>Reguliere zorgpad</a:t>
            </a:r>
          </a:p>
        </p:txBody>
      </p:sp>
      <p:sp>
        <p:nvSpPr>
          <p:cNvPr id="406" name="Rechthoek: afgeronde hoeken 1">
            <a:extLst>
              <a:ext uri="{FF2B5EF4-FFF2-40B4-BE49-F238E27FC236}">
                <a16:creationId xmlns:a16="http://schemas.microsoft.com/office/drawing/2014/main" id="{3668A60E-0951-1B0C-11CE-AAF9C4404E60}"/>
              </a:ext>
            </a:extLst>
          </p:cNvPr>
          <p:cNvSpPr/>
          <p:nvPr/>
        </p:nvSpPr>
        <p:spPr>
          <a:xfrm>
            <a:off x="3278391" y="1685663"/>
            <a:ext cx="1200304" cy="20834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Nabehandeling 1 of 2</a:t>
            </a:r>
            <a:r>
              <a:rPr lang="nl-NL" sz="600" kern="1200" baseline="30000">
                <a:solidFill>
                  <a:srgbClr val="575757"/>
                </a:solidFill>
                <a:latin typeface="Calibri"/>
              </a:rPr>
              <a:t>2</a:t>
            </a:r>
            <a:endParaRPr lang="nl-NL" sz="600" b="1" kern="1200">
              <a:solidFill>
                <a:srgbClr val="3C3C3C"/>
              </a:solidFill>
              <a:latin typeface="Calibri"/>
              <a:cs typeface="Calibri"/>
            </a:endParaRPr>
          </a:p>
        </p:txBody>
      </p:sp>
      <p:sp>
        <p:nvSpPr>
          <p:cNvPr id="506" name="Oval 505">
            <a:extLst>
              <a:ext uri="{FF2B5EF4-FFF2-40B4-BE49-F238E27FC236}">
                <a16:creationId xmlns:a16="http://schemas.microsoft.com/office/drawing/2014/main" id="{824A0DB2-650A-C1C3-F092-55EA11FCD1D6}"/>
              </a:ext>
            </a:extLst>
          </p:cNvPr>
          <p:cNvSpPr/>
          <p:nvPr/>
        </p:nvSpPr>
        <p:spPr bwMode="gray">
          <a:xfrm>
            <a:off x="3364450" y="1489196"/>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1000</a:t>
            </a:r>
          </a:p>
        </p:txBody>
      </p:sp>
      <p:sp>
        <p:nvSpPr>
          <p:cNvPr id="507" name="Oval 506">
            <a:extLst>
              <a:ext uri="{FF2B5EF4-FFF2-40B4-BE49-F238E27FC236}">
                <a16:creationId xmlns:a16="http://schemas.microsoft.com/office/drawing/2014/main" id="{7FEDF028-E2FD-5D7A-42D3-E8FABC72C771}"/>
              </a:ext>
            </a:extLst>
          </p:cNvPr>
          <p:cNvSpPr/>
          <p:nvPr/>
        </p:nvSpPr>
        <p:spPr bwMode="gray">
          <a:xfrm>
            <a:off x="3141764" y="1487137"/>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50%</a:t>
            </a:r>
          </a:p>
        </p:txBody>
      </p:sp>
      <p:sp>
        <p:nvSpPr>
          <p:cNvPr id="508" name="Oval 507">
            <a:extLst>
              <a:ext uri="{FF2B5EF4-FFF2-40B4-BE49-F238E27FC236}">
                <a16:creationId xmlns:a16="http://schemas.microsoft.com/office/drawing/2014/main" id="{83B51148-F33F-6FC9-FE8F-6BB72A45A22D}"/>
              </a:ext>
            </a:extLst>
          </p:cNvPr>
          <p:cNvSpPr/>
          <p:nvPr/>
        </p:nvSpPr>
        <p:spPr bwMode="gray">
          <a:xfrm>
            <a:off x="3370919" y="1952693"/>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1000</a:t>
            </a:r>
          </a:p>
        </p:txBody>
      </p:sp>
      <p:sp>
        <p:nvSpPr>
          <p:cNvPr id="509" name="Oval 508">
            <a:extLst>
              <a:ext uri="{FF2B5EF4-FFF2-40B4-BE49-F238E27FC236}">
                <a16:creationId xmlns:a16="http://schemas.microsoft.com/office/drawing/2014/main" id="{7E17D991-28F7-AF28-674B-D9AC2EB884D8}"/>
              </a:ext>
            </a:extLst>
          </p:cNvPr>
          <p:cNvSpPr/>
          <p:nvPr/>
        </p:nvSpPr>
        <p:spPr bwMode="gray">
          <a:xfrm>
            <a:off x="3155925" y="1974217"/>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50%</a:t>
            </a:r>
          </a:p>
        </p:txBody>
      </p:sp>
      <p:sp>
        <p:nvSpPr>
          <p:cNvPr id="416" name="Rectangle 415">
            <a:extLst>
              <a:ext uri="{FF2B5EF4-FFF2-40B4-BE49-F238E27FC236}">
                <a16:creationId xmlns:a16="http://schemas.microsoft.com/office/drawing/2014/main" id="{BC93B2B0-B08F-383B-7D17-B52E0752D367}"/>
              </a:ext>
            </a:extLst>
          </p:cNvPr>
          <p:cNvSpPr/>
          <p:nvPr/>
        </p:nvSpPr>
        <p:spPr bwMode="gray">
          <a:xfrm>
            <a:off x="3070392" y="2977167"/>
            <a:ext cx="4891918" cy="1608474"/>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r>
              <a:rPr lang="nl-NL" sz="675" b="1" kern="1200">
                <a:solidFill>
                  <a:srgbClr val="3C3C3C"/>
                </a:solidFill>
                <a:latin typeface="Calibri"/>
                <a:ea typeface="+mn-ea"/>
                <a:cs typeface="+mn-cs"/>
              </a:rPr>
              <a:t>Operatief</a:t>
            </a:r>
          </a:p>
        </p:txBody>
      </p:sp>
      <p:sp>
        <p:nvSpPr>
          <p:cNvPr id="417" name="Rechthoek: afgeronde hoeken 1">
            <a:extLst>
              <a:ext uri="{FF2B5EF4-FFF2-40B4-BE49-F238E27FC236}">
                <a16:creationId xmlns:a16="http://schemas.microsoft.com/office/drawing/2014/main" id="{CABC4935-39B0-09F9-23CB-D3A2C1164DE1}"/>
              </a:ext>
            </a:extLst>
          </p:cNvPr>
          <p:cNvSpPr/>
          <p:nvPr/>
        </p:nvSpPr>
        <p:spPr>
          <a:xfrm>
            <a:off x="3169024" y="3635754"/>
            <a:ext cx="4657631" cy="891728"/>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27000" tIns="27000" rIns="27000" bIns="27000" rtlCol="0" anchor="t"/>
          <a:lstStyle/>
          <a:p>
            <a:pPr algn="ctr" defTabSz="685800">
              <a:buClrTx/>
            </a:pPr>
            <a:r>
              <a:rPr lang="nl-NL" sz="600" b="1" kern="1200">
                <a:solidFill>
                  <a:srgbClr val="3C3C3C"/>
                </a:solidFill>
                <a:latin typeface="Calibri"/>
                <a:cs typeface="Calibri"/>
              </a:rPr>
              <a:t>Thuismonitoring</a:t>
            </a:r>
          </a:p>
        </p:txBody>
      </p:sp>
      <p:sp>
        <p:nvSpPr>
          <p:cNvPr id="419" name="Rechthoek: afgeronde hoeken 1">
            <a:extLst>
              <a:ext uri="{FF2B5EF4-FFF2-40B4-BE49-F238E27FC236}">
                <a16:creationId xmlns:a16="http://schemas.microsoft.com/office/drawing/2014/main" id="{26CBD06C-9047-B8D8-7C77-D03E755BC961}"/>
              </a:ext>
            </a:extLst>
          </p:cNvPr>
          <p:cNvSpPr/>
          <p:nvPr/>
        </p:nvSpPr>
        <p:spPr>
          <a:xfrm>
            <a:off x="3274438" y="3842557"/>
            <a:ext cx="573422" cy="1896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Operatie </a:t>
            </a:r>
          </a:p>
          <a:p>
            <a:pPr algn="ctr" defTabSz="685800">
              <a:buClrTx/>
            </a:pPr>
            <a:r>
              <a:rPr lang="nl-NL" sz="600" b="1" kern="1200">
                <a:solidFill>
                  <a:srgbClr val="3C3C3C"/>
                </a:solidFill>
                <a:latin typeface="Calibri"/>
              </a:rPr>
              <a:t>(&lt;2 weken)</a:t>
            </a:r>
            <a:endParaRPr lang="nl-NL" sz="600" b="1" kern="1200">
              <a:solidFill>
                <a:srgbClr val="3C3C3C"/>
              </a:solidFill>
              <a:latin typeface="Calibri"/>
              <a:cs typeface="Calibri"/>
            </a:endParaRPr>
          </a:p>
        </p:txBody>
      </p:sp>
      <p:sp>
        <p:nvSpPr>
          <p:cNvPr id="420" name="Rechthoek: afgeronde hoeken 1">
            <a:extLst>
              <a:ext uri="{FF2B5EF4-FFF2-40B4-BE49-F238E27FC236}">
                <a16:creationId xmlns:a16="http://schemas.microsoft.com/office/drawing/2014/main" id="{CD759C82-4595-FB88-82D7-6E7C02669176}"/>
              </a:ext>
            </a:extLst>
          </p:cNvPr>
          <p:cNvSpPr/>
          <p:nvPr/>
        </p:nvSpPr>
        <p:spPr>
          <a:xfrm>
            <a:off x="3179440" y="3141059"/>
            <a:ext cx="4647215" cy="42057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t"/>
          <a:lstStyle/>
          <a:p>
            <a:pPr algn="ctr" defTabSz="685800">
              <a:buClrTx/>
            </a:pPr>
            <a:r>
              <a:rPr lang="nl-NL" sz="600" b="1" kern="1200">
                <a:solidFill>
                  <a:srgbClr val="3C3C3C"/>
                </a:solidFill>
                <a:latin typeface="Calibri"/>
              </a:rPr>
              <a:t>Reguliere zorgpad</a:t>
            </a:r>
          </a:p>
        </p:txBody>
      </p:sp>
      <p:sp>
        <p:nvSpPr>
          <p:cNvPr id="422" name="Rechthoek: afgeronde hoeken 1">
            <a:extLst>
              <a:ext uri="{FF2B5EF4-FFF2-40B4-BE49-F238E27FC236}">
                <a16:creationId xmlns:a16="http://schemas.microsoft.com/office/drawing/2014/main" id="{4917BA1D-15C6-40C4-CC27-DA58C93E440D}"/>
              </a:ext>
            </a:extLst>
          </p:cNvPr>
          <p:cNvSpPr/>
          <p:nvPr/>
        </p:nvSpPr>
        <p:spPr>
          <a:xfrm>
            <a:off x="3278391" y="3301942"/>
            <a:ext cx="570689" cy="20834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Operatie </a:t>
            </a:r>
          </a:p>
          <a:p>
            <a:pPr algn="ctr" defTabSz="685800">
              <a:buClrTx/>
            </a:pPr>
            <a:r>
              <a:rPr lang="nl-NL" sz="600" b="1" kern="1200">
                <a:solidFill>
                  <a:srgbClr val="3C3C3C"/>
                </a:solidFill>
                <a:latin typeface="Calibri"/>
              </a:rPr>
              <a:t>(&lt;  2 weken)</a:t>
            </a:r>
            <a:endParaRPr lang="nl-NL" sz="600" b="1" kern="1200">
              <a:solidFill>
                <a:srgbClr val="3C3C3C"/>
              </a:solidFill>
              <a:latin typeface="Calibri"/>
              <a:cs typeface="Calibri"/>
            </a:endParaRPr>
          </a:p>
        </p:txBody>
      </p:sp>
      <p:sp>
        <p:nvSpPr>
          <p:cNvPr id="510" name="Oval 509">
            <a:extLst>
              <a:ext uri="{FF2B5EF4-FFF2-40B4-BE49-F238E27FC236}">
                <a16:creationId xmlns:a16="http://schemas.microsoft.com/office/drawing/2014/main" id="{93E48018-20FB-082E-82C2-746DE0075029}"/>
              </a:ext>
            </a:extLst>
          </p:cNvPr>
          <p:cNvSpPr/>
          <p:nvPr/>
        </p:nvSpPr>
        <p:spPr bwMode="gray">
          <a:xfrm>
            <a:off x="3360568" y="3092524"/>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500</a:t>
            </a:r>
          </a:p>
        </p:txBody>
      </p:sp>
      <p:sp>
        <p:nvSpPr>
          <p:cNvPr id="511" name="Oval 510">
            <a:extLst>
              <a:ext uri="{FF2B5EF4-FFF2-40B4-BE49-F238E27FC236}">
                <a16:creationId xmlns:a16="http://schemas.microsoft.com/office/drawing/2014/main" id="{E287E0C2-FEA4-6709-1CE1-EF96E734795A}"/>
              </a:ext>
            </a:extLst>
          </p:cNvPr>
          <p:cNvSpPr/>
          <p:nvPr/>
        </p:nvSpPr>
        <p:spPr bwMode="gray">
          <a:xfrm>
            <a:off x="3152042" y="3092524"/>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50%</a:t>
            </a:r>
          </a:p>
        </p:txBody>
      </p:sp>
      <p:sp>
        <p:nvSpPr>
          <p:cNvPr id="512" name="Oval 511">
            <a:extLst>
              <a:ext uri="{FF2B5EF4-FFF2-40B4-BE49-F238E27FC236}">
                <a16:creationId xmlns:a16="http://schemas.microsoft.com/office/drawing/2014/main" id="{F91385A3-33C2-19AA-5C74-CB2E310D5638}"/>
              </a:ext>
            </a:extLst>
          </p:cNvPr>
          <p:cNvSpPr/>
          <p:nvPr/>
        </p:nvSpPr>
        <p:spPr bwMode="gray">
          <a:xfrm>
            <a:off x="3371993" y="3594850"/>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500</a:t>
            </a:r>
          </a:p>
        </p:txBody>
      </p:sp>
      <p:sp>
        <p:nvSpPr>
          <p:cNvPr id="513" name="Oval 512">
            <a:extLst>
              <a:ext uri="{FF2B5EF4-FFF2-40B4-BE49-F238E27FC236}">
                <a16:creationId xmlns:a16="http://schemas.microsoft.com/office/drawing/2014/main" id="{A59C3919-B160-C22C-DEF0-30A23535C25A}"/>
              </a:ext>
            </a:extLst>
          </p:cNvPr>
          <p:cNvSpPr/>
          <p:nvPr/>
        </p:nvSpPr>
        <p:spPr bwMode="gray">
          <a:xfrm>
            <a:off x="3163467" y="3594850"/>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50%</a:t>
            </a:r>
          </a:p>
        </p:txBody>
      </p:sp>
      <p:sp>
        <p:nvSpPr>
          <p:cNvPr id="14" name="Rechthoek: afgeronde hoeken 1">
            <a:extLst>
              <a:ext uri="{FF2B5EF4-FFF2-40B4-BE49-F238E27FC236}">
                <a16:creationId xmlns:a16="http://schemas.microsoft.com/office/drawing/2014/main" id="{862F3FD0-61FA-80F5-35DD-87E5883D0CCB}"/>
              </a:ext>
            </a:extLst>
          </p:cNvPr>
          <p:cNvSpPr/>
          <p:nvPr/>
        </p:nvSpPr>
        <p:spPr>
          <a:xfrm>
            <a:off x="6680787" y="3305215"/>
            <a:ext cx="1029550" cy="20834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cs typeface="Calibri"/>
              </a:rPr>
              <a:t>Functiecontrole met beeldvorming</a:t>
            </a:r>
            <a:r>
              <a:rPr lang="nl-NL" sz="600" b="1" kern="1200" baseline="30000">
                <a:solidFill>
                  <a:srgbClr val="3C3C3C"/>
                </a:solidFill>
                <a:latin typeface="Calibri"/>
              </a:rPr>
              <a:t>3</a:t>
            </a:r>
            <a:endParaRPr lang="nl-NL" sz="600" b="1" kern="1200">
              <a:solidFill>
                <a:srgbClr val="3C3C3C"/>
              </a:solidFill>
              <a:latin typeface="Calibri"/>
              <a:cs typeface="Calibri"/>
            </a:endParaRPr>
          </a:p>
        </p:txBody>
      </p:sp>
      <p:cxnSp>
        <p:nvCxnSpPr>
          <p:cNvPr id="20" name="Connector: Elbow 19">
            <a:extLst>
              <a:ext uri="{FF2B5EF4-FFF2-40B4-BE49-F238E27FC236}">
                <a16:creationId xmlns:a16="http://schemas.microsoft.com/office/drawing/2014/main" id="{E457C466-2BAC-CB61-9E90-6DCD1EB9BE1C}"/>
              </a:ext>
            </a:extLst>
          </p:cNvPr>
          <p:cNvCxnSpPr>
            <a:cxnSpLocks/>
            <a:stCxn id="31" idx="3"/>
            <a:endCxn id="400" idx="1"/>
          </p:cNvCxnSpPr>
          <p:nvPr/>
        </p:nvCxnSpPr>
        <p:spPr>
          <a:xfrm flipV="1">
            <a:off x="1317346" y="2149643"/>
            <a:ext cx="1753046" cy="771891"/>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BC97F218-8F9D-D0D7-0F67-2CE39AE6ACA7}"/>
              </a:ext>
            </a:extLst>
          </p:cNvPr>
          <p:cNvCxnSpPr>
            <a:cxnSpLocks/>
            <a:stCxn id="400" idx="3"/>
            <a:endCxn id="310" idx="1"/>
          </p:cNvCxnSpPr>
          <p:nvPr/>
        </p:nvCxnSpPr>
        <p:spPr>
          <a:xfrm>
            <a:off x="7945513" y="2149644"/>
            <a:ext cx="575552" cy="820018"/>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97" name="Oval 496">
            <a:extLst>
              <a:ext uri="{FF2B5EF4-FFF2-40B4-BE49-F238E27FC236}">
                <a16:creationId xmlns:a16="http://schemas.microsoft.com/office/drawing/2014/main" id="{F641D806-92C1-C00E-D938-ACB49799D1B2}"/>
              </a:ext>
            </a:extLst>
          </p:cNvPr>
          <p:cNvSpPr/>
          <p:nvPr/>
        </p:nvSpPr>
        <p:spPr bwMode="gray">
          <a:xfrm>
            <a:off x="2608001" y="2082985"/>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66%</a:t>
            </a:r>
          </a:p>
        </p:txBody>
      </p:sp>
      <p:sp>
        <p:nvSpPr>
          <p:cNvPr id="19" name="Text Placeholder 15">
            <a:extLst>
              <a:ext uri="{FF2B5EF4-FFF2-40B4-BE49-F238E27FC236}">
                <a16:creationId xmlns:a16="http://schemas.microsoft.com/office/drawing/2014/main" id="{400DD56E-30E1-F729-0192-269FFE5AF036}"/>
              </a:ext>
            </a:extLst>
          </p:cNvPr>
          <p:cNvSpPr txBox="1">
            <a:spLocks/>
          </p:cNvSpPr>
          <p:nvPr/>
        </p:nvSpPr>
        <p:spPr>
          <a:xfrm>
            <a:off x="376238" y="779394"/>
            <a:ext cx="8391525" cy="567928"/>
          </a:xfrm>
          <a:prstGeom prst="rect">
            <a:avLst/>
          </a:prstGeom>
        </p:spPr>
        <p:txBody>
          <a:bodyPr vert="horz" lIns="0" tIns="0" rIns="0" bIns="0" rtlCol="0">
            <a:noAutofit/>
          </a:bodyPr>
          <a:lstStyle>
            <a:lvl1pPr marL="0" indent="0" algn="l" defTabSz="914400" rtl="0" eaLnBrk="1" latinLnBrk="0" hangingPunct="1">
              <a:spcBef>
                <a:spcPts val="0"/>
              </a:spcBef>
              <a:spcAft>
                <a:spcPts val="1000"/>
              </a:spcAft>
              <a:buSzPct val="100000"/>
              <a:buFontTx/>
              <a:buNone/>
              <a:defRPr sz="1800" b="0" kern="1200">
                <a:solidFill>
                  <a:schemeClr val="tx1"/>
                </a:solidFill>
                <a:latin typeface="+mn-lt"/>
                <a:ea typeface="+mn-ea"/>
                <a:cs typeface="Calibri Light" panose="020F030202020403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defTabSz="685800">
              <a:spcAft>
                <a:spcPts val="750"/>
              </a:spcAft>
              <a:buClrTx/>
            </a:pPr>
            <a:r>
              <a:rPr lang="nl-NL" sz="1350">
                <a:solidFill>
                  <a:srgbClr val="575757"/>
                </a:solidFill>
                <a:latin typeface="Calibri"/>
              </a:rPr>
              <a:t>Patiëntenstroomdiagram</a:t>
            </a:r>
            <a:r>
              <a:rPr lang="nl-NL" sz="1350" baseline="30000">
                <a:solidFill>
                  <a:srgbClr val="575757"/>
                </a:solidFill>
                <a:latin typeface="Calibri"/>
              </a:rPr>
              <a:t>1</a:t>
            </a:r>
            <a:endParaRPr lang="nl-NL" sz="1350">
              <a:solidFill>
                <a:srgbClr val="575757"/>
              </a:solidFill>
              <a:latin typeface="Calibri"/>
            </a:endParaRPr>
          </a:p>
        </p:txBody>
      </p:sp>
      <p:grpSp>
        <p:nvGrpSpPr>
          <p:cNvPr id="8" name="Group 7">
            <a:extLst>
              <a:ext uri="{FF2B5EF4-FFF2-40B4-BE49-F238E27FC236}">
                <a16:creationId xmlns:a16="http://schemas.microsoft.com/office/drawing/2014/main" id="{48EF7028-BFB5-16EB-3093-5E2ADBA59366}"/>
              </a:ext>
            </a:extLst>
          </p:cNvPr>
          <p:cNvGrpSpPr/>
          <p:nvPr/>
        </p:nvGrpSpPr>
        <p:grpSpPr>
          <a:xfrm>
            <a:off x="392170" y="3501799"/>
            <a:ext cx="2344197" cy="1204253"/>
            <a:chOff x="9231456" y="4560004"/>
            <a:chExt cx="3125596" cy="1605670"/>
          </a:xfrm>
        </p:grpSpPr>
        <p:grpSp>
          <p:nvGrpSpPr>
            <p:cNvPr id="10" name="Group 9">
              <a:extLst>
                <a:ext uri="{FF2B5EF4-FFF2-40B4-BE49-F238E27FC236}">
                  <a16:creationId xmlns:a16="http://schemas.microsoft.com/office/drawing/2014/main" id="{DB519075-748F-9FB6-759A-7991EEE996BE}"/>
                </a:ext>
              </a:extLst>
            </p:cNvPr>
            <p:cNvGrpSpPr/>
            <p:nvPr/>
          </p:nvGrpSpPr>
          <p:grpSpPr>
            <a:xfrm>
              <a:off x="9231456" y="4560004"/>
              <a:ext cx="1950243" cy="219266"/>
              <a:chOff x="9231456" y="4560004"/>
              <a:chExt cx="1950243" cy="219266"/>
            </a:xfrm>
          </p:grpSpPr>
          <p:sp>
            <p:nvSpPr>
              <p:cNvPr id="39" name="Oval 38">
                <a:extLst>
                  <a:ext uri="{FF2B5EF4-FFF2-40B4-BE49-F238E27FC236}">
                    <a16:creationId xmlns:a16="http://schemas.microsoft.com/office/drawing/2014/main" id="{FECA5FF7-754D-9986-1312-6ADC30AB55D5}"/>
                  </a:ext>
                </a:extLst>
              </p:cNvPr>
              <p:cNvSpPr/>
              <p:nvPr/>
            </p:nvSpPr>
            <p:spPr bwMode="gray">
              <a:xfrm>
                <a:off x="9231456" y="4560004"/>
                <a:ext cx="375234" cy="21926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40" name="Rechthoek: afgeronde hoeken 1">
                <a:extLst>
                  <a:ext uri="{FF2B5EF4-FFF2-40B4-BE49-F238E27FC236}">
                    <a16:creationId xmlns:a16="http://schemas.microsoft.com/office/drawing/2014/main" id="{ECA6F491-2953-2E74-1C5A-C986A8C7995F}"/>
                  </a:ext>
                </a:extLst>
              </p:cNvPr>
              <p:cNvSpPr/>
              <p:nvPr/>
            </p:nvSpPr>
            <p:spPr>
              <a:xfrm>
                <a:off x="9575407" y="4569726"/>
                <a:ext cx="1606292" cy="199822"/>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Patiëntaantallen per jaar</a:t>
                </a:r>
              </a:p>
            </p:txBody>
          </p:sp>
        </p:grpSp>
        <p:grpSp>
          <p:nvGrpSpPr>
            <p:cNvPr id="12" name="Group 11">
              <a:extLst>
                <a:ext uri="{FF2B5EF4-FFF2-40B4-BE49-F238E27FC236}">
                  <a16:creationId xmlns:a16="http://schemas.microsoft.com/office/drawing/2014/main" id="{3DCFC7F9-BFA6-4627-FD16-29B85791EC4C}"/>
                </a:ext>
              </a:extLst>
            </p:cNvPr>
            <p:cNvGrpSpPr/>
            <p:nvPr/>
          </p:nvGrpSpPr>
          <p:grpSpPr>
            <a:xfrm>
              <a:off x="9231456" y="5425806"/>
              <a:ext cx="3125596" cy="192401"/>
              <a:chOff x="9231456" y="5429431"/>
              <a:chExt cx="3125596" cy="192401"/>
            </a:xfrm>
          </p:grpSpPr>
          <p:sp>
            <p:nvSpPr>
              <p:cNvPr id="36" name="Rechthoek: afgeronde hoeken 1">
                <a:extLst>
                  <a:ext uri="{FF2B5EF4-FFF2-40B4-BE49-F238E27FC236}">
                    <a16:creationId xmlns:a16="http://schemas.microsoft.com/office/drawing/2014/main" id="{AB22DA54-62D2-C6EE-8085-87BC687AE0BF}"/>
                  </a:ext>
                </a:extLst>
              </p:cNvPr>
              <p:cNvSpPr/>
              <p:nvPr/>
            </p:nvSpPr>
            <p:spPr>
              <a:xfrm>
                <a:off x="9575407" y="5429431"/>
                <a:ext cx="2781645" cy="182511"/>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In scope voor thuismonitoring</a:t>
                </a:r>
              </a:p>
            </p:txBody>
          </p:sp>
          <p:sp>
            <p:nvSpPr>
              <p:cNvPr id="38" name="Rechthoek: afgeronde hoeken 1">
                <a:extLst>
                  <a:ext uri="{FF2B5EF4-FFF2-40B4-BE49-F238E27FC236}">
                    <a16:creationId xmlns:a16="http://schemas.microsoft.com/office/drawing/2014/main" id="{45AF67A4-543A-2839-273B-A40C09E930F2}"/>
                  </a:ext>
                </a:extLst>
              </p:cNvPr>
              <p:cNvSpPr/>
              <p:nvPr/>
            </p:nvSpPr>
            <p:spPr>
              <a:xfrm>
                <a:off x="9231456" y="5443834"/>
                <a:ext cx="334287" cy="177998"/>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grpSp>
        <p:grpSp>
          <p:nvGrpSpPr>
            <p:cNvPr id="13" name="Group 12">
              <a:extLst>
                <a:ext uri="{FF2B5EF4-FFF2-40B4-BE49-F238E27FC236}">
                  <a16:creationId xmlns:a16="http://schemas.microsoft.com/office/drawing/2014/main" id="{0E8C9473-0779-361A-5481-297B86143BF4}"/>
                </a:ext>
              </a:extLst>
            </p:cNvPr>
            <p:cNvGrpSpPr/>
            <p:nvPr/>
          </p:nvGrpSpPr>
          <p:grpSpPr>
            <a:xfrm>
              <a:off x="9231456" y="4853180"/>
              <a:ext cx="2188616" cy="231322"/>
              <a:chOff x="9231456" y="4839062"/>
              <a:chExt cx="2188616" cy="231322"/>
            </a:xfrm>
          </p:grpSpPr>
          <p:sp>
            <p:nvSpPr>
              <p:cNvPr id="34" name="Oval 33">
                <a:extLst>
                  <a:ext uri="{FF2B5EF4-FFF2-40B4-BE49-F238E27FC236}">
                    <a16:creationId xmlns:a16="http://schemas.microsoft.com/office/drawing/2014/main" id="{290BA771-406F-92A5-4A7E-378FC03542EB}"/>
                  </a:ext>
                </a:extLst>
              </p:cNvPr>
              <p:cNvSpPr/>
              <p:nvPr/>
            </p:nvSpPr>
            <p:spPr bwMode="gray">
              <a:xfrm>
                <a:off x="9231456" y="4851118"/>
                <a:ext cx="375234" cy="21926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35" name="Rechthoek: afgeronde hoeken 1">
                <a:extLst>
                  <a:ext uri="{FF2B5EF4-FFF2-40B4-BE49-F238E27FC236}">
                    <a16:creationId xmlns:a16="http://schemas.microsoft.com/office/drawing/2014/main" id="{4EB5765B-DFBA-F5FB-D312-E7D668C9D64D}"/>
                  </a:ext>
                </a:extLst>
              </p:cNvPr>
              <p:cNvSpPr/>
              <p:nvPr/>
            </p:nvSpPr>
            <p:spPr>
              <a:xfrm>
                <a:off x="9575407" y="4839062"/>
                <a:ext cx="1844665" cy="219266"/>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 verdeling patiënten per jaar</a:t>
                </a:r>
              </a:p>
            </p:txBody>
          </p:sp>
        </p:grpSp>
        <p:grpSp>
          <p:nvGrpSpPr>
            <p:cNvPr id="21" name="Group 20">
              <a:extLst>
                <a:ext uri="{FF2B5EF4-FFF2-40B4-BE49-F238E27FC236}">
                  <a16:creationId xmlns:a16="http://schemas.microsoft.com/office/drawing/2014/main" id="{FACD5647-6358-6622-040A-5A8DF0D17A97}"/>
                </a:ext>
              </a:extLst>
            </p:cNvPr>
            <p:cNvGrpSpPr/>
            <p:nvPr/>
          </p:nvGrpSpPr>
          <p:grpSpPr>
            <a:xfrm>
              <a:off x="9231456" y="5692117"/>
              <a:ext cx="2918507" cy="199824"/>
              <a:chOff x="9231456" y="5706234"/>
              <a:chExt cx="2918507" cy="199824"/>
            </a:xfrm>
          </p:grpSpPr>
          <p:cxnSp>
            <p:nvCxnSpPr>
              <p:cNvPr id="32" name="Straight Arrow Connector 31">
                <a:extLst>
                  <a:ext uri="{FF2B5EF4-FFF2-40B4-BE49-F238E27FC236}">
                    <a16:creationId xmlns:a16="http://schemas.microsoft.com/office/drawing/2014/main" id="{CB2AE956-6C7A-4C63-C643-5FC63C3B1F5C}"/>
                  </a:ext>
                </a:extLst>
              </p:cNvPr>
              <p:cNvCxnSpPr>
                <a:cxnSpLocks/>
              </p:cNvCxnSpPr>
              <p:nvPr/>
            </p:nvCxnSpPr>
            <p:spPr>
              <a:xfrm>
                <a:off x="9231456" y="5806146"/>
                <a:ext cx="37523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Rechthoek: afgeronde hoeken 1">
                <a:extLst>
                  <a:ext uri="{FF2B5EF4-FFF2-40B4-BE49-F238E27FC236}">
                    <a16:creationId xmlns:a16="http://schemas.microsoft.com/office/drawing/2014/main" id="{6008C4F1-2A0B-E9E6-7A86-46A391833FE1}"/>
                  </a:ext>
                </a:extLst>
              </p:cNvPr>
              <p:cNvSpPr/>
              <p:nvPr/>
            </p:nvSpPr>
            <p:spPr>
              <a:xfrm>
                <a:off x="9575407" y="5706234"/>
                <a:ext cx="2574556" cy="199824"/>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Mogelijk patiëntenpad</a:t>
                </a:r>
              </a:p>
            </p:txBody>
          </p:sp>
        </p:grpSp>
        <p:grpSp>
          <p:nvGrpSpPr>
            <p:cNvPr id="22" name="Group 21">
              <a:extLst>
                <a:ext uri="{FF2B5EF4-FFF2-40B4-BE49-F238E27FC236}">
                  <a16:creationId xmlns:a16="http://schemas.microsoft.com/office/drawing/2014/main" id="{A5AB6D78-2A2F-34BA-6E3E-F052F1E9C591}"/>
                </a:ext>
              </a:extLst>
            </p:cNvPr>
            <p:cNvGrpSpPr/>
            <p:nvPr/>
          </p:nvGrpSpPr>
          <p:grpSpPr>
            <a:xfrm>
              <a:off x="9231456" y="5965850"/>
              <a:ext cx="2918507" cy="199824"/>
              <a:chOff x="9231456" y="5965850"/>
              <a:chExt cx="2918507" cy="199824"/>
            </a:xfrm>
          </p:grpSpPr>
          <p:sp>
            <p:nvSpPr>
              <p:cNvPr id="29" name="Rectangle 28">
                <a:extLst>
                  <a:ext uri="{FF2B5EF4-FFF2-40B4-BE49-F238E27FC236}">
                    <a16:creationId xmlns:a16="http://schemas.microsoft.com/office/drawing/2014/main" id="{F74B98B5-0978-24FC-9EE5-0FBB3F5CE16B}"/>
                  </a:ext>
                </a:extLst>
              </p:cNvPr>
              <p:cNvSpPr/>
              <p:nvPr/>
            </p:nvSpPr>
            <p:spPr bwMode="gray">
              <a:xfrm>
                <a:off x="9231456" y="5989800"/>
                <a:ext cx="334287" cy="151924"/>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30" name="Rechthoek: afgeronde hoeken 1">
                <a:extLst>
                  <a:ext uri="{FF2B5EF4-FFF2-40B4-BE49-F238E27FC236}">
                    <a16:creationId xmlns:a16="http://schemas.microsoft.com/office/drawing/2014/main" id="{FEE4885E-F24B-E1B3-AB32-94EE5EEA3411}"/>
                  </a:ext>
                </a:extLst>
              </p:cNvPr>
              <p:cNvSpPr/>
              <p:nvPr/>
            </p:nvSpPr>
            <p:spPr>
              <a:xfrm>
                <a:off x="9575407" y="5965850"/>
                <a:ext cx="2574556" cy="199824"/>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Fase binnen </a:t>
                </a:r>
                <a:r>
                  <a:rPr lang="nl-NL" sz="600" kern="1200" err="1">
                    <a:solidFill>
                      <a:srgbClr val="3C3C3C"/>
                    </a:solidFill>
                    <a:latin typeface="Calibri"/>
                  </a:rPr>
                  <a:t>zorgpad</a:t>
                </a:r>
                <a:endParaRPr lang="nl-NL" sz="600" kern="1200">
                  <a:solidFill>
                    <a:srgbClr val="3C3C3C"/>
                  </a:solidFill>
                  <a:latin typeface="Calibri"/>
                </a:endParaRPr>
              </a:p>
            </p:txBody>
          </p:sp>
        </p:grpSp>
        <p:grpSp>
          <p:nvGrpSpPr>
            <p:cNvPr id="24" name="Group 23">
              <a:extLst>
                <a:ext uri="{FF2B5EF4-FFF2-40B4-BE49-F238E27FC236}">
                  <a16:creationId xmlns:a16="http://schemas.microsoft.com/office/drawing/2014/main" id="{B38D97EB-DD44-230A-2301-6C10B30258DF}"/>
                </a:ext>
              </a:extLst>
            </p:cNvPr>
            <p:cNvGrpSpPr/>
            <p:nvPr/>
          </p:nvGrpSpPr>
          <p:grpSpPr>
            <a:xfrm>
              <a:off x="9231456" y="5158412"/>
              <a:ext cx="3125596" cy="193484"/>
              <a:chOff x="9231456" y="5135372"/>
              <a:chExt cx="3125596" cy="193484"/>
            </a:xfrm>
          </p:grpSpPr>
          <p:sp>
            <p:nvSpPr>
              <p:cNvPr id="25" name="Rechthoek: afgeronde hoeken 1">
                <a:extLst>
                  <a:ext uri="{FF2B5EF4-FFF2-40B4-BE49-F238E27FC236}">
                    <a16:creationId xmlns:a16="http://schemas.microsoft.com/office/drawing/2014/main" id="{F70E8667-B314-9611-0B08-9B664D0DC6DD}"/>
                  </a:ext>
                </a:extLst>
              </p:cNvPr>
              <p:cNvSpPr/>
              <p:nvPr/>
            </p:nvSpPr>
            <p:spPr>
              <a:xfrm>
                <a:off x="9575407" y="5135372"/>
                <a:ext cx="2781645" cy="182511"/>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Fysieke zorgactiviteiten</a:t>
                </a:r>
              </a:p>
            </p:txBody>
          </p:sp>
          <p:sp>
            <p:nvSpPr>
              <p:cNvPr id="28" name="Rechthoek: afgeronde hoeken 1">
                <a:extLst>
                  <a:ext uri="{FF2B5EF4-FFF2-40B4-BE49-F238E27FC236}">
                    <a16:creationId xmlns:a16="http://schemas.microsoft.com/office/drawing/2014/main" id="{8997B8A0-2B96-04EA-1F80-B000255BB909}"/>
                  </a:ext>
                </a:extLst>
              </p:cNvPr>
              <p:cNvSpPr/>
              <p:nvPr/>
            </p:nvSpPr>
            <p:spPr>
              <a:xfrm>
                <a:off x="9231456" y="5150858"/>
                <a:ext cx="334287" cy="17799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grpSp>
      </p:grpSp>
      <p:sp>
        <p:nvSpPr>
          <p:cNvPr id="2" name="Rectangle 1">
            <a:extLst>
              <a:ext uri="{FF2B5EF4-FFF2-40B4-BE49-F238E27FC236}">
                <a16:creationId xmlns:a16="http://schemas.microsoft.com/office/drawing/2014/main" id="{5A0D1510-80FD-4831-3487-D916C7C70BD2}"/>
              </a:ext>
            </a:extLst>
          </p:cNvPr>
          <p:cNvSpPr/>
          <p:nvPr/>
        </p:nvSpPr>
        <p:spPr bwMode="gray">
          <a:xfrm>
            <a:off x="3488325" y="1"/>
            <a:ext cx="2549405" cy="14119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algn="r" defTabSz="685800">
              <a:lnSpc>
                <a:spcPct val="106000"/>
              </a:lnSpc>
              <a:buClrTx/>
            </a:pPr>
            <a:r>
              <a:rPr lang="nl-NL" sz="900" b="1" kern="1200">
                <a:solidFill>
                  <a:srgbClr val="FFFFFF"/>
                </a:solidFill>
                <a:latin typeface="Calibri"/>
                <a:ea typeface="+mn-ea"/>
                <a:cs typeface="+mn-cs"/>
              </a:rPr>
              <a:t>Indicatief - Hoog-over potentiële impactschatting </a:t>
            </a:r>
          </a:p>
        </p:txBody>
      </p:sp>
      <p:sp>
        <p:nvSpPr>
          <p:cNvPr id="26" name="Speech Bubble: Rectangle 25">
            <a:extLst>
              <a:ext uri="{FF2B5EF4-FFF2-40B4-BE49-F238E27FC236}">
                <a16:creationId xmlns:a16="http://schemas.microsoft.com/office/drawing/2014/main" id="{C2EAE899-6D6C-C152-9FF9-62BF4B734B04}"/>
              </a:ext>
            </a:extLst>
          </p:cNvPr>
          <p:cNvSpPr/>
          <p:nvPr/>
        </p:nvSpPr>
        <p:spPr bwMode="gray">
          <a:xfrm>
            <a:off x="7945514" y="3657469"/>
            <a:ext cx="1225103" cy="1125984"/>
          </a:xfrm>
          <a:prstGeom prst="wedgeRectCallout">
            <a:avLst>
              <a:gd name="adj1" fmla="val -54458"/>
              <a:gd name="adj2" fmla="val -35495"/>
            </a:avLst>
          </a:prstGeom>
          <a:solidFill>
            <a:schemeClr val="bg1"/>
          </a:solidFill>
          <a:ln w="3175" algn="ctr">
            <a:solidFill>
              <a:schemeClr val="accent1">
                <a:lumMod val="50000"/>
              </a:schemeClr>
            </a:solidFill>
            <a:miter lim="800000"/>
            <a:headEnd/>
            <a:tailEnd/>
          </a:ln>
        </p:spPr>
        <p:txBody>
          <a:bodyPr wrap="square" lIns="27000" tIns="0" rIns="27000" bIns="0" rtlCol="0" anchor="ctr"/>
          <a:lstStyle/>
          <a:p>
            <a:pPr algn="ctr" defTabSz="685800">
              <a:lnSpc>
                <a:spcPct val="106000"/>
              </a:lnSpc>
              <a:buClrTx/>
            </a:pPr>
            <a:r>
              <a:rPr lang="nl-NL" sz="675" b="1" i="1" kern="1200">
                <a:solidFill>
                  <a:srgbClr val="3C3C3C"/>
                </a:solidFill>
                <a:latin typeface="Calibri"/>
                <a:ea typeface="+mn-ea"/>
                <a:cs typeface="+mn-cs"/>
              </a:rPr>
              <a:t>Disclaimer</a:t>
            </a:r>
            <a:r>
              <a:rPr lang="nl-NL" sz="675" i="1" kern="1200">
                <a:solidFill>
                  <a:srgbClr val="3C3C3C"/>
                </a:solidFill>
                <a:latin typeface="Calibri"/>
                <a:ea typeface="+mn-ea"/>
                <a:cs typeface="+mn-cs"/>
              </a:rPr>
              <a:t> </a:t>
            </a:r>
          </a:p>
          <a:p>
            <a:pPr marL="128588" indent="-128588" defTabSz="685800">
              <a:lnSpc>
                <a:spcPct val="106000"/>
              </a:lnSpc>
              <a:buClrTx/>
              <a:buFont typeface="Arial" panose="020B0604020202020204" pitchFamily="34" charset="0"/>
              <a:buChar char="•"/>
            </a:pPr>
            <a:r>
              <a:rPr lang="nl-NL" sz="675" i="1" kern="1200">
                <a:solidFill>
                  <a:srgbClr val="3C3C3C"/>
                </a:solidFill>
                <a:latin typeface="Calibri"/>
                <a:ea typeface="+mn-ea"/>
                <a:cs typeface="+mn-cs"/>
              </a:rPr>
              <a:t>Dit is een eerste inschatting op basis van aannames en hoeft niet representatief zijn voor een individueel huis</a:t>
            </a:r>
          </a:p>
          <a:p>
            <a:pPr marL="128588" indent="-128588" defTabSz="685800">
              <a:lnSpc>
                <a:spcPct val="106000"/>
              </a:lnSpc>
              <a:buClrTx/>
              <a:buFont typeface="Arial" panose="020B0604020202020204" pitchFamily="34" charset="0"/>
              <a:buChar char="•"/>
            </a:pPr>
            <a:r>
              <a:rPr lang="nl-NL" sz="675" i="1" kern="1200">
                <a:solidFill>
                  <a:srgbClr val="3C3C3C"/>
                </a:solidFill>
                <a:latin typeface="Calibri"/>
                <a:ea typeface="+mn-ea"/>
                <a:cs typeface="+mn-cs"/>
              </a:rPr>
              <a:t>Het startpunt per huis is verschillend, de impact wordt anders naarmate hybride zorg meer volwassen wordt</a:t>
            </a:r>
          </a:p>
        </p:txBody>
      </p:sp>
      <p:sp>
        <p:nvSpPr>
          <p:cNvPr id="42" name="Speech Bubble: Rectangle 41">
            <a:extLst>
              <a:ext uri="{FF2B5EF4-FFF2-40B4-BE49-F238E27FC236}">
                <a16:creationId xmlns:a16="http://schemas.microsoft.com/office/drawing/2014/main" id="{2E7011FB-0C5E-08A2-4726-201B4667FDBF}"/>
              </a:ext>
            </a:extLst>
          </p:cNvPr>
          <p:cNvSpPr/>
          <p:nvPr/>
        </p:nvSpPr>
        <p:spPr bwMode="gray">
          <a:xfrm>
            <a:off x="973255" y="1351191"/>
            <a:ext cx="1627610" cy="730325"/>
          </a:xfrm>
          <a:prstGeom prst="wedgeRectCallout">
            <a:avLst>
              <a:gd name="adj1" fmla="val 32363"/>
              <a:gd name="adj2" fmla="val 65905"/>
            </a:avLst>
          </a:prstGeom>
          <a:solidFill>
            <a:srgbClr val="FFFFFF"/>
          </a:solidFill>
          <a:ln w="19050" algn="ctr">
            <a:solidFill>
              <a:schemeClr val="tx2">
                <a:lumMod val="60000"/>
                <a:lumOff val="40000"/>
              </a:schemeClr>
            </a:solidFill>
            <a:miter lim="800000"/>
            <a:headEnd/>
            <a:tailEnd/>
          </a:ln>
        </p:spPr>
        <p:txBody>
          <a:bodyPr wrap="square" lIns="66675" tIns="66675" rIns="66675" bIns="66675"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106000"/>
              </a:lnSpc>
              <a:buClrTx/>
            </a:pPr>
            <a:r>
              <a:rPr lang="nl-NL" sz="675">
                <a:solidFill>
                  <a:srgbClr val="3C3C3C">
                    <a:lumMod val="60000"/>
                    <a:lumOff val="40000"/>
                  </a:srgbClr>
                </a:solidFill>
                <a:latin typeface="Calibri"/>
              </a:rPr>
              <a:t>Virtual </a:t>
            </a:r>
            <a:r>
              <a:rPr lang="nl-NL" sz="675" err="1">
                <a:solidFill>
                  <a:srgbClr val="3C3C3C">
                    <a:lumMod val="60000"/>
                    <a:lumOff val="40000"/>
                  </a:srgbClr>
                </a:solidFill>
                <a:latin typeface="Calibri"/>
              </a:rPr>
              <a:t>Fracture</a:t>
            </a:r>
            <a:r>
              <a:rPr lang="nl-NL" sz="675">
                <a:solidFill>
                  <a:srgbClr val="3C3C3C">
                    <a:lumMod val="60000"/>
                    <a:lumOff val="40000"/>
                  </a:srgbClr>
                </a:solidFill>
                <a:latin typeface="Calibri"/>
              </a:rPr>
              <a:t> Care als digitaal </a:t>
            </a:r>
            <a:r>
              <a:rPr lang="nl-NL" sz="675" b="1">
                <a:solidFill>
                  <a:srgbClr val="3C3C3C">
                    <a:lumMod val="60000"/>
                    <a:lumOff val="40000"/>
                  </a:srgbClr>
                </a:solidFill>
                <a:latin typeface="Calibri"/>
              </a:rPr>
              <a:t>voorlichtingsmiddel</a:t>
            </a:r>
            <a:r>
              <a:rPr lang="nl-NL" sz="675">
                <a:solidFill>
                  <a:srgbClr val="3C3C3C">
                    <a:lumMod val="60000"/>
                    <a:lumOff val="40000"/>
                  </a:srgbClr>
                </a:solidFill>
                <a:latin typeface="Calibri"/>
              </a:rPr>
              <a:t> wordt al langere tijd door ziekenhuizen ingezet, mede hierdoor is ‘direct ontslag’ al mogelijk gemaakt. Patiënten die met direct ontslag gaan zijn in deze analyse niet meegenomen</a:t>
            </a:r>
          </a:p>
        </p:txBody>
      </p:sp>
      <p:sp>
        <p:nvSpPr>
          <p:cNvPr id="60" name="Rechthoek: afgeronde hoeken 1">
            <a:extLst>
              <a:ext uri="{FF2B5EF4-FFF2-40B4-BE49-F238E27FC236}">
                <a16:creationId xmlns:a16="http://schemas.microsoft.com/office/drawing/2014/main" id="{D14D12C1-0069-4599-69BB-3EC925B86503}"/>
              </a:ext>
            </a:extLst>
          </p:cNvPr>
          <p:cNvSpPr/>
          <p:nvPr/>
        </p:nvSpPr>
        <p:spPr>
          <a:xfrm>
            <a:off x="6699472" y="1696349"/>
            <a:ext cx="1029550" cy="18697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cs typeface="Calibri"/>
              </a:rPr>
              <a:t>Functiecontrole met beeldvorming</a:t>
            </a:r>
            <a:r>
              <a:rPr lang="nl-NL" sz="600" b="1" kern="1200" baseline="30000">
                <a:solidFill>
                  <a:srgbClr val="3C3C3C"/>
                </a:solidFill>
                <a:latin typeface="Calibri"/>
              </a:rPr>
              <a:t>3</a:t>
            </a:r>
            <a:endParaRPr lang="nl-NL" sz="600" b="1" kern="1200">
              <a:solidFill>
                <a:srgbClr val="3C3C3C"/>
              </a:solidFill>
              <a:latin typeface="Calibri"/>
              <a:cs typeface="Calibri"/>
            </a:endParaRPr>
          </a:p>
        </p:txBody>
      </p:sp>
      <p:cxnSp>
        <p:nvCxnSpPr>
          <p:cNvPr id="46" name="Rechte verbindingslijn met pijl 45">
            <a:extLst>
              <a:ext uri="{FF2B5EF4-FFF2-40B4-BE49-F238E27FC236}">
                <a16:creationId xmlns:a16="http://schemas.microsoft.com/office/drawing/2014/main" id="{3689DFC2-2680-9F1D-28AC-1162695E2EA3}"/>
              </a:ext>
            </a:extLst>
          </p:cNvPr>
          <p:cNvCxnSpPr>
            <a:stCxn id="406" idx="3"/>
            <a:endCxn id="60" idx="1"/>
          </p:cNvCxnSpPr>
          <p:nvPr/>
        </p:nvCxnSpPr>
        <p:spPr>
          <a:xfrm flipV="1">
            <a:off x="4478694" y="1789834"/>
            <a:ext cx="222077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Rechte verbindingslijn met pijl 52">
            <a:extLst>
              <a:ext uri="{FF2B5EF4-FFF2-40B4-BE49-F238E27FC236}">
                <a16:creationId xmlns:a16="http://schemas.microsoft.com/office/drawing/2014/main" id="{574F4233-D97B-8FAA-A18F-A796DA8008D1}"/>
              </a:ext>
            </a:extLst>
          </p:cNvPr>
          <p:cNvCxnSpPr>
            <a:cxnSpLocks/>
            <a:stCxn id="403" idx="3"/>
          </p:cNvCxnSpPr>
          <p:nvPr/>
        </p:nvCxnSpPr>
        <p:spPr>
          <a:xfrm flipV="1">
            <a:off x="4491607" y="2277157"/>
            <a:ext cx="1704945" cy="1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4" name="Rechthoek: afgeronde hoeken 1">
            <a:extLst>
              <a:ext uri="{FF2B5EF4-FFF2-40B4-BE49-F238E27FC236}">
                <a16:creationId xmlns:a16="http://schemas.microsoft.com/office/drawing/2014/main" id="{A4FC5BC2-A380-C97B-3B4A-387E9008952E}"/>
              </a:ext>
            </a:extLst>
          </p:cNvPr>
          <p:cNvSpPr/>
          <p:nvPr/>
        </p:nvSpPr>
        <p:spPr>
          <a:xfrm>
            <a:off x="5403096" y="3842557"/>
            <a:ext cx="563271" cy="279615"/>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Nabellen</a:t>
            </a:r>
          </a:p>
          <a:p>
            <a:pPr algn="ctr" defTabSz="685800">
              <a:buClrTx/>
            </a:pPr>
            <a:r>
              <a:rPr lang="nl-NL" sz="600" b="1" kern="1200">
                <a:solidFill>
                  <a:srgbClr val="3C3C3C"/>
                </a:solidFill>
                <a:latin typeface="Calibri"/>
              </a:rPr>
              <a:t>Invullen vragenlijst</a:t>
            </a:r>
          </a:p>
        </p:txBody>
      </p:sp>
      <p:sp>
        <p:nvSpPr>
          <p:cNvPr id="455" name="Oval 5">
            <a:extLst>
              <a:ext uri="{FF2B5EF4-FFF2-40B4-BE49-F238E27FC236}">
                <a16:creationId xmlns:a16="http://schemas.microsoft.com/office/drawing/2014/main" id="{94A9C2E4-C15B-BC69-BE6E-29A7BE5F32C2}"/>
              </a:ext>
            </a:extLst>
          </p:cNvPr>
          <p:cNvSpPr/>
          <p:nvPr/>
        </p:nvSpPr>
        <p:spPr bwMode="gray">
          <a:xfrm>
            <a:off x="5755706" y="3792508"/>
            <a:ext cx="273512" cy="10009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250</a:t>
            </a:r>
          </a:p>
        </p:txBody>
      </p:sp>
      <p:sp>
        <p:nvSpPr>
          <p:cNvPr id="456" name="Oval 10">
            <a:extLst>
              <a:ext uri="{FF2B5EF4-FFF2-40B4-BE49-F238E27FC236}">
                <a16:creationId xmlns:a16="http://schemas.microsoft.com/office/drawing/2014/main" id="{FA9915AC-2D90-88FB-5809-B277F74F98B2}"/>
              </a:ext>
            </a:extLst>
          </p:cNvPr>
          <p:cNvSpPr/>
          <p:nvPr/>
        </p:nvSpPr>
        <p:spPr bwMode="gray">
          <a:xfrm>
            <a:off x="5365341" y="3814480"/>
            <a:ext cx="164505" cy="10009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50%</a:t>
            </a:r>
          </a:p>
        </p:txBody>
      </p:sp>
      <p:cxnSp>
        <p:nvCxnSpPr>
          <p:cNvPr id="459" name="Rechte verbindingslijn met pijl 458">
            <a:extLst>
              <a:ext uri="{FF2B5EF4-FFF2-40B4-BE49-F238E27FC236}">
                <a16:creationId xmlns:a16="http://schemas.microsoft.com/office/drawing/2014/main" id="{A0FDDF69-9785-F2D7-32A2-317567885797}"/>
              </a:ext>
            </a:extLst>
          </p:cNvPr>
          <p:cNvCxnSpPr>
            <a:cxnSpLocks/>
            <a:stCxn id="419" idx="3"/>
          </p:cNvCxnSpPr>
          <p:nvPr/>
        </p:nvCxnSpPr>
        <p:spPr>
          <a:xfrm flipV="1">
            <a:off x="3847860" y="3928230"/>
            <a:ext cx="1540909" cy="9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0" name="Rechthoek: afgeronde hoeken 1">
            <a:extLst>
              <a:ext uri="{FF2B5EF4-FFF2-40B4-BE49-F238E27FC236}">
                <a16:creationId xmlns:a16="http://schemas.microsoft.com/office/drawing/2014/main" id="{EACD3692-7A2F-EF0C-4678-30967A58DD5A}"/>
              </a:ext>
            </a:extLst>
          </p:cNvPr>
          <p:cNvSpPr/>
          <p:nvPr/>
        </p:nvSpPr>
        <p:spPr>
          <a:xfrm>
            <a:off x="4816318" y="3842557"/>
            <a:ext cx="467918" cy="189686"/>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Vragenlijst</a:t>
            </a:r>
            <a:r>
              <a:rPr lang="nl-NL" sz="600" b="1" kern="1200" baseline="30000">
                <a:solidFill>
                  <a:srgbClr val="3C3C3C"/>
                </a:solidFill>
                <a:latin typeface="Calibri"/>
              </a:rPr>
              <a:t>3</a:t>
            </a:r>
            <a:endParaRPr lang="nl-NL" sz="600" b="1" kern="1200">
              <a:solidFill>
                <a:srgbClr val="3C3C3C"/>
              </a:solidFill>
              <a:latin typeface="Calibri"/>
            </a:endParaRPr>
          </a:p>
        </p:txBody>
      </p:sp>
      <p:sp>
        <p:nvSpPr>
          <p:cNvPr id="464" name="Rechthoek: afgeronde hoeken 1">
            <a:extLst>
              <a:ext uri="{FF2B5EF4-FFF2-40B4-BE49-F238E27FC236}">
                <a16:creationId xmlns:a16="http://schemas.microsoft.com/office/drawing/2014/main" id="{F638C927-A24D-845A-3039-1232DCCEB924}"/>
              </a:ext>
            </a:extLst>
          </p:cNvPr>
          <p:cNvSpPr/>
          <p:nvPr/>
        </p:nvSpPr>
        <p:spPr>
          <a:xfrm>
            <a:off x="3903508" y="3842557"/>
            <a:ext cx="848914" cy="18697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Nabehandeling 3 t/m 8 </a:t>
            </a:r>
            <a:r>
              <a:rPr lang="nl-NL" sz="600" kern="1200" baseline="30000">
                <a:solidFill>
                  <a:srgbClr val="575757"/>
                </a:solidFill>
                <a:latin typeface="Calibri"/>
              </a:rPr>
              <a:t>2</a:t>
            </a:r>
            <a:endParaRPr lang="nl-NL" sz="600" b="1" kern="1200">
              <a:solidFill>
                <a:srgbClr val="3C3C3C"/>
              </a:solidFill>
              <a:latin typeface="Calibri"/>
              <a:cs typeface="Calibri"/>
            </a:endParaRPr>
          </a:p>
        </p:txBody>
      </p:sp>
      <p:sp>
        <p:nvSpPr>
          <p:cNvPr id="474" name="Oval 4">
            <a:extLst>
              <a:ext uri="{FF2B5EF4-FFF2-40B4-BE49-F238E27FC236}">
                <a16:creationId xmlns:a16="http://schemas.microsoft.com/office/drawing/2014/main" id="{16026351-4C3F-6348-2238-324C75C82B22}"/>
              </a:ext>
            </a:extLst>
          </p:cNvPr>
          <p:cNvSpPr/>
          <p:nvPr/>
        </p:nvSpPr>
        <p:spPr bwMode="gray">
          <a:xfrm>
            <a:off x="6896816" y="3208442"/>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highlight>
                  <a:srgbClr val="004B51"/>
                </a:highlight>
                <a:latin typeface="Calibri"/>
                <a:ea typeface="+mn-ea"/>
                <a:cs typeface="Calibri"/>
              </a:rPr>
              <a:t>500</a:t>
            </a:r>
          </a:p>
        </p:txBody>
      </p:sp>
      <p:sp>
        <p:nvSpPr>
          <p:cNvPr id="475" name="Oval 6">
            <a:extLst>
              <a:ext uri="{FF2B5EF4-FFF2-40B4-BE49-F238E27FC236}">
                <a16:creationId xmlns:a16="http://schemas.microsoft.com/office/drawing/2014/main" id="{7836404F-12BB-13D6-B67E-12785EF91C7A}"/>
              </a:ext>
            </a:extLst>
          </p:cNvPr>
          <p:cNvSpPr/>
          <p:nvPr/>
        </p:nvSpPr>
        <p:spPr bwMode="gray">
          <a:xfrm>
            <a:off x="6683709" y="3208442"/>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100%</a:t>
            </a:r>
          </a:p>
        </p:txBody>
      </p:sp>
      <p:sp>
        <p:nvSpPr>
          <p:cNvPr id="476" name="Oval 4">
            <a:extLst>
              <a:ext uri="{FF2B5EF4-FFF2-40B4-BE49-F238E27FC236}">
                <a16:creationId xmlns:a16="http://schemas.microsoft.com/office/drawing/2014/main" id="{F7DD9DC1-4073-7AD4-F0AC-8AE4309C6D7D}"/>
              </a:ext>
            </a:extLst>
          </p:cNvPr>
          <p:cNvSpPr/>
          <p:nvPr/>
        </p:nvSpPr>
        <p:spPr bwMode="gray">
          <a:xfrm>
            <a:off x="6912546" y="1574124"/>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highlight>
                  <a:srgbClr val="004B51"/>
                </a:highlight>
                <a:latin typeface="Calibri"/>
                <a:ea typeface="+mn-ea"/>
                <a:cs typeface="Calibri"/>
              </a:rPr>
              <a:t>1000</a:t>
            </a:r>
          </a:p>
        </p:txBody>
      </p:sp>
      <p:sp>
        <p:nvSpPr>
          <p:cNvPr id="477" name="Oval 6">
            <a:extLst>
              <a:ext uri="{FF2B5EF4-FFF2-40B4-BE49-F238E27FC236}">
                <a16:creationId xmlns:a16="http://schemas.microsoft.com/office/drawing/2014/main" id="{31703280-1B12-0BB4-3674-A885050968D3}"/>
              </a:ext>
            </a:extLst>
          </p:cNvPr>
          <p:cNvSpPr/>
          <p:nvPr/>
        </p:nvSpPr>
        <p:spPr bwMode="gray">
          <a:xfrm>
            <a:off x="6699440" y="1574124"/>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100%</a:t>
            </a:r>
          </a:p>
        </p:txBody>
      </p:sp>
      <p:sp>
        <p:nvSpPr>
          <p:cNvPr id="457" name="Rechthoek: afgeronde hoeken 1">
            <a:extLst>
              <a:ext uri="{FF2B5EF4-FFF2-40B4-BE49-F238E27FC236}">
                <a16:creationId xmlns:a16="http://schemas.microsoft.com/office/drawing/2014/main" id="{344FD3F0-BA96-3FDC-D1DE-FCF6269C1C51}"/>
              </a:ext>
            </a:extLst>
          </p:cNvPr>
          <p:cNvSpPr/>
          <p:nvPr/>
        </p:nvSpPr>
        <p:spPr>
          <a:xfrm>
            <a:off x="6903200" y="3744658"/>
            <a:ext cx="807137" cy="18697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cs typeface="Calibri"/>
              </a:rPr>
              <a:t>Functiecontrole met beeldvorming</a:t>
            </a:r>
          </a:p>
        </p:txBody>
      </p:sp>
      <p:sp>
        <p:nvSpPr>
          <p:cNvPr id="465" name="Rechthoek: afgeronde hoeken 1">
            <a:extLst>
              <a:ext uri="{FF2B5EF4-FFF2-40B4-BE49-F238E27FC236}">
                <a16:creationId xmlns:a16="http://schemas.microsoft.com/office/drawing/2014/main" id="{8B739C79-148B-1B36-AFF2-068CCC50E6A2}"/>
              </a:ext>
            </a:extLst>
          </p:cNvPr>
          <p:cNvSpPr/>
          <p:nvPr/>
        </p:nvSpPr>
        <p:spPr>
          <a:xfrm>
            <a:off x="6903200" y="4009710"/>
            <a:ext cx="807137" cy="2008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cs typeface="Calibri"/>
              </a:rPr>
              <a:t>Functiecontrole zonder beeldvorming</a:t>
            </a:r>
          </a:p>
        </p:txBody>
      </p:sp>
      <p:cxnSp>
        <p:nvCxnSpPr>
          <p:cNvPr id="466" name="Verbindingslijn: gebogen 465">
            <a:extLst>
              <a:ext uri="{FF2B5EF4-FFF2-40B4-BE49-F238E27FC236}">
                <a16:creationId xmlns:a16="http://schemas.microsoft.com/office/drawing/2014/main" id="{45C4E1E6-44F0-0585-6D87-A0860C6FE2BF}"/>
              </a:ext>
            </a:extLst>
          </p:cNvPr>
          <p:cNvCxnSpPr>
            <a:cxnSpLocks/>
            <a:endCxn id="465" idx="1"/>
          </p:cNvCxnSpPr>
          <p:nvPr/>
        </p:nvCxnSpPr>
        <p:spPr>
          <a:xfrm>
            <a:off x="6507678" y="3932247"/>
            <a:ext cx="395522" cy="177871"/>
          </a:xfrm>
          <a:prstGeom prst="bentConnector3">
            <a:avLst>
              <a:gd name="adj1" fmla="val 49999"/>
            </a:avLst>
          </a:prstGeom>
          <a:ln>
            <a:tailEnd type="triangle"/>
          </a:ln>
        </p:spPr>
        <p:style>
          <a:lnRef idx="1">
            <a:schemeClr val="accent1"/>
          </a:lnRef>
          <a:fillRef idx="0">
            <a:schemeClr val="accent1"/>
          </a:fillRef>
          <a:effectRef idx="0">
            <a:schemeClr val="accent1"/>
          </a:effectRef>
          <a:fontRef idx="minor">
            <a:schemeClr val="tx1"/>
          </a:fontRef>
        </p:style>
      </p:cxnSp>
      <p:sp>
        <p:nvSpPr>
          <p:cNvPr id="467" name="Oval 4">
            <a:extLst>
              <a:ext uri="{FF2B5EF4-FFF2-40B4-BE49-F238E27FC236}">
                <a16:creationId xmlns:a16="http://schemas.microsoft.com/office/drawing/2014/main" id="{8A67DFF4-930D-86F9-4887-D17092E61411}"/>
              </a:ext>
            </a:extLst>
          </p:cNvPr>
          <p:cNvSpPr/>
          <p:nvPr/>
        </p:nvSpPr>
        <p:spPr bwMode="gray">
          <a:xfrm>
            <a:off x="7079641" y="3958744"/>
            <a:ext cx="164861" cy="7550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375" b="1" kern="1200">
                <a:solidFill>
                  <a:srgbClr val="FFFFFF"/>
                </a:solidFill>
                <a:highlight>
                  <a:srgbClr val="004B51"/>
                </a:highlight>
                <a:latin typeface="Calibri"/>
                <a:ea typeface="+mn-ea"/>
                <a:cs typeface="Calibri"/>
              </a:rPr>
              <a:t>100</a:t>
            </a:r>
          </a:p>
        </p:txBody>
      </p:sp>
      <p:sp>
        <p:nvSpPr>
          <p:cNvPr id="468" name="Oval 6">
            <a:extLst>
              <a:ext uri="{FF2B5EF4-FFF2-40B4-BE49-F238E27FC236}">
                <a16:creationId xmlns:a16="http://schemas.microsoft.com/office/drawing/2014/main" id="{A6EE138F-B5A9-46E2-96F5-4278248DC03F}"/>
              </a:ext>
            </a:extLst>
          </p:cNvPr>
          <p:cNvSpPr/>
          <p:nvPr/>
        </p:nvSpPr>
        <p:spPr bwMode="gray">
          <a:xfrm>
            <a:off x="6885075" y="3958744"/>
            <a:ext cx="181455" cy="81829"/>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375" b="1" kern="1200">
                <a:solidFill>
                  <a:srgbClr val="FFFFFF"/>
                </a:solidFill>
                <a:latin typeface="Calibri"/>
                <a:ea typeface="+mn-ea"/>
                <a:cs typeface="+mn-cs"/>
              </a:rPr>
              <a:t>20%</a:t>
            </a:r>
          </a:p>
        </p:txBody>
      </p:sp>
      <p:cxnSp>
        <p:nvCxnSpPr>
          <p:cNvPr id="469" name="Verbindingslijn: gebogen 468">
            <a:extLst>
              <a:ext uri="{FF2B5EF4-FFF2-40B4-BE49-F238E27FC236}">
                <a16:creationId xmlns:a16="http://schemas.microsoft.com/office/drawing/2014/main" id="{978F6CED-34DF-1498-674B-5A29AED0960C}"/>
              </a:ext>
            </a:extLst>
          </p:cNvPr>
          <p:cNvCxnSpPr>
            <a:cxnSpLocks/>
            <a:endCxn id="457" idx="1"/>
          </p:cNvCxnSpPr>
          <p:nvPr/>
        </p:nvCxnSpPr>
        <p:spPr>
          <a:xfrm flipV="1">
            <a:off x="6502914" y="3838143"/>
            <a:ext cx="400286" cy="9573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71" name="Oval 4">
            <a:extLst>
              <a:ext uri="{FF2B5EF4-FFF2-40B4-BE49-F238E27FC236}">
                <a16:creationId xmlns:a16="http://schemas.microsoft.com/office/drawing/2014/main" id="{45D23446-F026-70B4-CA8C-79387EAD3609}"/>
              </a:ext>
            </a:extLst>
          </p:cNvPr>
          <p:cNvSpPr/>
          <p:nvPr/>
        </p:nvSpPr>
        <p:spPr bwMode="gray">
          <a:xfrm>
            <a:off x="7091280" y="3679580"/>
            <a:ext cx="164861" cy="7550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375" b="1" kern="1200">
                <a:solidFill>
                  <a:srgbClr val="FFFFFF"/>
                </a:solidFill>
                <a:highlight>
                  <a:srgbClr val="004B51"/>
                </a:highlight>
                <a:latin typeface="Calibri"/>
                <a:ea typeface="+mn-ea"/>
                <a:cs typeface="Calibri"/>
              </a:rPr>
              <a:t>100</a:t>
            </a:r>
          </a:p>
        </p:txBody>
      </p:sp>
      <p:sp>
        <p:nvSpPr>
          <p:cNvPr id="472" name="Oval 6">
            <a:extLst>
              <a:ext uri="{FF2B5EF4-FFF2-40B4-BE49-F238E27FC236}">
                <a16:creationId xmlns:a16="http://schemas.microsoft.com/office/drawing/2014/main" id="{675B060B-7ABE-D3EA-9A73-300C8B184935}"/>
              </a:ext>
            </a:extLst>
          </p:cNvPr>
          <p:cNvSpPr/>
          <p:nvPr/>
        </p:nvSpPr>
        <p:spPr bwMode="gray">
          <a:xfrm>
            <a:off x="6896713" y="3679581"/>
            <a:ext cx="194567" cy="81829"/>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375" b="1" kern="1200">
                <a:solidFill>
                  <a:srgbClr val="FFFFFF"/>
                </a:solidFill>
                <a:latin typeface="Calibri"/>
                <a:ea typeface="+mn-ea"/>
                <a:cs typeface="+mn-cs"/>
              </a:rPr>
              <a:t>20%</a:t>
            </a:r>
          </a:p>
        </p:txBody>
      </p:sp>
      <p:sp>
        <p:nvSpPr>
          <p:cNvPr id="473" name="Rechthoek: afgeronde hoeken 1">
            <a:extLst>
              <a:ext uri="{FF2B5EF4-FFF2-40B4-BE49-F238E27FC236}">
                <a16:creationId xmlns:a16="http://schemas.microsoft.com/office/drawing/2014/main" id="{969A0BE4-DA19-44A0-6153-2C14E80BFC68}"/>
              </a:ext>
            </a:extLst>
          </p:cNvPr>
          <p:cNvSpPr/>
          <p:nvPr/>
        </p:nvSpPr>
        <p:spPr>
          <a:xfrm>
            <a:off x="6903200" y="4269542"/>
            <a:ext cx="807137" cy="2008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cs typeface="Calibri"/>
              </a:rPr>
              <a:t>Geen follow up</a:t>
            </a:r>
          </a:p>
        </p:txBody>
      </p:sp>
      <p:cxnSp>
        <p:nvCxnSpPr>
          <p:cNvPr id="478" name="Verbindingslijn: gebogen 477">
            <a:extLst>
              <a:ext uri="{FF2B5EF4-FFF2-40B4-BE49-F238E27FC236}">
                <a16:creationId xmlns:a16="http://schemas.microsoft.com/office/drawing/2014/main" id="{DC3930F9-B7C0-B8F9-43D0-9FE51AF9B4AE}"/>
              </a:ext>
            </a:extLst>
          </p:cNvPr>
          <p:cNvCxnSpPr>
            <a:cxnSpLocks/>
            <a:endCxn id="473" idx="1"/>
          </p:cNvCxnSpPr>
          <p:nvPr/>
        </p:nvCxnSpPr>
        <p:spPr>
          <a:xfrm>
            <a:off x="6443125" y="3935113"/>
            <a:ext cx="460075" cy="434837"/>
          </a:xfrm>
          <a:prstGeom prst="bentConnector3">
            <a:avLst>
              <a:gd name="adj1" fmla="val 56987"/>
            </a:avLst>
          </a:prstGeom>
          <a:ln>
            <a:tailEnd type="triangle"/>
          </a:ln>
        </p:spPr>
        <p:style>
          <a:lnRef idx="1">
            <a:schemeClr val="accent1"/>
          </a:lnRef>
          <a:fillRef idx="0">
            <a:schemeClr val="accent1"/>
          </a:fillRef>
          <a:effectRef idx="0">
            <a:schemeClr val="accent1"/>
          </a:effectRef>
          <a:fontRef idx="minor">
            <a:schemeClr val="tx1"/>
          </a:fontRef>
        </p:style>
      </p:cxnSp>
      <p:sp>
        <p:nvSpPr>
          <p:cNvPr id="479" name="Oval 4">
            <a:extLst>
              <a:ext uri="{FF2B5EF4-FFF2-40B4-BE49-F238E27FC236}">
                <a16:creationId xmlns:a16="http://schemas.microsoft.com/office/drawing/2014/main" id="{73996FCF-FA79-F3AC-1788-437325C61DB8}"/>
              </a:ext>
            </a:extLst>
          </p:cNvPr>
          <p:cNvSpPr/>
          <p:nvPr/>
        </p:nvSpPr>
        <p:spPr bwMode="gray">
          <a:xfrm>
            <a:off x="7086790" y="4235547"/>
            <a:ext cx="164861" cy="7550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375" b="1" kern="1200">
                <a:solidFill>
                  <a:srgbClr val="FFFFFF"/>
                </a:solidFill>
                <a:highlight>
                  <a:srgbClr val="004B51"/>
                </a:highlight>
                <a:latin typeface="Calibri"/>
                <a:ea typeface="+mn-ea"/>
                <a:cs typeface="Calibri"/>
              </a:rPr>
              <a:t>300</a:t>
            </a:r>
          </a:p>
        </p:txBody>
      </p:sp>
      <p:sp>
        <p:nvSpPr>
          <p:cNvPr id="481" name="Oval 6">
            <a:extLst>
              <a:ext uri="{FF2B5EF4-FFF2-40B4-BE49-F238E27FC236}">
                <a16:creationId xmlns:a16="http://schemas.microsoft.com/office/drawing/2014/main" id="{B8FA51CA-E312-E4F9-1C85-361F97368E21}"/>
              </a:ext>
            </a:extLst>
          </p:cNvPr>
          <p:cNvSpPr/>
          <p:nvPr/>
        </p:nvSpPr>
        <p:spPr bwMode="gray">
          <a:xfrm>
            <a:off x="6892224" y="4235547"/>
            <a:ext cx="181455" cy="81829"/>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375" b="1" kern="1200">
                <a:solidFill>
                  <a:srgbClr val="FFFFFF"/>
                </a:solidFill>
                <a:latin typeface="Calibri"/>
                <a:ea typeface="+mn-ea"/>
                <a:cs typeface="+mn-cs"/>
              </a:rPr>
              <a:t>60%</a:t>
            </a:r>
          </a:p>
        </p:txBody>
      </p:sp>
      <p:sp>
        <p:nvSpPr>
          <p:cNvPr id="5" name="Rechthoek: afgeronde hoeken 1">
            <a:extLst>
              <a:ext uri="{FF2B5EF4-FFF2-40B4-BE49-F238E27FC236}">
                <a16:creationId xmlns:a16="http://schemas.microsoft.com/office/drawing/2014/main" id="{17646F6C-F624-B1C4-3793-D559EADFAC4C}"/>
              </a:ext>
            </a:extLst>
          </p:cNvPr>
          <p:cNvSpPr/>
          <p:nvPr/>
        </p:nvSpPr>
        <p:spPr>
          <a:xfrm>
            <a:off x="6204283" y="3852350"/>
            <a:ext cx="370406" cy="168385"/>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Nabellen</a:t>
            </a:r>
          </a:p>
          <a:p>
            <a:pPr algn="ctr" defTabSz="685800">
              <a:buClrTx/>
            </a:pPr>
            <a:r>
              <a:rPr lang="nl-NL" sz="600" b="1" kern="1200">
                <a:solidFill>
                  <a:srgbClr val="3C3C3C"/>
                </a:solidFill>
                <a:latin typeface="Calibri"/>
              </a:rPr>
              <a:t>pijn</a:t>
            </a:r>
          </a:p>
        </p:txBody>
      </p:sp>
      <p:sp>
        <p:nvSpPr>
          <p:cNvPr id="6" name="Oval 5">
            <a:extLst>
              <a:ext uri="{FF2B5EF4-FFF2-40B4-BE49-F238E27FC236}">
                <a16:creationId xmlns:a16="http://schemas.microsoft.com/office/drawing/2014/main" id="{3CAD95A2-1C98-382F-1243-E092F27509FD}"/>
              </a:ext>
            </a:extLst>
          </p:cNvPr>
          <p:cNvSpPr/>
          <p:nvPr/>
        </p:nvSpPr>
        <p:spPr bwMode="gray">
          <a:xfrm>
            <a:off x="6379707" y="3775750"/>
            <a:ext cx="273512" cy="10009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125</a:t>
            </a:r>
          </a:p>
        </p:txBody>
      </p:sp>
      <p:sp>
        <p:nvSpPr>
          <p:cNvPr id="7" name="Oval 10">
            <a:extLst>
              <a:ext uri="{FF2B5EF4-FFF2-40B4-BE49-F238E27FC236}">
                <a16:creationId xmlns:a16="http://schemas.microsoft.com/office/drawing/2014/main" id="{98727E39-88CF-FA2B-77E3-0A2D6411F4BE}"/>
              </a:ext>
            </a:extLst>
          </p:cNvPr>
          <p:cNvSpPr/>
          <p:nvPr/>
        </p:nvSpPr>
        <p:spPr bwMode="gray">
          <a:xfrm>
            <a:off x="6117149" y="3782144"/>
            <a:ext cx="164505" cy="10009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25%</a:t>
            </a:r>
          </a:p>
        </p:txBody>
      </p:sp>
      <p:cxnSp>
        <p:nvCxnSpPr>
          <p:cNvPr id="64" name="Rechte verbindingslijn met pijl 63">
            <a:extLst>
              <a:ext uri="{FF2B5EF4-FFF2-40B4-BE49-F238E27FC236}">
                <a16:creationId xmlns:a16="http://schemas.microsoft.com/office/drawing/2014/main" id="{87BE667A-6317-607D-C86C-16404AB981C6}"/>
              </a:ext>
            </a:extLst>
          </p:cNvPr>
          <p:cNvCxnSpPr>
            <a:cxnSpLocks/>
            <a:endCxn id="5" idx="1"/>
          </p:cNvCxnSpPr>
          <p:nvPr/>
        </p:nvCxnSpPr>
        <p:spPr>
          <a:xfrm>
            <a:off x="5977533" y="3935453"/>
            <a:ext cx="226749" cy="1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hthoek: afgeronde hoeken 1">
            <a:extLst>
              <a:ext uri="{FF2B5EF4-FFF2-40B4-BE49-F238E27FC236}">
                <a16:creationId xmlns:a16="http://schemas.microsoft.com/office/drawing/2014/main" id="{0F07D350-4954-6ED9-8B70-7DF411B620F9}"/>
              </a:ext>
            </a:extLst>
          </p:cNvPr>
          <p:cNvSpPr/>
          <p:nvPr/>
        </p:nvSpPr>
        <p:spPr>
          <a:xfrm>
            <a:off x="5403096" y="2189384"/>
            <a:ext cx="563271" cy="279615"/>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Nabellen</a:t>
            </a:r>
          </a:p>
          <a:p>
            <a:pPr algn="ctr" defTabSz="685800">
              <a:buClrTx/>
            </a:pPr>
            <a:r>
              <a:rPr lang="nl-NL" sz="600" b="1" kern="1200">
                <a:solidFill>
                  <a:srgbClr val="3C3C3C"/>
                </a:solidFill>
                <a:latin typeface="Calibri"/>
              </a:rPr>
              <a:t>Invullen vragenlijst</a:t>
            </a:r>
          </a:p>
        </p:txBody>
      </p:sp>
      <p:sp>
        <p:nvSpPr>
          <p:cNvPr id="51" name="Oval 5">
            <a:extLst>
              <a:ext uri="{FF2B5EF4-FFF2-40B4-BE49-F238E27FC236}">
                <a16:creationId xmlns:a16="http://schemas.microsoft.com/office/drawing/2014/main" id="{80DF8EF4-8480-4D05-DD4B-FEF733FAEF97}"/>
              </a:ext>
            </a:extLst>
          </p:cNvPr>
          <p:cNvSpPr/>
          <p:nvPr/>
        </p:nvSpPr>
        <p:spPr bwMode="gray">
          <a:xfrm>
            <a:off x="5755706" y="2139336"/>
            <a:ext cx="273512" cy="10009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500</a:t>
            </a:r>
          </a:p>
        </p:txBody>
      </p:sp>
      <p:sp>
        <p:nvSpPr>
          <p:cNvPr id="52" name="Oval 10">
            <a:extLst>
              <a:ext uri="{FF2B5EF4-FFF2-40B4-BE49-F238E27FC236}">
                <a16:creationId xmlns:a16="http://schemas.microsoft.com/office/drawing/2014/main" id="{8A4BC3D4-CC3B-684B-259C-08AE3253A603}"/>
              </a:ext>
            </a:extLst>
          </p:cNvPr>
          <p:cNvSpPr/>
          <p:nvPr/>
        </p:nvSpPr>
        <p:spPr bwMode="gray">
          <a:xfrm>
            <a:off x="5365341" y="2161308"/>
            <a:ext cx="164505" cy="10009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50%</a:t>
            </a:r>
          </a:p>
        </p:txBody>
      </p:sp>
      <p:sp>
        <p:nvSpPr>
          <p:cNvPr id="54" name="Rechthoek: afgeronde hoeken 1">
            <a:extLst>
              <a:ext uri="{FF2B5EF4-FFF2-40B4-BE49-F238E27FC236}">
                <a16:creationId xmlns:a16="http://schemas.microsoft.com/office/drawing/2014/main" id="{B8C65FBA-7172-E8AC-D09F-B93BF1FD44A0}"/>
              </a:ext>
            </a:extLst>
          </p:cNvPr>
          <p:cNvSpPr/>
          <p:nvPr/>
        </p:nvSpPr>
        <p:spPr>
          <a:xfrm>
            <a:off x="4816318" y="2189384"/>
            <a:ext cx="467918" cy="189686"/>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Vragenlijst</a:t>
            </a:r>
            <a:r>
              <a:rPr lang="nl-NL" sz="600" b="1" kern="1200" baseline="30000">
                <a:solidFill>
                  <a:srgbClr val="3C3C3C"/>
                </a:solidFill>
                <a:latin typeface="Calibri"/>
              </a:rPr>
              <a:t>3</a:t>
            </a:r>
            <a:endParaRPr lang="nl-NL" sz="600" b="1" kern="1200">
              <a:solidFill>
                <a:srgbClr val="3C3C3C"/>
              </a:solidFill>
              <a:latin typeface="Calibri"/>
            </a:endParaRPr>
          </a:p>
        </p:txBody>
      </p:sp>
      <p:sp>
        <p:nvSpPr>
          <p:cNvPr id="55" name="Rechthoek: afgeronde hoeken 1">
            <a:extLst>
              <a:ext uri="{FF2B5EF4-FFF2-40B4-BE49-F238E27FC236}">
                <a16:creationId xmlns:a16="http://schemas.microsoft.com/office/drawing/2014/main" id="{97232712-0775-6D98-2E3A-50FD509BEEA2}"/>
              </a:ext>
            </a:extLst>
          </p:cNvPr>
          <p:cNvSpPr/>
          <p:nvPr/>
        </p:nvSpPr>
        <p:spPr>
          <a:xfrm>
            <a:off x="6903200" y="2091486"/>
            <a:ext cx="807137" cy="18697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cs typeface="Calibri"/>
              </a:rPr>
              <a:t>Functiecontrole met beeldvorming</a:t>
            </a:r>
          </a:p>
        </p:txBody>
      </p:sp>
      <p:sp>
        <p:nvSpPr>
          <p:cNvPr id="57" name="Rechthoek: afgeronde hoeken 1">
            <a:extLst>
              <a:ext uri="{FF2B5EF4-FFF2-40B4-BE49-F238E27FC236}">
                <a16:creationId xmlns:a16="http://schemas.microsoft.com/office/drawing/2014/main" id="{981BFE5D-FAE8-CF29-8F66-31934F9BDD11}"/>
              </a:ext>
            </a:extLst>
          </p:cNvPr>
          <p:cNvSpPr/>
          <p:nvPr/>
        </p:nvSpPr>
        <p:spPr>
          <a:xfrm>
            <a:off x="6903200" y="2356537"/>
            <a:ext cx="807137" cy="2008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cs typeface="Calibri"/>
              </a:rPr>
              <a:t>Functiecontrole zonder beeldvorming</a:t>
            </a:r>
          </a:p>
        </p:txBody>
      </p:sp>
      <p:cxnSp>
        <p:nvCxnSpPr>
          <p:cNvPr id="61" name="Verbindingslijn: gebogen 60">
            <a:extLst>
              <a:ext uri="{FF2B5EF4-FFF2-40B4-BE49-F238E27FC236}">
                <a16:creationId xmlns:a16="http://schemas.microsoft.com/office/drawing/2014/main" id="{BB57DA3D-5F43-201D-B11E-4116BDF965FE}"/>
              </a:ext>
            </a:extLst>
          </p:cNvPr>
          <p:cNvCxnSpPr>
            <a:cxnSpLocks/>
            <a:endCxn id="57" idx="1"/>
          </p:cNvCxnSpPr>
          <p:nvPr/>
        </p:nvCxnSpPr>
        <p:spPr>
          <a:xfrm>
            <a:off x="6507678" y="2279075"/>
            <a:ext cx="395522" cy="177871"/>
          </a:xfrm>
          <a:prstGeom prst="bentConnector3">
            <a:avLst>
              <a:gd name="adj1" fmla="val 49999"/>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Oval 4">
            <a:extLst>
              <a:ext uri="{FF2B5EF4-FFF2-40B4-BE49-F238E27FC236}">
                <a16:creationId xmlns:a16="http://schemas.microsoft.com/office/drawing/2014/main" id="{C4D224C7-FA05-1191-7013-5F82EA73A55F}"/>
              </a:ext>
            </a:extLst>
          </p:cNvPr>
          <p:cNvSpPr/>
          <p:nvPr/>
        </p:nvSpPr>
        <p:spPr bwMode="gray">
          <a:xfrm>
            <a:off x="7079641" y="2305571"/>
            <a:ext cx="164861" cy="7550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375" b="1" kern="1200">
                <a:solidFill>
                  <a:srgbClr val="FFFFFF"/>
                </a:solidFill>
                <a:highlight>
                  <a:srgbClr val="004B51"/>
                </a:highlight>
                <a:latin typeface="Calibri"/>
                <a:ea typeface="+mn-ea"/>
                <a:cs typeface="Calibri"/>
              </a:rPr>
              <a:t>200</a:t>
            </a:r>
          </a:p>
        </p:txBody>
      </p:sp>
      <p:sp>
        <p:nvSpPr>
          <p:cNvPr id="63" name="Oval 6">
            <a:extLst>
              <a:ext uri="{FF2B5EF4-FFF2-40B4-BE49-F238E27FC236}">
                <a16:creationId xmlns:a16="http://schemas.microsoft.com/office/drawing/2014/main" id="{6162FA62-E029-FA88-0C30-0EA9F618AF80}"/>
              </a:ext>
            </a:extLst>
          </p:cNvPr>
          <p:cNvSpPr/>
          <p:nvPr/>
        </p:nvSpPr>
        <p:spPr bwMode="gray">
          <a:xfrm>
            <a:off x="6885075" y="2305572"/>
            <a:ext cx="181455" cy="81829"/>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375" b="1" kern="1200">
                <a:solidFill>
                  <a:srgbClr val="FFFFFF"/>
                </a:solidFill>
                <a:latin typeface="Calibri"/>
                <a:ea typeface="+mn-ea"/>
                <a:cs typeface="+mn-cs"/>
              </a:rPr>
              <a:t>20%</a:t>
            </a:r>
          </a:p>
        </p:txBody>
      </p:sp>
      <p:cxnSp>
        <p:nvCxnSpPr>
          <p:cNvPr id="448" name="Verbindingslijn: gebogen 447">
            <a:extLst>
              <a:ext uri="{FF2B5EF4-FFF2-40B4-BE49-F238E27FC236}">
                <a16:creationId xmlns:a16="http://schemas.microsoft.com/office/drawing/2014/main" id="{C61D707F-7269-929F-9A8A-BE9C7336A5F0}"/>
              </a:ext>
            </a:extLst>
          </p:cNvPr>
          <p:cNvCxnSpPr>
            <a:cxnSpLocks/>
            <a:endCxn id="55" idx="1"/>
          </p:cNvCxnSpPr>
          <p:nvPr/>
        </p:nvCxnSpPr>
        <p:spPr>
          <a:xfrm flipV="1">
            <a:off x="6502914" y="2184970"/>
            <a:ext cx="400286" cy="9573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49" name="Oval 4">
            <a:extLst>
              <a:ext uri="{FF2B5EF4-FFF2-40B4-BE49-F238E27FC236}">
                <a16:creationId xmlns:a16="http://schemas.microsoft.com/office/drawing/2014/main" id="{E658BF8A-833A-9A2D-7BAB-08190B7C07B6}"/>
              </a:ext>
            </a:extLst>
          </p:cNvPr>
          <p:cNvSpPr/>
          <p:nvPr/>
        </p:nvSpPr>
        <p:spPr bwMode="gray">
          <a:xfrm>
            <a:off x="7091280" y="2026408"/>
            <a:ext cx="164861" cy="7550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375" b="1" kern="1200">
                <a:solidFill>
                  <a:srgbClr val="FFFFFF"/>
                </a:solidFill>
                <a:highlight>
                  <a:srgbClr val="004B51"/>
                </a:highlight>
                <a:latin typeface="Calibri"/>
                <a:ea typeface="+mn-ea"/>
                <a:cs typeface="Calibri"/>
              </a:rPr>
              <a:t>200</a:t>
            </a:r>
          </a:p>
        </p:txBody>
      </p:sp>
      <p:sp>
        <p:nvSpPr>
          <p:cNvPr id="450" name="Oval 6">
            <a:extLst>
              <a:ext uri="{FF2B5EF4-FFF2-40B4-BE49-F238E27FC236}">
                <a16:creationId xmlns:a16="http://schemas.microsoft.com/office/drawing/2014/main" id="{B312596A-0A95-8070-4C12-18E667458CF6}"/>
              </a:ext>
            </a:extLst>
          </p:cNvPr>
          <p:cNvSpPr/>
          <p:nvPr/>
        </p:nvSpPr>
        <p:spPr bwMode="gray">
          <a:xfrm>
            <a:off x="6896713" y="2026408"/>
            <a:ext cx="194567" cy="81829"/>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375" b="1" kern="1200">
                <a:solidFill>
                  <a:srgbClr val="FFFFFF"/>
                </a:solidFill>
                <a:latin typeface="Calibri"/>
                <a:ea typeface="+mn-ea"/>
                <a:cs typeface="+mn-cs"/>
              </a:rPr>
              <a:t>20%</a:t>
            </a:r>
          </a:p>
        </p:txBody>
      </p:sp>
      <p:sp>
        <p:nvSpPr>
          <p:cNvPr id="451" name="Rechthoek: afgeronde hoeken 1">
            <a:extLst>
              <a:ext uri="{FF2B5EF4-FFF2-40B4-BE49-F238E27FC236}">
                <a16:creationId xmlns:a16="http://schemas.microsoft.com/office/drawing/2014/main" id="{3FDE3E85-4719-404B-B159-339B9B05B668}"/>
              </a:ext>
            </a:extLst>
          </p:cNvPr>
          <p:cNvSpPr/>
          <p:nvPr/>
        </p:nvSpPr>
        <p:spPr>
          <a:xfrm>
            <a:off x="6903200" y="2616370"/>
            <a:ext cx="807137" cy="2008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cs typeface="Calibri"/>
              </a:rPr>
              <a:t>Geen follow up</a:t>
            </a:r>
          </a:p>
        </p:txBody>
      </p:sp>
      <p:cxnSp>
        <p:nvCxnSpPr>
          <p:cNvPr id="452" name="Verbindingslijn: gebogen 451">
            <a:extLst>
              <a:ext uri="{FF2B5EF4-FFF2-40B4-BE49-F238E27FC236}">
                <a16:creationId xmlns:a16="http://schemas.microsoft.com/office/drawing/2014/main" id="{29C5E306-A89B-7121-B3EF-F41357F0C11D}"/>
              </a:ext>
            </a:extLst>
          </p:cNvPr>
          <p:cNvCxnSpPr>
            <a:cxnSpLocks/>
            <a:endCxn id="451" idx="1"/>
          </p:cNvCxnSpPr>
          <p:nvPr/>
        </p:nvCxnSpPr>
        <p:spPr>
          <a:xfrm>
            <a:off x="6443125" y="2281941"/>
            <a:ext cx="460075" cy="434837"/>
          </a:xfrm>
          <a:prstGeom prst="bentConnector3">
            <a:avLst>
              <a:gd name="adj1" fmla="val 56987"/>
            </a:avLst>
          </a:prstGeom>
          <a:ln>
            <a:tailEnd type="triangle"/>
          </a:ln>
        </p:spPr>
        <p:style>
          <a:lnRef idx="1">
            <a:schemeClr val="accent1"/>
          </a:lnRef>
          <a:fillRef idx="0">
            <a:schemeClr val="accent1"/>
          </a:fillRef>
          <a:effectRef idx="0">
            <a:schemeClr val="accent1"/>
          </a:effectRef>
          <a:fontRef idx="minor">
            <a:schemeClr val="tx1"/>
          </a:fontRef>
        </p:style>
      </p:cxnSp>
      <p:sp>
        <p:nvSpPr>
          <p:cNvPr id="453" name="Oval 4">
            <a:extLst>
              <a:ext uri="{FF2B5EF4-FFF2-40B4-BE49-F238E27FC236}">
                <a16:creationId xmlns:a16="http://schemas.microsoft.com/office/drawing/2014/main" id="{92889895-363F-CD93-B012-D9820741DA7A}"/>
              </a:ext>
            </a:extLst>
          </p:cNvPr>
          <p:cNvSpPr/>
          <p:nvPr/>
        </p:nvSpPr>
        <p:spPr bwMode="gray">
          <a:xfrm>
            <a:off x="7086790" y="2582375"/>
            <a:ext cx="164861" cy="7550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375" b="1" kern="1200">
                <a:solidFill>
                  <a:srgbClr val="FFFFFF"/>
                </a:solidFill>
                <a:highlight>
                  <a:srgbClr val="004B51"/>
                </a:highlight>
                <a:latin typeface="Calibri"/>
                <a:ea typeface="+mn-ea"/>
                <a:cs typeface="Calibri"/>
              </a:rPr>
              <a:t>600</a:t>
            </a:r>
          </a:p>
        </p:txBody>
      </p:sp>
      <p:sp>
        <p:nvSpPr>
          <p:cNvPr id="458" name="Oval 6">
            <a:extLst>
              <a:ext uri="{FF2B5EF4-FFF2-40B4-BE49-F238E27FC236}">
                <a16:creationId xmlns:a16="http://schemas.microsoft.com/office/drawing/2014/main" id="{2CE30ADD-CFB9-220C-54E1-9891D5425BAD}"/>
              </a:ext>
            </a:extLst>
          </p:cNvPr>
          <p:cNvSpPr/>
          <p:nvPr/>
        </p:nvSpPr>
        <p:spPr bwMode="gray">
          <a:xfrm>
            <a:off x="6892224" y="2582375"/>
            <a:ext cx="181455" cy="81829"/>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375" b="1" kern="1200">
                <a:solidFill>
                  <a:srgbClr val="FFFFFF"/>
                </a:solidFill>
                <a:latin typeface="Calibri"/>
                <a:ea typeface="+mn-ea"/>
                <a:cs typeface="+mn-cs"/>
              </a:rPr>
              <a:t>60%</a:t>
            </a:r>
          </a:p>
        </p:txBody>
      </p:sp>
      <p:sp>
        <p:nvSpPr>
          <p:cNvPr id="461" name="Rechthoek: afgeronde hoeken 1">
            <a:extLst>
              <a:ext uri="{FF2B5EF4-FFF2-40B4-BE49-F238E27FC236}">
                <a16:creationId xmlns:a16="http://schemas.microsoft.com/office/drawing/2014/main" id="{3DEC2613-5DF6-D61E-71AE-EE3724B7CC21}"/>
              </a:ext>
            </a:extLst>
          </p:cNvPr>
          <p:cNvSpPr/>
          <p:nvPr/>
        </p:nvSpPr>
        <p:spPr>
          <a:xfrm>
            <a:off x="6204283" y="2199177"/>
            <a:ext cx="370406" cy="168385"/>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Nabellen</a:t>
            </a:r>
          </a:p>
          <a:p>
            <a:pPr algn="ctr" defTabSz="685800">
              <a:buClrTx/>
            </a:pPr>
            <a:r>
              <a:rPr lang="nl-NL" sz="600" b="1" kern="1200">
                <a:solidFill>
                  <a:srgbClr val="3C3C3C"/>
                </a:solidFill>
                <a:latin typeface="Calibri"/>
              </a:rPr>
              <a:t>pijn</a:t>
            </a:r>
          </a:p>
        </p:txBody>
      </p:sp>
      <p:sp>
        <p:nvSpPr>
          <p:cNvPr id="462" name="Oval 5">
            <a:extLst>
              <a:ext uri="{FF2B5EF4-FFF2-40B4-BE49-F238E27FC236}">
                <a16:creationId xmlns:a16="http://schemas.microsoft.com/office/drawing/2014/main" id="{892D9F4C-D76F-CDA2-CCBA-F58F7D2E8EB7}"/>
              </a:ext>
            </a:extLst>
          </p:cNvPr>
          <p:cNvSpPr/>
          <p:nvPr/>
        </p:nvSpPr>
        <p:spPr bwMode="gray">
          <a:xfrm>
            <a:off x="6379707" y="2122578"/>
            <a:ext cx="273512" cy="10009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250</a:t>
            </a:r>
          </a:p>
        </p:txBody>
      </p:sp>
      <p:sp>
        <p:nvSpPr>
          <p:cNvPr id="463" name="Oval 10">
            <a:extLst>
              <a:ext uri="{FF2B5EF4-FFF2-40B4-BE49-F238E27FC236}">
                <a16:creationId xmlns:a16="http://schemas.microsoft.com/office/drawing/2014/main" id="{5CBC3183-A31A-EBA4-57AF-F36311B5D316}"/>
              </a:ext>
            </a:extLst>
          </p:cNvPr>
          <p:cNvSpPr/>
          <p:nvPr/>
        </p:nvSpPr>
        <p:spPr bwMode="gray">
          <a:xfrm>
            <a:off x="6117149" y="2128972"/>
            <a:ext cx="164505" cy="10009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25%</a:t>
            </a:r>
          </a:p>
        </p:txBody>
      </p:sp>
      <p:cxnSp>
        <p:nvCxnSpPr>
          <p:cNvPr id="470" name="Rechte verbindingslijn met pijl 469">
            <a:extLst>
              <a:ext uri="{FF2B5EF4-FFF2-40B4-BE49-F238E27FC236}">
                <a16:creationId xmlns:a16="http://schemas.microsoft.com/office/drawing/2014/main" id="{9A7AE07C-5918-DE03-1CC2-0253677DF00B}"/>
              </a:ext>
            </a:extLst>
          </p:cNvPr>
          <p:cNvCxnSpPr>
            <a:cxnSpLocks/>
            <a:endCxn id="461" idx="1"/>
          </p:cNvCxnSpPr>
          <p:nvPr/>
        </p:nvCxnSpPr>
        <p:spPr>
          <a:xfrm>
            <a:off x="5977533" y="2282281"/>
            <a:ext cx="226749" cy="1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2" name="Rechte verbindingslijn met pijl 481">
            <a:extLst>
              <a:ext uri="{FF2B5EF4-FFF2-40B4-BE49-F238E27FC236}">
                <a16:creationId xmlns:a16="http://schemas.microsoft.com/office/drawing/2014/main" id="{AC507F46-0C08-6571-C5D9-64E5C90ADB71}"/>
              </a:ext>
            </a:extLst>
          </p:cNvPr>
          <p:cNvCxnSpPr>
            <a:cxnSpLocks/>
            <a:stCxn id="422" idx="3"/>
            <a:endCxn id="14" idx="1"/>
          </p:cNvCxnSpPr>
          <p:nvPr/>
        </p:nvCxnSpPr>
        <p:spPr>
          <a:xfrm>
            <a:off x="3849079" y="3406113"/>
            <a:ext cx="2831708" cy="3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1" name="Rechthoek: afgeronde hoeken 1">
            <a:extLst>
              <a:ext uri="{FF2B5EF4-FFF2-40B4-BE49-F238E27FC236}">
                <a16:creationId xmlns:a16="http://schemas.microsoft.com/office/drawing/2014/main" id="{E54C69B4-7CE3-4FB0-925B-11770D5E9093}"/>
              </a:ext>
            </a:extLst>
          </p:cNvPr>
          <p:cNvSpPr/>
          <p:nvPr/>
        </p:nvSpPr>
        <p:spPr>
          <a:xfrm>
            <a:off x="3902856" y="3301977"/>
            <a:ext cx="849566" cy="20834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Nabehandeling 3 t/m 8 </a:t>
            </a:r>
            <a:r>
              <a:rPr lang="nl-NL" sz="600" kern="1200" baseline="30000">
                <a:solidFill>
                  <a:srgbClr val="575757"/>
                </a:solidFill>
                <a:latin typeface="Calibri"/>
              </a:rPr>
              <a:t>2</a:t>
            </a:r>
            <a:endParaRPr lang="nl-NL" sz="600" b="1" kern="1200">
              <a:solidFill>
                <a:srgbClr val="3C3C3C"/>
              </a:solidFill>
              <a:latin typeface="Calibri"/>
              <a:cs typeface="Calibri"/>
            </a:endParaRPr>
          </a:p>
        </p:txBody>
      </p:sp>
    </p:spTree>
    <p:extLst>
      <p:ext uri="{BB962C8B-B14F-4D97-AF65-F5344CB8AC3E}">
        <p14:creationId xmlns:p14="http://schemas.microsoft.com/office/powerpoint/2010/main" val="185165033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FB6976B-B0EE-2C47-98E2-0CC14458720E}"/>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think-cell data - do not delete" hidden="1">
                        <a:extLst>
                          <a:ext uri="{FF2B5EF4-FFF2-40B4-BE49-F238E27FC236}">
                            <a16:creationId xmlns:a16="http://schemas.microsoft.com/office/drawing/2014/main" id="{5FB6976B-B0EE-2C47-98E2-0CC14458720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EF968795-B206-87CB-C998-F18C22B1A110}"/>
              </a:ext>
            </a:extLst>
          </p:cNvPr>
          <p:cNvSpPr>
            <a:spLocks noGrp="1"/>
          </p:cNvSpPr>
          <p:nvPr>
            <p:ph type="title"/>
          </p:nvPr>
        </p:nvSpPr>
        <p:spPr>
          <a:xfrm>
            <a:off x="376238" y="238126"/>
            <a:ext cx="8391525" cy="250574"/>
          </a:xfrm>
          <a:noFill/>
        </p:spPr>
        <p:txBody>
          <a:bodyPr vert="horz"/>
          <a:lstStyle/>
          <a:p>
            <a:r>
              <a:rPr lang="nl-NL" sz="1200">
                <a:solidFill>
                  <a:schemeClr val="accent1"/>
                </a:solidFill>
              </a:rPr>
              <a:t>Atriumfibrilleren | </a:t>
            </a:r>
            <a:r>
              <a:rPr lang="nl-NL" sz="1200">
                <a:cs typeface="Calibri Light"/>
              </a:rPr>
              <a:t>Thuismonitoring in het </a:t>
            </a:r>
            <a:r>
              <a:rPr lang="nl-NL" sz="1200" err="1">
                <a:cs typeface="Calibri Light"/>
              </a:rPr>
              <a:t>zorgpad</a:t>
            </a:r>
            <a:r>
              <a:rPr lang="nl-NL" sz="1200">
                <a:cs typeface="Calibri Light"/>
              </a:rPr>
              <a:t> Atriumfibrilleren heeft jaarlijks met een inclusie van 80% impact op 8600 patiënten waarvan 850 een cardioversie en 1300 een ablatie ondergaan	</a:t>
            </a:r>
          </a:p>
        </p:txBody>
      </p:sp>
      <p:pic>
        <p:nvPicPr>
          <p:cNvPr id="27" name="Afbeelding 9">
            <a:extLst>
              <a:ext uri="{FF2B5EF4-FFF2-40B4-BE49-F238E27FC236}">
                <a16:creationId xmlns:a16="http://schemas.microsoft.com/office/drawing/2014/main" id="{CBD345B9-8C07-7089-EB43-01167E711F1D}"/>
              </a:ext>
            </a:extLst>
          </p:cNvPr>
          <p:cNvPicPr>
            <a:picLocks noChangeAspect="1"/>
          </p:cNvPicPr>
          <p:nvPr/>
        </p:nvPicPr>
        <p:blipFill rotWithShape="1">
          <a:blip r:embed="rId6"/>
          <a:srcRect l="64144" t="37105" r="31088" b="46599"/>
          <a:stretch/>
        </p:blipFill>
        <p:spPr>
          <a:xfrm>
            <a:off x="737151" y="1869202"/>
            <a:ext cx="246782" cy="500810"/>
          </a:xfrm>
          <a:prstGeom prst="rect">
            <a:avLst/>
          </a:prstGeom>
        </p:spPr>
      </p:pic>
      <p:sp>
        <p:nvSpPr>
          <p:cNvPr id="56" name="Rectangle 55">
            <a:extLst>
              <a:ext uri="{FF2B5EF4-FFF2-40B4-BE49-F238E27FC236}">
                <a16:creationId xmlns:a16="http://schemas.microsoft.com/office/drawing/2014/main" id="{3B2BE990-D9D8-36B0-3D29-CF445258AF57}"/>
              </a:ext>
            </a:extLst>
          </p:cNvPr>
          <p:cNvSpPr/>
          <p:nvPr/>
        </p:nvSpPr>
        <p:spPr bwMode="gray">
          <a:xfrm>
            <a:off x="1095151" y="4669931"/>
            <a:ext cx="3015084" cy="400432"/>
          </a:xfrm>
          <a:prstGeom prst="rect">
            <a:avLst/>
          </a:prstGeom>
          <a:noFill/>
          <a:ln w="19050" algn="ctr">
            <a:noFill/>
            <a:miter lim="800000"/>
            <a:headEnd/>
            <a:tailEnd/>
          </a:ln>
        </p:spPr>
        <p:txBody>
          <a:bodyPr wrap="square" lIns="66675" tIns="66675" rIns="66675" bIns="66675" rtlCol="0" anchor="ctr"/>
          <a:lstStyle/>
          <a:p>
            <a:pPr defTabSz="685800">
              <a:lnSpc>
                <a:spcPct val="106000"/>
              </a:lnSpc>
              <a:buClrTx/>
            </a:pPr>
            <a:r>
              <a:rPr lang="nl-NL" sz="600" kern="1200">
                <a:solidFill>
                  <a:srgbClr val="3C3C3C"/>
                </a:solidFill>
                <a:latin typeface="Calibri"/>
                <a:ea typeface="+mn-ea"/>
                <a:cs typeface="+mn-cs"/>
              </a:rPr>
              <a:t>Bronnen: protocol atriumfibrilleren, interview met </a:t>
            </a:r>
            <a:r>
              <a:rPr lang="nl-NL" sz="600" kern="1200" err="1">
                <a:solidFill>
                  <a:srgbClr val="3C3C3C"/>
                </a:solidFill>
                <a:latin typeface="Calibri"/>
                <a:ea typeface="+mn-ea"/>
                <a:cs typeface="+mn-cs"/>
              </a:rPr>
              <a:t>zorgpadlead</a:t>
            </a:r>
            <a:r>
              <a:rPr lang="nl-NL" sz="600" kern="1200">
                <a:solidFill>
                  <a:srgbClr val="3C3C3C"/>
                </a:solidFill>
                <a:latin typeface="Calibri"/>
                <a:ea typeface="+mn-ea"/>
                <a:cs typeface="+mn-cs"/>
              </a:rPr>
              <a:t>, zie appendix voor aannames en hypotheses, patiëntaantallen zijn afgerond op honderdtallen per jaar</a:t>
            </a:r>
          </a:p>
          <a:p>
            <a:pPr marL="171450" indent="-171450" defTabSz="685800">
              <a:lnSpc>
                <a:spcPct val="106000"/>
              </a:lnSpc>
              <a:buClrTx/>
              <a:buFontTx/>
              <a:buAutoNum type="arabicParenR"/>
            </a:pPr>
            <a:r>
              <a:rPr lang="nl-NL" sz="600" kern="1200">
                <a:solidFill>
                  <a:srgbClr val="3C3C3C"/>
                </a:solidFill>
                <a:latin typeface="Calibri"/>
                <a:ea typeface="+mn-ea"/>
                <a:cs typeface="+mn-cs"/>
              </a:rPr>
              <a:t>Inclusief telefonisch consult door thuismonitoringsverpleegkundige</a:t>
            </a:r>
          </a:p>
          <a:p>
            <a:pPr marL="171450" indent="-171450" defTabSz="685800">
              <a:lnSpc>
                <a:spcPct val="106000"/>
              </a:lnSpc>
              <a:buClrTx/>
              <a:buFontTx/>
              <a:buAutoNum type="arabicParenR"/>
            </a:pPr>
            <a:r>
              <a:rPr lang="nl-NL" sz="600" kern="1200">
                <a:solidFill>
                  <a:srgbClr val="3C3C3C"/>
                </a:solidFill>
                <a:latin typeface="Calibri"/>
                <a:ea typeface="+mn-ea"/>
                <a:cs typeface="+mn-cs"/>
              </a:rPr>
              <a:t>Voorafgaand aan een ablatie vindt thuismonitoring plaats, waardoor 33 percentage geannuleerd wordt</a:t>
            </a:r>
          </a:p>
          <a:p>
            <a:pPr defTabSz="685800">
              <a:lnSpc>
                <a:spcPct val="106000"/>
              </a:lnSpc>
              <a:buClrTx/>
            </a:pPr>
            <a:endParaRPr lang="nl-NL" sz="600" kern="1200">
              <a:solidFill>
                <a:srgbClr val="3C3C3C"/>
              </a:solidFill>
              <a:latin typeface="Calibri"/>
              <a:ea typeface="+mn-ea"/>
              <a:cs typeface="+mn-cs"/>
            </a:endParaRPr>
          </a:p>
        </p:txBody>
      </p:sp>
      <p:sp>
        <p:nvSpPr>
          <p:cNvPr id="44" name="Rechthoek: afgeronde hoeken 1">
            <a:extLst>
              <a:ext uri="{FF2B5EF4-FFF2-40B4-BE49-F238E27FC236}">
                <a16:creationId xmlns:a16="http://schemas.microsoft.com/office/drawing/2014/main" id="{7D3E14C2-96F0-6F6B-F8CA-770BFF585CC6}"/>
              </a:ext>
            </a:extLst>
          </p:cNvPr>
          <p:cNvSpPr/>
          <p:nvPr/>
        </p:nvSpPr>
        <p:spPr>
          <a:xfrm>
            <a:off x="905956" y="3910218"/>
            <a:ext cx="543717" cy="416734"/>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Huisarts / ander specialisme</a:t>
            </a:r>
          </a:p>
        </p:txBody>
      </p:sp>
      <p:sp>
        <p:nvSpPr>
          <p:cNvPr id="51" name="Rectangle 50">
            <a:extLst>
              <a:ext uri="{FF2B5EF4-FFF2-40B4-BE49-F238E27FC236}">
                <a16:creationId xmlns:a16="http://schemas.microsoft.com/office/drawing/2014/main" id="{5ED5725D-3F99-DC89-5C49-4200D559078B}"/>
              </a:ext>
            </a:extLst>
          </p:cNvPr>
          <p:cNvSpPr/>
          <p:nvPr/>
        </p:nvSpPr>
        <p:spPr bwMode="gray">
          <a:xfrm>
            <a:off x="363741" y="939679"/>
            <a:ext cx="1576767"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61" name="Rechthoek: afgeronde hoeken 1">
            <a:extLst>
              <a:ext uri="{FF2B5EF4-FFF2-40B4-BE49-F238E27FC236}">
                <a16:creationId xmlns:a16="http://schemas.microsoft.com/office/drawing/2014/main" id="{22E97594-AD30-A8E6-2497-5284FCA0894A}"/>
              </a:ext>
            </a:extLst>
          </p:cNvPr>
          <p:cNvSpPr/>
          <p:nvPr/>
        </p:nvSpPr>
        <p:spPr>
          <a:xfrm>
            <a:off x="369968" y="698452"/>
            <a:ext cx="1576767" cy="258287"/>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defTabSz="685800">
              <a:buClrTx/>
            </a:pPr>
            <a:r>
              <a:rPr lang="nl-NL" sz="750" b="1" kern="1200">
                <a:solidFill>
                  <a:srgbClr val="3C3C3C"/>
                </a:solidFill>
                <a:latin typeface="Calibri"/>
              </a:rPr>
              <a:t>Patiënt met diagnose atriumfibrilleren</a:t>
            </a:r>
          </a:p>
        </p:txBody>
      </p:sp>
      <p:sp>
        <p:nvSpPr>
          <p:cNvPr id="448" name="Rectangle 447">
            <a:extLst>
              <a:ext uri="{FF2B5EF4-FFF2-40B4-BE49-F238E27FC236}">
                <a16:creationId xmlns:a16="http://schemas.microsoft.com/office/drawing/2014/main" id="{EFC5B6B8-DFF2-96F1-9ADD-538023431AE0}"/>
              </a:ext>
            </a:extLst>
          </p:cNvPr>
          <p:cNvSpPr/>
          <p:nvPr/>
        </p:nvSpPr>
        <p:spPr bwMode="gray">
          <a:xfrm>
            <a:off x="2034160" y="939595"/>
            <a:ext cx="5121020"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451" name="Rechthoek: afgeronde hoeken 1">
            <a:extLst>
              <a:ext uri="{FF2B5EF4-FFF2-40B4-BE49-F238E27FC236}">
                <a16:creationId xmlns:a16="http://schemas.microsoft.com/office/drawing/2014/main" id="{F535B3EE-04EC-88B4-014D-18BC833C20EF}"/>
              </a:ext>
            </a:extLst>
          </p:cNvPr>
          <p:cNvSpPr/>
          <p:nvPr/>
        </p:nvSpPr>
        <p:spPr>
          <a:xfrm>
            <a:off x="7406187" y="706942"/>
            <a:ext cx="1985387" cy="249797"/>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defTabSz="685800">
              <a:buClrTx/>
            </a:pPr>
            <a:r>
              <a:rPr lang="nl-NL" sz="750" b="1" kern="1200">
                <a:solidFill>
                  <a:srgbClr val="3C3C3C"/>
                </a:solidFill>
                <a:latin typeface="Calibri"/>
              </a:rPr>
              <a:t>Patiënt wordt verder vervolgd</a:t>
            </a:r>
          </a:p>
        </p:txBody>
      </p:sp>
      <p:grpSp>
        <p:nvGrpSpPr>
          <p:cNvPr id="468" name="Group 467">
            <a:extLst>
              <a:ext uri="{FF2B5EF4-FFF2-40B4-BE49-F238E27FC236}">
                <a16:creationId xmlns:a16="http://schemas.microsoft.com/office/drawing/2014/main" id="{6DD87866-3883-CA1E-40BB-1078E334D7A8}"/>
              </a:ext>
            </a:extLst>
          </p:cNvPr>
          <p:cNvGrpSpPr/>
          <p:nvPr/>
        </p:nvGrpSpPr>
        <p:grpSpPr>
          <a:xfrm>
            <a:off x="7372218" y="2510850"/>
            <a:ext cx="1257631" cy="513045"/>
            <a:chOff x="9361590" y="3731156"/>
            <a:chExt cx="1676841" cy="1005151"/>
          </a:xfrm>
        </p:grpSpPr>
        <p:sp>
          <p:nvSpPr>
            <p:cNvPr id="46" name="Rechthoek: afgeronde hoeken 1">
              <a:extLst>
                <a:ext uri="{FF2B5EF4-FFF2-40B4-BE49-F238E27FC236}">
                  <a16:creationId xmlns:a16="http://schemas.microsoft.com/office/drawing/2014/main" id="{B260E394-FB22-291A-8673-BAB96FB1F7AA}"/>
                </a:ext>
              </a:extLst>
            </p:cNvPr>
            <p:cNvSpPr/>
            <p:nvPr/>
          </p:nvSpPr>
          <p:spPr>
            <a:xfrm>
              <a:off x="9361590" y="3731156"/>
              <a:ext cx="1676841" cy="450933"/>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Follow-up cardiologie</a:t>
              </a:r>
            </a:p>
          </p:txBody>
        </p:sp>
        <p:sp>
          <p:nvSpPr>
            <p:cNvPr id="47" name="Rechthoek: afgeronde hoeken 1">
              <a:extLst>
                <a:ext uri="{FF2B5EF4-FFF2-40B4-BE49-F238E27FC236}">
                  <a16:creationId xmlns:a16="http://schemas.microsoft.com/office/drawing/2014/main" id="{59AF8096-9333-EEE3-2153-C9B87682C99E}"/>
                </a:ext>
              </a:extLst>
            </p:cNvPr>
            <p:cNvSpPr/>
            <p:nvPr/>
          </p:nvSpPr>
          <p:spPr>
            <a:xfrm>
              <a:off x="9361590" y="4285374"/>
              <a:ext cx="1676841" cy="45093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Huisarts</a:t>
              </a:r>
            </a:p>
          </p:txBody>
        </p:sp>
      </p:grpSp>
      <p:sp>
        <p:nvSpPr>
          <p:cNvPr id="31" name="Rechthoek: afgeronde hoeken 1">
            <a:extLst>
              <a:ext uri="{FF2B5EF4-FFF2-40B4-BE49-F238E27FC236}">
                <a16:creationId xmlns:a16="http://schemas.microsoft.com/office/drawing/2014/main" id="{1261EC0D-C8B8-3085-B48B-BFF1D27F0676}"/>
              </a:ext>
            </a:extLst>
          </p:cNvPr>
          <p:cNvSpPr/>
          <p:nvPr/>
        </p:nvSpPr>
        <p:spPr>
          <a:xfrm>
            <a:off x="605828" y="2511743"/>
            <a:ext cx="1142824" cy="416758"/>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 Diagnose</a:t>
            </a:r>
          </a:p>
          <a:p>
            <a:pPr algn="ctr" defTabSz="685800">
              <a:buClrTx/>
            </a:pPr>
            <a:r>
              <a:rPr lang="nl-NL" sz="675" b="1" kern="1200">
                <a:solidFill>
                  <a:srgbClr val="3C3C3C"/>
                </a:solidFill>
                <a:latin typeface="Calibri"/>
              </a:rPr>
              <a:t>atriumfibrilleren</a:t>
            </a:r>
          </a:p>
        </p:txBody>
      </p:sp>
      <p:sp>
        <p:nvSpPr>
          <p:cNvPr id="113" name="Oval 112">
            <a:extLst>
              <a:ext uri="{FF2B5EF4-FFF2-40B4-BE49-F238E27FC236}">
                <a16:creationId xmlns:a16="http://schemas.microsoft.com/office/drawing/2014/main" id="{9D15B54C-3BF2-EBAD-4501-0348FB228680}"/>
              </a:ext>
            </a:extLst>
          </p:cNvPr>
          <p:cNvSpPr/>
          <p:nvPr/>
        </p:nvSpPr>
        <p:spPr bwMode="gray">
          <a:xfrm>
            <a:off x="885601" y="2422918"/>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100%</a:t>
            </a:r>
          </a:p>
        </p:txBody>
      </p:sp>
      <p:sp>
        <p:nvSpPr>
          <p:cNvPr id="114" name="Oval 113">
            <a:extLst>
              <a:ext uri="{FF2B5EF4-FFF2-40B4-BE49-F238E27FC236}">
                <a16:creationId xmlns:a16="http://schemas.microsoft.com/office/drawing/2014/main" id="{3A747313-36B1-278C-1CEC-EC419CCC0B5F}"/>
              </a:ext>
            </a:extLst>
          </p:cNvPr>
          <p:cNvSpPr/>
          <p:nvPr/>
        </p:nvSpPr>
        <p:spPr bwMode="gray">
          <a:xfrm>
            <a:off x="556610" y="2422918"/>
            <a:ext cx="308568"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13.500</a:t>
            </a:r>
          </a:p>
        </p:txBody>
      </p:sp>
      <p:cxnSp>
        <p:nvCxnSpPr>
          <p:cNvPr id="531" name="Connector: Elbow 530">
            <a:extLst>
              <a:ext uri="{FF2B5EF4-FFF2-40B4-BE49-F238E27FC236}">
                <a16:creationId xmlns:a16="http://schemas.microsoft.com/office/drawing/2014/main" id="{F2D0B849-60FB-FFF9-9CBB-0FC31514C059}"/>
              </a:ext>
            </a:extLst>
          </p:cNvPr>
          <p:cNvCxnSpPr>
            <a:cxnSpLocks/>
          </p:cNvCxnSpPr>
          <p:nvPr/>
        </p:nvCxnSpPr>
        <p:spPr>
          <a:xfrm rot="5400000" flipH="1" flipV="1">
            <a:off x="2504842" y="2573393"/>
            <a:ext cx="1343582" cy="874703"/>
          </a:xfrm>
          <a:prstGeom prst="bentConnector3">
            <a:avLst>
              <a:gd name="adj1" fmla="val 99802"/>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49" name="Rechthoek: afgeronde hoeken 1">
            <a:extLst>
              <a:ext uri="{FF2B5EF4-FFF2-40B4-BE49-F238E27FC236}">
                <a16:creationId xmlns:a16="http://schemas.microsoft.com/office/drawing/2014/main" id="{7AA49595-0408-B739-CE86-9C49EF182FBC}"/>
              </a:ext>
            </a:extLst>
          </p:cNvPr>
          <p:cNvSpPr/>
          <p:nvPr/>
        </p:nvSpPr>
        <p:spPr>
          <a:xfrm>
            <a:off x="3190435" y="633705"/>
            <a:ext cx="2853755" cy="323035"/>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defTabSz="685800">
              <a:buClrTx/>
            </a:pPr>
            <a:r>
              <a:rPr lang="nl-NL" sz="750" b="1" kern="1200">
                <a:solidFill>
                  <a:srgbClr val="3C3C3C"/>
                </a:solidFill>
                <a:latin typeface="Calibri"/>
              </a:rPr>
              <a:t>Patiënt krijgt behandeling en bijbehorende follow-up (periode 1 jaar)</a:t>
            </a:r>
          </a:p>
        </p:txBody>
      </p:sp>
      <p:sp>
        <p:nvSpPr>
          <p:cNvPr id="54" name="Rectangle 53">
            <a:extLst>
              <a:ext uri="{FF2B5EF4-FFF2-40B4-BE49-F238E27FC236}">
                <a16:creationId xmlns:a16="http://schemas.microsoft.com/office/drawing/2014/main" id="{2B2732FB-72F1-C8A2-95A8-39940E71C0D6}"/>
              </a:ext>
            </a:extLst>
          </p:cNvPr>
          <p:cNvSpPr/>
          <p:nvPr/>
        </p:nvSpPr>
        <p:spPr bwMode="gray">
          <a:xfrm>
            <a:off x="2032258" y="3682535"/>
            <a:ext cx="5120445" cy="839085"/>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32" name="Rechthoek: afgeronde hoeken 1">
            <a:extLst>
              <a:ext uri="{FF2B5EF4-FFF2-40B4-BE49-F238E27FC236}">
                <a16:creationId xmlns:a16="http://schemas.microsoft.com/office/drawing/2014/main" id="{80A4B33B-3B9C-50A6-8B1C-F5C2CF3FB298}"/>
              </a:ext>
            </a:extLst>
          </p:cNvPr>
          <p:cNvSpPr/>
          <p:nvPr/>
        </p:nvSpPr>
        <p:spPr>
          <a:xfrm>
            <a:off x="2105329" y="3859243"/>
            <a:ext cx="4955870" cy="265236"/>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135000" tIns="27000" rIns="27000" bIns="27000" rtlCol="0" anchor="ctr"/>
          <a:lstStyle/>
          <a:p>
            <a:pPr defTabSz="685800">
              <a:buClrTx/>
            </a:pPr>
            <a:r>
              <a:rPr lang="nl-NL" sz="675" b="1" kern="1200">
                <a:solidFill>
                  <a:srgbClr val="3C3C3C"/>
                </a:solidFill>
                <a:latin typeface="Calibri"/>
              </a:rPr>
              <a:t>Regulier</a:t>
            </a:r>
          </a:p>
        </p:txBody>
      </p:sp>
      <p:sp>
        <p:nvSpPr>
          <p:cNvPr id="38" name="Rechthoek: afgeronde hoeken 1">
            <a:extLst>
              <a:ext uri="{FF2B5EF4-FFF2-40B4-BE49-F238E27FC236}">
                <a16:creationId xmlns:a16="http://schemas.microsoft.com/office/drawing/2014/main" id="{B802A2D9-DABB-EF58-0411-13D94935DE26}"/>
              </a:ext>
            </a:extLst>
          </p:cNvPr>
          <p:cNvSpPr/>
          <p:nvPr/>
        </p:nvSpPr>
        <p:spPr>
          <a:xfrm>
            <a:off x="2105329" y="4186890"/>
            <a:ext cx="4955870" cy="265237"/>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135000" tIns="27000" rIns="27000" bIns="27000" rtlCol="0" anchor="ctr"/>
          <a:lstStyle/>
          <a:p>
            <a:pPr defTabSz="685800">
              <a:buClrTx/>
            </a:pPr>
            <a:r>
              <a:rPr lang="nl-NL" sz="675" b="1" kern="1200">
                <a:solidFill>
                  <a:srgbClr val="3C3C3C"/>
                </a:solidFill>
                <a:latin typeface="Calibri"/>
              </a:rPr>
              <a:t>Thuismonitoring</a:t>
            </a:r>
            <a:endParaRPr lang="nl-NL" sz="675" b="1" kern="1200" baseline="30000">
              <a:solidFill>
                <a:srgbClr val="3C3C3C"/>
              </a:solidFill>
              <a:latin typeface="Calibri"/>
            </a:endParaRPr>
          </a:p>
        </p:txBody>
      </p:sp>
      <p:sp>
        <p:nvSpPr>
          <p:cNvPr id="506" name="Oval 505">
            <a:extLst>
              <a:ext uri="{FF2B5EF4-FFF2-40B4-BE49-F238E27FC236}">
                <a16:creationId xmlns:a16="http://schemas.microsoft.com/office/drawing/2014/main" id="{25FDBAA3-E13F-BDCA-5F7C-166366B5AD18}"/>
              </a:ext>
            </a:extLst>
          </p:cNvPr>
          <p:cNvSpPr/>
          <p:nvPr/>
        </p:nvSpPr>
        <p:spPr bwMode="gray">
          <a:xfrm>
            <a:off x="2300510" y="3793650"/>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20%</a:t>
            </a:r>
          </a:p>
        </p:txBody>
      </p:sp>
      <p:sp>
        <p:nvSpPr>
          <p:cNvPr id="507" name="Oval 506">
            <a:extLst>
              <a:ext uri="{FF2B5EF4-FFF2-40B4-BE49-F238E27FC236}">
                <a16:creationId xmlns:a16="http://schemas.microsoft.com/office/drawing/2014/main" id="{6CFBDB29-BD82-6509-E3BF-435102253BCB}"/>
              </a:ext>
            </a:extLst>
          </p:cNvPr>
          <p:cNvSpPr/>
          <p:nvPr/>
        </p:nvSpPr>
        <p:spPr bwMode="gray">
          <a:xfrm>
            <a:off x="1962523" y="3793650"/>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800</a:t>
            </a:r>
          </a:p>
        </p:txBody>
      </p:sp>
      <p:sp>
        <p:nvSpPr>
          <p:cNvPr id="509" name="Oval 508">
            <a:extLst>
              <a:ext uri="{FF2B5EF4-FFF2-40B4-BE49-F238E27FC236}">
                <a16:creationId xmlns:a16="http://schemas.microsoft.com/office/drawing/2014/main" id="{1CE517B4-217D-20F6-B51B-53AEE1E2B00A}"/>
              </a:ext>
            </a:extLst>
          </p:cNvPr>
          <p:cNvSpPr/>
          <p:nvPr/>
        </p:nvSpPr>
        <p:spPr bwMode="gray">
          <a:xfrm>
            <a:off x="2300510" y="4119885"/>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80%</a:t>
            </a:r>
          </a:p>
        </p:txBody>
      </p:sp>
      <p:sp>
        <p:nvSpPr>
          <p:cNvPr id="510" name="Oval 509">
            <a:extLst>
              <a:ext uri="{FF2B5EF4-FFF2-40B4-BE49-F238E27FC236}">
                <a16:creationId xmlns:a16="http://schemas.microsoft.com/office/drawing/2014/main" id="{B44F1D60-F065-A472-0157-FA27E4BF001C}"/>
              </a:ext>
            </a:extLst>
          </p:cNvPr>
          <p:cNvSpPr/>
          <p:nvPr/>
        </p:nvSpPr>
        <p:spPr bwMode="gray">
          <a:xfrm>
            <a:off x="1962523" y="4119885"/>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3200</a:t>
            </a:r>
          </a:p>
        </p:txBody>
      </p:sp>
      <p:sp>
        <p:nvSpPr>
          <p:cNvPr id="458" name="Rechthoek: afgeronde hoeken 1">
            <a:extLst>
              <a:ext uri="{FF2B5EF4-FFF2-40B4-BE49-F238E27FC236}">
                <a16:creationId xmlns:a16="http://schemas.microsoft.com/office/drawing/2014/main" id="{C4D6337E-198B-A9D9-A97A-B4DEA3BE22E6}"/>
              </a:ext>
            </a:extLst>
          </p:cNvPr>
          <p:cNvSpPr/>
          <p:nvPr/>
        </p:nvSpPr>
        <p:spPr>
          <a:xfrm>
            <a:off x="3291616" y="3895804"/>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2-4x ecg</a:t>
            </a:r>
          </a:p>
        </p:txBody>
      </p:sp>
      <p:sp>
        <p:nvSpPr>
          <p:cNvPr id="459" name="Rechthoek: afgeronde hoeken 1">
            <a:extLst>
              <a:ext uri="{FF2B5EF4-FFF2-40B4-BE49-F238E27FC236}">
                <a16:creationId xmlns:a16="http://schemas.microsoft.com/office/drawing/2014/main" id="{7684D242-D1D0-692A-145D-B95E2EFC3052}"/>
              </a:ext>
            </a:extLst>
          </p:cNvPr>
          <p:cNvSpPr/>
          <p:nvPr/>
        </p:nvSpPr>
        <p:spPr>
          <a:xfrm>
            <a:off x="5468839" y="3895803"/>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2-4 consulten</a:t>
            </a:r>
          </a:p>
        </p:txBody>
      </p:sp>
      <p:sp>
        <p:nvSpPr>
          <p:cNvPr id="460" name="Rechthoek: afgeronde hoeken 1">
            <a:extLst>
              <a:ext uri="{FF2B5EF4-FFF2-40B4-BE49-F238E27FC236}">
                <a16:creationId xmlns:a16="http://schemas.microsoft.com/office/drawing/2014/main" id="{A4E63B34-29C1-72B9-F33F-75312AA5A05D}"/>
              </a:ext>
            </a:extLst>
          </p:cNvPr>
          <p:cNvSpPr/>
          <p:nvPr/>
        </p:nvSpPr>
        <p:spPr>
          <a:xfrm>
            <a:off x="3291616" y="4225588"/>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2x ecg</a:t>
            </a:r>
          </a:p>
        </p:txBody>
      </p:sp>
      <p:sp>
        <p:nvSpPr>
          <p:cNvPr id="461" name="Rechthoek: afgeronde hoeken 1">
            <a:extLst>
              <a:ext uri="{FF2B5EF4-FFF2-40B4-BE49-F238E27FC236}">
                <a16:creationId xmlns:a16="http://schemas.microsoft.com/office/drawing/2014/main" id="{CA325583-57C0-1D4F-8588-305845185474}"/>
              </a:ext>
            </a:extLst>
          </p:cNvPr>
          <p:cNvSpPr/>
          <p:nvPr/>
        </p:nvSpPr>
        <p:spPr>
          <a:xfrm>
            <a:off x="5468839" y="4227388"/>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1 consult</a:t>
            </a:r>
            <a:r>
              <a:rPr lang="nl-NL" sz="675" b="1" kern="1200" baseline="30000">
                <a:solidFill>
                  <a:srgbClr val="3C3C3C"/>
                </a:solidFill>
                <a:latin typeface="Calibri"/>
              </a:rPr>
              <a:t>1</a:t>
            </a:r>
          </a:p>
        </p:txBody>
      </p:sp>
      <p:sp>
        <p:nvSpPr>
          <p:cNvPr id="481" name="Rechthoek: afgeronde hoeken 1">
            <a:extLst>
              <a:ext uri="{FF2B5EF4-FFF2-40B4-BE49-F238E27FC236}">
                <a16:creationId xmlns:a16="http://schemas.microsoft.com/office/drawing/2014/main" id="{5D9531AD-A4A4-DAB9-DFDD-1E56472FDD1C}"/>
              </a:ext>
            </a:extLst>
          </p:cNvPr>
          <p:cNvSpPr/>
          <p:nvPr/>
        </p:nvSpPr>
        <p:spPr>
          <a:xfrm>
            <a:off x="3395729" y="3758432"/>
            <a:ext cx="2728486" cy="100040"/>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algn="ctr" defTabSz="685800">
              <a:buClrTx/>
            </a:pPr>
            <a:r>
              <a:rPr lang="nl-NL" sz="750" b="1" kern="1200">
                <a:solidFill>
                  <a:srgbClr val="3C3C3C"/>
                </a:solidFill>
                <a:latin typeface="Calibri"/>
              </a:rPr>
              <a:t>Instellen medicatie</a:t>
            </a:r>
          </a:p>
        </p:txBody>
      </p:sp>
      <p:sp>
        <p:nvSpPr>
          <p:cNvPr id="17" name="Rectangle 16">
            <a:extLst>
              <a:ext uri="{FF2B5EF4-FFF2-40B4-BE49-F238E27FC236}">
                <a16:creationId xmlns:a16="http://schemas.microsoft.com/office/drawing/2014/main" id="{6529CFE9-FB19-0662-22D8-8A416CB9081B}"/>
              </a:ext>
            </a:extLst>
          </p:cNvPr>
          <p:cNvSpPr/>
          <p:nvPr/>
        </p:nvSpPr>
        <p:spPr bwMode="gray">
          <a:xfrm>
            <a:off x="3617324" y="2789830"/>
            <a:ext cx="2228578" cy="839085"/>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18" name="Rechthoek: afgeronde hoeken 1">
            <a:extLst>
              <a:ext uri="{FF2B5EF4-FFF2-40B4-BE49-F238E27FC236}">
                <a16:creationId xmlns:a16="http://schemas.microsoft.com/office/drawing/2014/main" id="{9C1EF50D-1A23-4863-5D4D-DF303AEC7C8B}"/>
              </a:ext>
            </a:extLst>
          </p:cNvPr>
          <p:cNvSpPr/>
          <p:nvPr/>
        </p:nvSpPr>
        <p:spPr>
          <a:xfrm>
            <a:off x="3676918" y="2941290"/>
            <a:ext cx="2101836" cy="289055"/>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135000" tIns="27000" rIns="27000" bIns="27000" rtlCol="0" anchor="ctr"/>
          <a:lstStyle/>
          <a:p>
            <a:pPr defTabSz="685800">
              <a:buClrTx/>
            </a:pPr>
            <a:r>
              <a:rPr lang="nl-NL" sz="675" b="1" kern="1200">
                <a:solidFill>
                  <a:srgbClr val="3C3C3C"/>
                </a:solidFill>
                <a:latin typeface="Calibri"/>
              </a:rPr>
              <a:t>Regulier</a:t>
            </a:r>
            <a:endParaRPr lang="nl-NL" sz="675" kern="1200">
              <a:solidFill>
                <a:srgbClr val="3C3C3C"/>
              </a:solidFill>
              <a:latin typeface="Calibri"/>
            </a:endParaRPr>
          </a:p>
        </p:txBody>
      </p:sp>
      <p:sp>
        <p:nvSpPr>
          <p:cNvPr id="19" name="Rechthoek: afgeronde hoeken 1">
            <a:extLst>
              <a:ext uri="{FF2B5EF4-FFF2-40B4-BE49-F238E27FC236}">
                <a16:creationId xmlns:a16="http://schemas.microsoft.com/office/drawing/2014/main" id="{33DAB5FA-3774-952F-5538-AEA997F17B84}"/>
              </a:ext>
            </a:extLst>
          </p:cNvPr>
          <p:cNvSpPr/>
          <p:nvPr/>
        </p:nvSpPr>
        <p:spPr>
          <a:xfrm>
            <a:off x="3676918" y="3298359"/>
            <a:ext cx="2101836" cy="289056"/>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135000" tIns="27000" rIns="27000" bIns="27000" rtlCol="0" anchor="ctr"/>
          <a:lstStyle/>
          <a:p>
            <a:pPr defTabSz="685800">
              <a:buClrTx/>
            </a:pPr>
            <a:r>
              <a:rPr lang="nl-NL" sz="675" b="1" kern="1200">
                <a:solidFill>
                  <a:srgbClr val="3C3C3C"/>
                </a:solidFill>
                <a:latin typeface="Calibri"/>
              </a:rPr>
              <a:t>Thuismonitoring</a:t>
            </a:r>
            <a:r>
              <a:rPr lang="nl-NL" sz="675" b="1" kern="1200" baseline="30000">
                <a:solidFill>
                  <a:srgbClr val="3C3C3C"/>
                </a:solidFill>
                <a:latin typeface="Calibri"/>
              </a:rPr>
              <a:t>2</a:t>
            </a:r>
            <a:endParaRPr lang="nl-NL" sz="675" b="1" kern="1200">
              <a:solidFill>
                <a:srgbClr val="3C3C3C"/>
              </a:solidFill>
              <a:latin typeface="Calibri"/>
            </a:endParaRPr>
          </a:p>
        </p:txBody>
      </p:sp>
      <p:sp>
        <p:nvSpPr>
          <p:cNvPr id="20" name="Oval 19">
            <a:extLst>
              <a:ext uri="{FF2B5EF4-FFF2-40B4-BE49-F238E27FC236}">
                <a16:creationId xmlns:a16="http://schemas.microsoft.com/office/drawing/2014/main" id="{0ED68D85-A7DB-7384-2778-9F740783FE08}"/>
              </a:ext>
            </a:extLst>
          </p:cNvPr>
          <p:cNvSpPr/>
          <p:nvPr/>
        </p:nvSpPr>
        <p:spPr bwMode="gray">
          <a:xfrm>
            <a:off x="3825323" y="2872887"/>
            <a:ext cx="239559"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20%</a:t>
            </a:r>
          </a:p>
        </p:txBody>
      </p:sp>
      <p:sp>
        <p:nvSpPr>
          <p:cNvPr id="21" name="Oval 20">
            <a:extLst>
              <a:ext uri="{FF2B5EF4-FFF2-40B4-BE49-F238E27FC236}">
                <a16:creationId xmlns:a16="http://schemas.microsoft.com/office/drawing/2014/main" id="{A5CB36B9-690D-C42A-25C3-511A2B2B0592}"/>
              </a:ext>
            </a:extLst>
          </p:cNvPr>
          <p:cNvSpPr/>
          <p:nvPr/>
        </p:nvSpPr>
        <p:spPr bwMode="gray">
          <a:xfrm>
            <a:off x="3550586" y="2872887"/>
            <a:ext cx="239559"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300</a:t>
            </a:r>
          </a:p>
        </p:txBody>
      </p:sp>
      <p:sp>
        <p:nvSpPr>
          <p:cNvPr id="22" name="Oval 21">
            <a:extLst>
              <a:ext uri="{FF2B5EF4-FFF2-40B4-BE49-F238E27FC236}">
                <a16:creationId xmlns:a16="http://schemas.microsoft.com/office/drawing/2014/main" id="{7876C8A4-51A0-96E7-DB6A-B9D5D927EDB4}"/>
              </a:ext>
            </a:extLst>
          </p:cNvPr>
          <p:cNvSpPr/>
          <p:nvPr/>
        </p:nvSpPr>
        <p:spPr bwMode="gray">
          <a:xfrm>
            <a:off x="3825323" y="3228417"/>
            <a:ext cx="239559"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80%</a:t>
            </a:r>
          </a:p>
        </p:txBody>
      </p:sp>
      <p:sp>
        <p:nvSpPr>
          <p:cNvPr id="24" name="Oval 23">
            <a:extLst>
              <a:ext uri="{FF2B5EF4-FFF2-40B4-BE49-F238E27FC236}">
                <a16:creationId xmlns:a16="http://schemas.microsoft.com/office/drawing/2014/main" id="{588CE1B6-FCBB-C490-DDF8-ADED423EB67C}"/>
              </a:ext>
            </a:extLst>
          </p:cNvPr>
          <p:cNvSpPr/>
          <p:nvPr/>
        </p:nvSpPr>
        <p:spPr bwMode="gray">
          <a:xfrm>
            <a:off x="3550586" y="3228417"/>
            <a:ext cx="239559"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1300</a:t>
            </a:r>
          </a:p>
        </p:txBody>
      </p:sp>
      <p:sp>
        <p:nvSpPr>
          <p:cNvPr id="518" name="Rechthoek: afgeronde hoeken 1">
            <a:extLst>
              <a:ext uri="{FF2B5EF4-FFF2-40B4-BE49-F238E27FC236}">
                <a16:creationId xmlns:a16="http://schemas.microsoft.com/office/drawing/2014/main" id="{8393E2F1-04A1-25AC-772E-E03567B98885}"/>
              </a:ext>
            </a:extLst>
          </p:cNvPr>
          <p:cNvSpPr/>
          <p:nvPr/>
        </p:nvSpPr>
        <p:spPr>
          <a:xfrm>
            <a:off x="5107870" y="2988220"/>
            <a:ext cx="598753"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3 consulten</a:t>
            </a:r>
          </a:p>
        </p:txBody>
      </p:sp>
      <p:sp>
        <p:nvSpPr>
          <p:cNvPr id="520" name="Rechthoek: afgeronde hoeken 1">
            <a:extLst>
              <a:ext uri="{FF2B5EF4-FFF2-40B4-BE49-F238E27FC236}">
                <a16:creationId xmlns:a16="http://schemas.microsoft.com/office/drawing/2014/main" id="{9D29973A-EEC5-B1DB-D436-54CC56668CE1}"/>
              </a:ext>
            </a:extLst>
          </p:cNvPr>
          <p:cNvSpPr/>
          <p:nvPr/>
        </p:nvSpPr>
        <p:spPr>
          <a:xfrm>
            <a:off x="4412823" y="2987016"/>
            <a:ext cx="598753"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2x ecg</a:t>
            </a:r>
          </a:p>
        </p:txBody>
      </p:sp>
      <p:sp>
        <p:nvSpPr>
          <p:cNvPr id="521" name="Rechthoek: afgeronde hoeken 1">
            <a:extLst>
              <a:ext uri="{FF2B5EF4-FFF2-40B4-BE49-F238E27FC236}">
                <a16:creationId xmlns:a16="http://schemas.microsoft.com/office/drawing/2014/main" id="{1B6DDD99-C9C1-C1DE-85D1-19B62B17E6D7}"/>
              </a:ext>
            </a:extLst>
          </p:cNvPr>
          <p:cNvSpPr/>
          <p:nvPr/>
        </p:nvSpPr>
        <p:spPr>
          <a:xfrm>
            <a:off x="5116705" y="3358010"/>
            <a:ext cx="598753"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2 consult</a:t>
            </a:r>
            <a:r>
              <a:rPr lang="nl-NL" sz="675" b="1" kern="1200" baseline="30000">
                <a:solidFill>
                  <a:srgbClr val="3C3C3C"/>
                </a:solidFill>
                <a:latin typeface="Calibri"/>
              </a:rPr>
              <a:t>1</a:t>
            </a:r>
            <a:endParaRPr lang="nl-NL" sz="675" b="1" kern="1200">
              <a:solidFill>
                <a:srgbClr val="3C3C3C"/>
              </a:solidFill>
              <a:latin typeface="Calibri"/>
            </a:endParaRPr>
          </a:p>
        </p:txBody>
      </p:sp>
      <p:sp>
        <p:nvSpPr>
          <p:cNvPr id="483" name="Rechthoek: afgeronde hoeken 1">
            <a:extLst>
              <a:ext uri="{FF2B5EF4-FFF2-40B4-BE49-F238E27FC236}">
                <a16:creationId xmlns:a16="http://schemas.microsoft.com/office/drawing/2014/main" id="{6DA5770F-52C6-A427-FAA5-374A885E89CF}"/>
              </a:ext>
            </a:extLst>
          </p:cNvPr>
          <p:cNvSpPr/>
          <p:nvPr/>
        </p:nvSpPr>
        <p:spPr>
          <a:xfrm>
            <a:off x="3617324" y="2820285"/>
            <a:ext cx="2205747" cy="127889"/>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algn="ctr" defTabSz="685800">
              <a:buClrTx/>
            </a:pPr>
            <a:r>
              <a:rPr lang="nl-NL" sz="750" b="1" kern="1200">
                <a:solidFill>
                  <a:srgbClr val="3C3C3C"/>
                </a:solidFill>
                <a:latin typeface="Calibri"/>
              </a:rPr>
              <a:t>Ablatie</a:t>
            </a:r>
            <a:r>
              <a:rPr lang="nl-NL" sz="750" b="1" kern="1200" baseline="30000">
                <a:solidFill>
                  <a:srgbClr val="3C3C3C"/>
                </a:solidFill>
                <a:latin typeface="Calibri"/>
              </a:rPr>
              <a:t>2</a:t>
            </a:r>
          </a:p>
        </p:txBody>
      </p:sp>
      <p:grpSp>
        <p:nvGrpSpPr>
          <p:cNvPr id="30" name="Group 29">
            <a:extLst>
              <a:ext uri="{FF2B5EF4-FFF2-40B4-BE49-F238E27FC236}">
                <a16:creationId xmlns:a16="http://schemas.microsoft.com/office/drawing/2014/main" id="{299D0855-F0D7-6662-198E-0CF2FC7AD29D}"/>
              </a:ext>
            </a:extLst>
          </p:cNvPr>
          <p:cNvGrpSpPr/>
          <p:nvPr/>
        </p:nvGrpSpPr>
        <p:grpSpPr>
          <a:xfrm>
            <a:off x="3536428" y="1919411"/>
            <a:ext cx="2307912" cy="839085"/>
            <a:chOff x="3871327" y="3688400"/>
            <a:chExt cx="3764991" cy="1118780"/>
          </a:xfrm>
        </p:grpSpPr>
        <p:sp>
          <p:nvSpPr>
            <p:cNvPr id="7" name="Rectangle 6">
              <a:extLst>
                <a:ext uri="{FF2B5EF4-FFF2-40B4-BE49-F238E27FC236}">
                  <a16:creationId xmlns:a16="http://schemas.microsoft.com/office/drawing/2014/main" id="{07B7D80F-0232-C02B-20B2-086D78E9A3C7}"/>
                </a:ext>
              </a:extLst>
            </p:cNvPr>
            <p:cNvSpPr/>
            <p:nvPr/>
          </p:nvSpPr>
          <p:spPr bwMode="gray">
            <a:xfrm>
              <a:off x="3997850" y="3688400"/>
              <a:ext cx="3638468" cy="1118780"/>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8" name="Rechthoek: afgeronde hoeken 1">
              <a:extLst>
                <a:ext uri="{FF2B5EF4-FFF2-40B4-BE49-F238E27FC236}">
                  <a16:creationId xmlns:a16="http://schemas.microsoft.com/office/drawing/2014/main" id="{FA5BD7C7-EBCF-1F42-7324-986D4A9C5E4A}"/>
                </a:ext>
              </a:extLst>
            </p:cNvPr>
            <p:cNvSpPr/>
            <p:nvPr/>
          </p:nvSpPr>
          <p:spPr>
            <a:xfrm>
              <a:off x="4060163" y="3890117"/>
              <a:ext cx="3446556" cy="38496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135000" tIns="27000" rIns="27000" bIns="27000" rtlCol="0" anchor="ctr"/>
            <a:lstStyle/>
            <a:p>
              <a:pPr defTabSz="685800">
                <a:buClrTx/>
              </a:pPr>
              <a:r>
                <a:rPr lang="nl-NL" sz="675" b="1" kern="1200">
                  <a:solidFill>
                    <a:srgbClr val="3C3C3C"/>
                  </a:solidFill>
                  <a:latin typeface="Calibri"/>
                </a:rPr>
                <a:t>Regulier</a:t>
              </a:r>
            </a:p>
          </p:txBody>
        </p:sp>
        <p:sp>
          <p:nvSpPr>
            <p:cNvPr id="10" name="Rechthoek: afgeronde hoeken 1">
              <a:extLst>
                <a:ext uri="{FF2B5EF4-FFF2-40B4-BE49-F238E27FC236}">
                  <a16:creationId xmlns:a16="http://schemas.microsoft.com/office/drawing/2014/main" id="{B417F047-7547-F071-20AE-221E3066AABB}"/>
                </a:ext>
              </a:extLst>
            </p:cNvPr>
            <p:cNvSpPr/>
            <p:nvPr/>
          </p:nvSpPr>
          <p:spPr>
            <a:xfrm>
              <a:off x="4060163" y="4365670"/>
              <a:ext cx="3446556" cy="384971"/>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135000" tIns="27000" rIns="27000" bIns="27000" rtlCol="0" anchor="ctr"/>
            <a:lstStyle/>
            <a:p>
              <a:pPr defTabSz="685800">
                <a:buClrTx/>
              </a:pPr>
              <a:r>
                <a:rPr lang="nl-NL" sz="675" b="1" kern="1200">
                  <a:solidFill>
                    <a:srgbClr val="3C3C3C"/>
                  </a:solidFill>
                  <a:latin typeface="Calibri"/>
                </a:rPr>
                <a:t>Thuismonitoring</a:t>
              </a:r>
              <a:r>
                <a:rPr lang="nl-NL" sz="675" b="1" kern="1200" baseline="30000">
                  <a:solidFill>
                    <a:srgbClr val="3C3C3C"/>
                  </a:solidFill>
                  <a:latin typeface="Calibri"/>
                </a:rPr>
                <a:t>2</a:t>
              </a:r>
              <a:endParaRPr lang="nl-NL" sz="675" b="1" kern="1200">
                <a:solidFill>
                  <a:srgbClr val="3C3C3C"/>
                </a:solidFill>
                <a:latin typeface="Calibri"/>
              </a:endParaRPr>
            </a:p>
          </p:txBody>
        </p:sp>
        <p:sp>
          <p:nvSpPr>
            <p:cNvPr id="11" name="Oval 10">
              <a:extLst>
                <a:ext uri="{FF2B5EF4-FFF2-40B4-BE49-F238E27FC236}">
                  <a16:creationId xmlns:a16="http://schemas.microsoft.com/office/drawing/2014/main" id="{C54DCDC5-6B59-1CF1-8D6D-C5A0E62BCB1B}"/>
                </a:ext>
              </a:extLst>
            </p:cNvPr>
            <p:cNvSpPr/>
            <p:nvPr/>
          </p:nvSpPr>
          <p:spPr bwMode="gray">
            <a:xfrm>
              <a:off x="4321977" y="3798963"/>
              <a:ext cx="392947" cy="211409"/>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20%</a:t>
              </a:r>
              <a:endParaRPr lang="nl-NL" sz="600" b="1" kern="1200" baseline="30000">
                <a:solidFill>
                  <a:srgbClr val="FFFFFF"/>
                </a:solidFill>
                <a:latin typeface="Calibri"/>
                <a:ea typeface="+mn-ea"/>
                <a:cs typeface="+mn-cs"/>
              </a:endParaRPr>
            </a:p>
          </p:txBody>
        </p:sp>
        <p:sp>
          <p:nvSpPr>
            <p:cNvPr id="12" name="Oval 11">
              <a:extLst>
                <a:ext uri="{FF2B5EF4-FFF2-40B4-BE49-F238E27FC236}">
                  <a16:creationId xmlns:a16="http://schemas.microsoft.com/office/drawing/2014/main" id="{2C922010-6E48-C024-AF65-017DF3BCE07E}"/>
                </a:ext>
              </a:extLst>
            </p:cNvPr>
            <p:cNvSpPr/>
            <p:nvPr/>
          </p:nvSpPr>
          <p:spPr bwMode="gray">
            <a:xfrm>
              <a:off x="3871327" y="3798963"/>
              <a:ext cx="392947" cy="211409"/>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200</a:t>
              </a:r>
            </a:p>
          </p:txBody>
        </p:sp>
        <p:sp>
          <p:nvSpPr>
            <p:cNvPr id="13" name="Oval 12">
              <a:extLst>
                <a:ext uri="{FF2B5EF4-FFF2-40B4-BE49-F238E27FC236}">
                  <a16:creationId xmlns:a16="http://schemas.microsoft.com/office/drawing/2014/main" id="{F431CE52-05AA-6071-5CB5-131B66CA1427}"/>
                </a:ext>
              </a:extLst>
            </p:cNvPr>
            <p:cNvSpPr/>
            <p:nvPr/>
          </p:nvSpPr>
          <p:spPr bwMode="gray">
            <a:xfrm>
              <a:off x="4321977" y="4272468"/>
              <a:ext cx="392947" cy="211409"/>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80%</a:t>
              </a:r>
            </a:p>
          </p:txBody>
        </p:sp>
        <p:sp>
          <p:nvSpPr>
            <p:cNvPr id="14" name="Oval 13">
              <a:extLst>
                <a:ext uri="{FF2B5EF4-FFF2-40B4-BE49-F238E27FC236}">
                  <a16:creationId xmlns:a16="http://schemas.microsoft.com/office/drawing/2014/main" id="{BB2EBEA6-AE87-2CA9-637A-B02BECDB4853}"/>
                </a:ext>
              </a:extLst>
            </p:cNvPr>
            <p:cNvSpPr/>
            <p:nvPr/>
          </p:nvSpPr>
          <p:spPr bwMode="gray">
            <a:xfrm>
              <a:off x="3871327" y="4272468"/>
              <a:ext cx="392947" cy="211409"/>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850</a:t>
              </a:r>
            </a:p>
          </p:txBody>
        </p:sp>
        <p:sp>
          <p:nvSpPr>
            <p:cNvPr id="482" name="Rechthoek: afgeronde hoeken 1">
              <a:extLst>
                <a:ext uri="{FF2B5EF4-FFF2-40B4-BE49-F238E27FC236}">
                  <a16:creationId xmlns:a16="http://schemas.microsoft.com/office/drawing/2014/main" id="{4294D546-ECF8-0143-C613-49C33F4A3A0D}"/>
                </a:ext>
              </a:extLst>
            </p:cNvPr>
            <p:cNvSpPr/>
            <p:nvPr/>
          </p:nvSpPr>
          <p:spPr>
            <a:xfrm>
              <a:off x="3964802" y="3708975"/>
              <a:ext cx="3635113" cy="170325"/>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algn="ctr" defTabSz="685800">
                <a:buClrTx/>
              </a:pPr>
              <a:r>
                <a:rPr lang="nl-NL" sz="750" b="1" kern="1200">
                  <a:solidFill>
                    <a:srgbClr val="3C3C3C"/>
                  </a:solidFill>
                  <a:latin typeface="Calibri"/>
                </a:rPr>
                <a:t>Cardioversie</a:t>
              </a:r>
            </a:p>
          </p:txBody>
        </p:sp>
        <p:sp>
          <p:nvSpPr>
            <p:cNvPr id="505" name="Rechthoek: afgeronde hoeken 1">
              <a:extLst>
                <a:ext uri="{FF2B5EF4-FFF2-40B4-BE49-F238E27FC236}">
                  <a16:creationId xmlns:a16="http://schemas.microsoft.com/office/drawing/2014/main" id="{B96FB578-5D44-955C-4A8C-77C862966FAE}"/>
                </a:ext>
              </a:extLst>
            </p:cNvPr>
            <p:cNvSpPr/>
            <p:nvPr/>
          </p:nvSpPr>
          <p:spPr>
            <a:xfrm>
              <a:off x="5245550" y="3955328"/>
              <a:ext cx="982130" cy="257455"/>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2x ecg</a:t>
              </a:r>
            </a:p>
          </p:txBody>
        </p:sp>
        <p:sp>
          <p:nvSpPr>
            <p:cNvPr id="513" name="Rechthoek: afgeronde hoeken 1">
              <a:extLst>
                <a:ext uri="{FF2B5EF4-FFF2-40B4-BE49-F238E27FC236}">
                  <a16:creationId xmlns:a16="http://schemas.microsoft.com/office/drawing/2014/main" id="{ED09B79E-7A83-9D5C-08AD-6DB1AAB8DB81}"/>
                </a:ext>
              </a:extLst>
            </p:cNvPr>
            <p:cNvSpPr/>
            <p:nvPr/>
          </p:nvSpPr>
          <p:spPr>
            <a:xfrm>
              <a:off x="6377215" y="3958584"/>
              <a:ext cx="982130" cy="257455"/>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2 consult</a:t>
              </a:r>
            </a:p>
          </p:txBody>
        </p:sp>
      </p:grpSp>
      <p:sp>
        <p:nvSpPr>
          <p:cNvPr id="39" name="Rectangle 38">
            <a:extLst>
              <a:ext uri="{FF2B5EF4-FFF2-40B4-BE49-F238E27FC236}">
                <a16:creationId xmlns:a16="http://schemas.microsoft.com/office/drawing/2014/main" id="{F748D643-E962-AF6A-C83A-BAAE00A82604}"/>
              </a:ext>
            </a:extLst>
          </p:cNvPr>
          <p:cNvSpPr/>
          <p:nvPr/>
        </p:nvSpPr>
        <p:spPr bwMode="gray">
          <a:xfrm>
            <a:off x="2032258" y="1025340"/>
            <a:ext cx="5121020" cy="839085"/>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algn="ctr" defTabSz="685800">
              <a:lnSpc>
                <a:spcPct val="106000"/>
              </a:lnSpc>
              <a:buClrTx/>
            </a:pPr>
            <a:endParaRPr lang="nl-NL" sz="675" b="1" kern="1200">
              <a:solidFill>
                <a:srgbClr val="3C3C3C"/>
              </a:solidFill>
              <a:latin typeface="Calibri"/>
              <a:ea typeface="+mn-ea"/>
              <a:cs typeface="+mn-cs"/>
            </a:endParaRPr>
          </a:p>
        </p:txBody>
      </p:sp>
      <p:sp>
        <p:nvSpPr>
          <p:cNvPr id="40" name="Rechthoek: afgeronde hoeken 1">
            <a:extLst>
              <a:ext uri="{FF2B5EF4-FFF2-40B4-BE49-F238E27FC236}">
                <a16:creationId xmlns:a16="http://schemas.microsoft.com/office/drawing/2014/main" id="{CC84DB4C-0A54-D2DF-EB1D-225CE0A01DD2}"/>
              </a:ext>
            </a:extLst>
          </p:cNvPr>
          <p:cNvSpPr/>
          <p:nvPr/>
        </p:nvSpPr>
        <p:spPr>
          <a:xfrm>
            <a:off x="2105329" y="1202048"/>
            <a:ext cx="4955870" cy="265236"/>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135000" tIns="27000" rIns="27000" bIns="27000" rtlCol="0" anchor="ctr"/>
          <a:lstStyle/>
          <a:p>
            <a:pPr defTabSz="685800">
              <a:buClrTx/>
            </a:pPr>
            <a:r>
              <a:rPr lang="nl-NL" sz="675" b="1" kern="1200">
                <a:solidFill>
                  <a:srgbClr val="3C3C3C"/>
                </a:solidFill>
                <a:latin typeface="Calibri"/>
              </a:rPr>
              <a:t>Regulier</a:t>
            </a:r>
          </a:p>
        </p:txBody>
      </p:sp>
      <p:sp>
        <p:nvSpPr>
          <p:cNvPr id="41" name="Rechthoek: afgeronde hoeken 1">
            <a:extLst>
              <a:ext uri="{FF2B5EF4-FFF2-40B4-BE49-F238E27FC236}">
                <a16:creationId xmlns:a16="http://schemas.microsoft.com/office/drawing/2014/main" id="{50708F57-243C-5734-7C49-EF794EAF872B}"/>
              </a:ext>
            </a:extLst>
          </p:cNvPr>
          <p:cNvSpPr/>
          <p:nvPr/>
        </p:nvSpPr>
        <p:spPr>
          <a:xfrm>
            <a:off x="2105329" y="1529695"/>
            <a:ext cx="4955870" cy="265237"/>
          </a:xfrm>
          <a:prstGeom prst="roundRect">
            <a:avLst/>
          </a:prstGeom>
          <a:solidFill>
            <a:srgbClr val="FFEEE9"/>
          </a:solidFill>
        </p:spPr>
        <p:style>
          <a:lnRef idx="2">
            <a:schemeClr val="accent1"/>
          </a:lnRef>
          <a:fillRef idx="1">
            <a:schemeClr val="lt1"/>
          </a:fillRef>
          <a:effectRef idx="0">
            <a:schemeClr val="accent1"/>
          </a:effectRef>
          <a:fontRef idx="minor">
            <a:schemeClr val="dk1"/>
          </a:fontRef>
        </p:style>
        <p:txBody>
          <a:bodyPr lIns="135000" tIns="27000" rIns="27000" bIns="27000" rtlCol="0" anchor="ctr"/>
          <a:lstStyle/>
          <a:p>
            <a:pPr defTabSz="685800">
              <a:buClrTx/>
            </a:pPr>
            <a:r>
              <a:rPr lang="nl-NL" sz="675" b="1" kern="1200">
                <a:solidFill>
                  <a:srgbClr val="3C3C3C"/>
                </a:solidFill>
                <a:latin typeface="Calibri"/>
              </a:rPr>
              <a:t>Thuismonitoring</a:t>
            </a:r>
            <a:endParaRPr lang="nl-NL" sz="675" b="1" kern="1200" baseline="30000">
              <a:solidFill>
                <a:srgbClr val="3C3C3C"/>
              </a:solidFill>
              <a:latin typeface="Calibri"/>
            </a:endParaRPr>
          </a:p>
        </p:txBody>
      </p:sp>
      <p:sp>
        <p:nvSpPr>
          <p:cNvPr id="42" name="Oval 41">
            <a:extLst>
              <a:ext uri="{FF2B5EF4-FFF2-40B4-BE49-F238E27FC236}">
                <a16:creationId xmlns:a16="http://schemas.microsoft.com/office/drawing/2014/main" id="{DCE0B4E6-BE0D-D49F-419B-EA927FC203C3}"/>
              </a:ext>
            </a:extLst>
          </p:cNvPr>
          <p:cNvSpPr/>
          <p:nvPr/>
        </p:nvSpPr>
        <p:spPr bwMode="gray">
          <a:xfrm>
            <a:off x="2300510" y="1136456"/>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20%</a:t>
            </a:r>
          </a:p>
        </p:txBody>
      </p:sp>
      <p:sp>
        <p:nvSpPr>
          <p:cNvPr id="43" name="Oval 42">
            <a:extLst>
              <a:ext uri="{FF2B5EF4-FFF2-40B4-BE49-F238E27FC236}">
                <a16:creationId xmlns:a16="http://schemas.microsoft.com/office/drawing/2014/main" id="{3385A0DF-11EB-1839-C853-C9548EC17145}"/>
              </a:ext>
            </a:extLst>
          </p:cNvPr>
          <p:cNvSpPr/>
          <p:nvPr/>
        </p:nvSpPr>
        <p:spPr bwMode="gray">
          <a:xfrm>
            <a:off x="1962523" y="1136456"/>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1400</a:t>
            </a:r>
          </a:p>
        </p:txBody>
      </p:sp>
      <p:sp>
        <p:nvSpPr>
          <p:cNvPr id="45" name="Oval 44">
            <a:extLst>
              <a:ext uri="{FF2B5EF4-FFF2-40B4-BE49-F238E27FC236}">
                <a16:creationId xmlns:a16="http://schemas.microsoft.com/office/drawing/2014/main" id="{FCF06E30-D69B-7643-3F43-789E2D1C9D67}"/>
              </a:ext>
            </a:extLst>
          </p:cNvPr>
          <p:cNvSpPr/>
          <p:nvPr/>
        </p:nvSpPr>
        <p:spPr bwMode="gray">
          <a:xfrm>
            <a:off x="2300510" y="1462691"/>
            <a:ext cx="294710" cy="158557"/>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80%</a:t>
            </a:r>
          </a:p>
        </p:txBody>
      </p:sp>
      <p:sp>
        <p:nvSpPr>
          <p:cNvPr id="48" name="Oval 47">
            <a:extLst>
              <a:ext uri="{FF2B5EF4-FFF2-40B4-BE49-F238E27FC236}">
                <a16:creationId xmlns:a16="http://schemas.microsoft.com/office/drawing/2014/main" id="{8A4E0717-4512-8002-24AC-349B83DF708A}"/>
              </a:ext>
            </a:extLst>
          </p:cNvPr>
          <p:cNvSpPr/>
          <p:nvPr/>
        </p:nvSpPr>
        <p:spPr bwMode="gray">
          <a:xfrm>
            <a:off x="1962523" y="1462691"/>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5400</a:t>
            </a:r>
          </a:p>
        </p:txBody>
      </p:sp>
      <p:sp>
        <p:nvSpPr>
          <p:cNvPr id="49" name="Rechthoek: afgeronde hoeken 1">
            <a:extLst>
              <a:ext uri="{FF2B5EF4-FFF2-40B4-BE49-F238E27FC236}">
                <a16:creationId xmlns:a16="http://schemas.microsoft.com/office/drawing/2014/main" id="{B82E950F-24B1-3B7B-70D0-434526E5E566}"/>
              </a:ext>
            </a:extLst>
          </p:cNvPr>
          <p:cNvSpPr/>
          <p:nvPr/>
        </p:nvSpPr>
        <p:spPr>
          <a:xfrm>
            <a:off x="3291616" y="1238609"/>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2x ecg</a:t>
            </a:r>
          </a:p>
        </p:txBody>
      </p:sp>
      <p:sp>
        <p:nvSpPr>
          <p:cNvPr id="50" name="Rechthoek: afgeronde hoeken 1">
            <a:extLst>
              <a:ext uri="{FF2B5EF4-FFF2-40B4-BE49-F238E27FC236}">
                <a16:creationId xmlns:a16="http://schemas.microsoft.com/office/drawing/2014/main" id="{BF18EE40-E5E0-861C-A07E-7A4937E28E94}"/>
              </a:ext>
            </a:extLst>
          </p:cNvPr>
          <p:cNvSpPr/>
          <p:nvPr/>
        </p:nvSpPr>
        <p:spPr>
          <a:xfrm>
            <a:off x="5461385" y="1238609"/>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2 consulten</a:t>
            </a:r>
            <a:endParaRPr lang="nl-NL" sz="675" b="1" kern="1200" baseline="30000">
              <a:solidFill>
                <a:srgbClr val="3C3C3C"/>
              </a:solidFill>
              <a:latin typeface="Calibri"/>
            </a:endParaRPr>
          </a:p>
        </p:txBody>
      </p:sp>
      <p:sp>
        <p:nvSpPr>
          <p:cNvPr id="52" name="Rechthoek: afgeronde hoeken 1">
            <a:extLst>
              <a:ext uri="{FF2B5EF4-FFF2-40B4-BE49-F238E27FC236}">
                <a16:creationId xmlns:a16="http://schemas.microsoft.com/office/drawing/2014/main" id="{918A152A-2E38-3BEE-F7CB-37BA68CDEE8F}"/>
              </a:ext>
            </a:extLst>
          </p:cNvPr>
          <p:cNvSpPr/>
          <p:nvPr/>
        </p:nvSpPr>
        <p:spPr>
          <a:xfrm>
            <a:off x="3291616" y="1568950"/>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1x ecg</a:t>
            </a:r>
          </a:p>
        </p:txBody>
      </p:sp>
      <p:sp>
        <p:nvSpPr>
          <p:cNvPr id="53" name="Rechthoek: afgeronde hoeken 1">
            <a:extLst>
              <a:ext uri="{FF2B5EF4-FFF2-40B4-BE49-F238E27FC236}">
                <a16:creationId xmlns:a16="http://schemas.microsoft.com/office/drawing/2014/main" id="{92C04929-1698-2D08-1900-3056EF01E699}"/>
              </a:ext>
            </a:extLst>
          </p:cNvPr>
          <p:cNvSpPr/>
          <p:nvPr/>
        </p:nvSpPr>
        <p:spPr>
          <a:xfrm>
            <a:off x="5468839" y="1570194"/>
            <a:ext cx="736598"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1 consult</a:t>
            </a:r>
            <a:r>
              <a:rPr lang="nl-NL" sz="675" b="1" kern="1200" baseline="30000">
                <a:solidFill>
                  <a:srgbClr val="3C3C3C"/>
                </a:solidFill>
                <a:latin typeface="Calibri"/>
              </a:rPr>
              <a:t>1</a:t>
            </a:r>
            <a:endParaRPr lang="nl-NL" sz="675" b="1" kern="1200">
              <a:solidFill>
                <a:srgbClr val="3C3C3C"/>
              </a:solidFill>
              <a:latin typeface="Calibri"/>
            </a:endParaRPr>
          </a:p>
        </p:txBody>
      </p:sp>
      <p:sp>
        <p:nvSpPr>
          <p:cNvPr id="55" name="Rechthoek: afgeronde hoeken 1">
            <a:extLst>
              <a:ext uri="{FF2B5EF4-FFF2-40B4-BE49-F238E27FC236}">
                <a16:creationId xmlns:a16="http://schemas.microsoft.com/office/drawing/2014/main" id="{E1848F99-3D20-3388-901A-808F050F9060}"/>
              </a:ext>
            </a:extLst>
          </p:cNvPr>
          <p:cNvSpPr/>
          <p:nvPr/>
        </p:nvSpPr>
        <p:spPr>
          <a:xfrm>
            <a:off x="3205162" y="1082382"/>
            <a:ext cx="2728486" cy="100040"/>
          </a:xfrm>
          <a:prstGeom prst="rect">
            <a:avLst/>
          </a:prstGeom>
          <a:no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algn="ctr" defTabSz="685800">
              <a:buClrTx/>
            </a:pPr>
            <a:r>
              <a:rPr lang="nl-NL" sz="750" b="1" kern="1200">
                <a:solidFill>
                  <a:srgbClr val="3C3C3C"/>
                </a:solidFill>
                <a:latin typeface="Calibri"/>
                <a:cs typeface="Calibri"/>
              </a:rPr>
              <a:t>Paroxysmaal atriumfibrilleren</a:t>
            </a:r>
          </a:p>
        </p:txBody>
      </p:sp>
      <p:cxnSp>
        <p:nvCxnSpPr>
          <p:cNvPr id="464" name="Connector: Elbow 463">
            <a:extLst>
              <a:ext uri="{FF2B5EF4-FFF2-40B4-BE49-F238E27FC236}">
                <a16:creationId xmlns:a16="http://schemas.microsoft.com/office/drawing/2014/main" id="{6D91E734-FFE8-8F2E-240B-1815219A4CEA}"/>
              </a:ext>
            </a:extLst>
          </p:cNvPr>
          <p:cNvCxnSpPr>
            <a:cxnSpLocks/>
            <a:stCxn id="54" idx="3"/>
          </p:cNvCxnSpPr>
          <p:nvPr/>
        </p:nvCxnSpPr>
        <p:spPr>
          <a:xfrm flipV="1">
            <a:off x="7152703" y="3064557"/>
            <a:ext cx="931542" cy="1037520"/>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477" name="Connector: Elbow 476">
            <a:extLst>
              <a:ext uri="{FF2B5EF4-FFF2-40B4-BE49-F238E27FC236}">
                <a16:creationId xmlns:a16="http://schemas.microsoft.com/office/drawing/2014/main" id="{21F61FFE-1944-A2FA-D3C1-BE0737CC4E5F}"/>
              </a:ext>
            </a:extLst>
          </p:cNvPr>
          <p:cNvCxnSpPr>
            <a:cxnSpLocks/>
            <a:stCxn id="39" idx="3"/>
          </p:cNvCxnSpPr>
          <p:nvPr/>
        </p:nvCxnSpPr>
        <p:spPr>
          <a:xfrm>
            <a:off x="7153278" y="1444883"/>
            <a:ext cx="930967" cy="1038558"/>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490" name="Connector: Elbow 489">
            <a:extLst>
              <a:ext uri="{FF2B5EF4-FFF2-40B4-BE49-F238E27FC236}">
                <a16:creationId xmlns:a16="http://schemas.microsoft.com/office/drawing/2014/main" id="{35C9D576-FCFD-23AE-7919-D278B2E2401C}"/>
              </a:ext>
            </a:extLst>
          </p:cNvPr>
          <p:cNvCxnSpPr>
            <a:cxnSpLocks/>
            <a:endCxn id="39" idx="1"/>
          </p:cNvCxnSpPr>
          <p:nvPr/>
        </p:nvCxnSpPr>
        <p:spPr>
          <a:xfrm rot="5400000" flipH="1" flipV="1">
            <a:off x="1288419" y="1976283"/>
            <a:ext cx="1275240" cy="212439"/>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495" name="Connector: Elbow 494">
            <a:extLst>
              <a:ext uri="{FF2B5EF4-FFF2-40B4-BE49-F238E27FC236}">
                <a16:creationId xmlns:a16="http://schemas.microsoft.com/office/drawing/2014/main" id="{40B58F9D-DEF1-F1A6-BB3E-1669B849F32F}"/>
              </a:ext>
            </a:extLst>
          </p:cNvPr>
          <p:cNvCxnSpPr>
            <a:cxnSpLocks/>
            <a:stCxn id="31" idx="3"/>
            <a:endCxn id="54" idx="1"/>
          </p:cNvCxnSpPr>
          <p:nvPr/>
        </p:nvCxnSpPr>
        <p:spPr>
          <a:xfrm>
            <a:off x="1748651" y="2720122"/>
            <a:ext cx="283607" cy="1381955"/>
          </a:xfrm>
          <a:prstGeom prst="bentConnector3">
            <a:avLst>
              <a:gd name="adj1" fmla="val 23409"/>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03" name="Straight Arrow Connector 502">
            <a:extLst>
              <a:ext uri="{FF2B5EF4-FFF2-40B4-BE49-F238E27FC236}">
                <a16:creationId xmlns:a16="http://schemas.microsoft.com/office/drawing/2014/main" id="{AA1854ED-486B-A9D1-6D0B-014B44131F6D}"/>
              </a:ext>
            </a:extLst>
          </p:cNvPr>
          <p:cNvCxnSpPr>
            <a:cxnSpLocks/>
            <a:stCxn id="31" idx="2"/>
            <a:endCxn id="44" idx="0"/>
          </p:cNvCxnSpPr>
          <p:nvPr/>
        </p:nvCxnSpPr>
        <p:spPr>
          <a:xfrm>
            <a:off x="1177240" y="2928500"/>
            <a:ext cx="575" cy="981717"/>
          </a:xfrm>
          <a:prstGeom prst="straightConnector1">
            <a:avLst/>
          </a:prstGeom>
          <a:ln w="22225">
            <a:prstDash val="sysDot"/>
            <a:tailEnd type="triangle"/>
          </a:ln>
        </p:spPr>
        <p:style>
          <a:lnRef idx="1">
            <a:schemeClr val="accent1"/>
          </a:lnRef>
          <a:fillRef idx="0">
            <a:schemeClr val="accent1"/>
          </a:fillRef>
          <a:effectRef idx="0">
            <a:schemeClr val="accent1"/>
          </a:effectRef>
          <a:fontRef idx="minor">
            <a:schemeClr val="tx1"/>
          </a:fontRef>
        </p:style>
      </p:cxnSp>
      <p:sp>
        <p:nvSpPr>
          <p:cNvPr id="517" name="Oval 516">
            <a:extLst>
              <a:ext uri="{FF2B5EF4-FFF2-40B4-BE49-F238E27FC236}">
                <a16:creationId xmlns:a16="http://schemas.microsoft.com/office/drawing/2014/main" id="{9F9E71ED-9F27-0B55-9E02-682DF2D2FA95}"/>
              </a:ext>
            </a:extLst>
          </p:cNvPr>
          <p:cNvSpPr/>
          <p:nvPr/>
        </p:nvSpPr>
        <p:spPr bwMode="gray">
          <a:xfrm>
            <a:off x="1082740" y="3404345"/>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20%</a:t>
            </a:r>
          </a:p>
        </p:txBody>
      </p:sp>
      <p:sp>
        <p:nvSpPr>
          <p:cNvPr id="574" name="Oval 573">
            <a:extLst>
              <a:ext uri="{FF2B5EF4-FFF2-40B4-BE49-F238E27FC236}">
                <a16:creationId xmlns:a16="http://schemas.microsoft.com/office/drawing/2014/main" id="{2B2EF036-3D80-94EA-5EFB-EA70354AD506}"/>
              </a:ext>
            </a:extLst>
          </p:cNvPr>
          <p:cNvSpPr/>
          <p:nvPr/>
        </p:nvSpPr>
        <p:spPr bwMode="gray">
          <a:xfrm>
            <a:off x="1728368" y="3205964"/>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30%</a:t>
            </a:r>
          </a:p>
        </p:txBody>
      </p:sp>
      <p:sp>
        <p:nvSpPr>
          <p:cNvPr id="463" name="Oval 462">
            <a:extLst>
              <a:ext uri="{FF2B5EF4-FFF2-40B4-BE49-F238E27FC236}">
                <a16:creationId xmlns:a16="http://schemas.microsoft.com/office/drawing/2014/main" id="{4A71F413-5F55-E47F-9B13-FE2FE754E635}"/>
              </a:ext>
            </a:extLst>
          </p:cNvPr>
          <p:cNvSpPr/>
          <p:nvPr/>
        </p:nvSpPr>
        <p:spPr bwMode="gray">
          <a:xfrm>
            <a:off x="1736289" y="2145571"/>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50%</a:t>
            </a:r>
          </a:p>
        </p:txBody>
      </p:sp>
      <p:sp>
        <p:nvSpPr>
          <p:cNvPr id="16" name="Oval 15">
            <a:extLst>
              <a:ext uri="{FF2B5EF4-FFF2-40B4-BE49-F238E27FC236}">
                <a16:creationId xmlns:a16="http://schemas.microsoft.com/office/drawing/2014/main" id="{4AC3557B-C6FE-DF0A-7A2B-BE34444BB008}"/>
              </a:ext>
            </a:extLst>
          </p:cNvPr>
          <p:cNvSpPr/>
          <p:nvPr/>
        </p:nvSpPr>
        <p:spPr bwMode="gray">
          <a:xfrm>
            <a:off x="3110662" y="2264629"/>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10%</a:t>
            </a:r>
          </a:p>
        </p:txBody>
      </p:sp>
      <p:cxnSp>
        <p:nvCxnSpPr>
          <p:cNvPr id="528" name="Connector: Elbow 527">
            <a:extLst>
              <a:ext uri="{FF2B5EF4-FFF2-40B4-BE49-F238E27FC236}">
                <a16:creationId xmlns:a16="http://schemas.microsoft.com/office/drawing/2014/main" id="{D402F0DB-25F5-FED7-E282-B89E36E89713}"/>
              </a:ext>
            </a:extLst>
          </p:cNvPr>
          <p:cNvCxnSpPr>
            <a:cxnSpLocks/>
          </p:cNvCxnSpPr>
          <p:nvPr/>
        </p:nvCxnSpPr>
        <p:spPr>
          <a:xfrm flipV="1">
            <a:off x="5845901" y="2789830"/>
            <a:ext cx="1526316" cy="419543"/>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32" name="Connector: Elbow 531">
            <a:extLst>
              <a:ext uri="{FF2B5EF4-FFF2-40B4-BE49-F238E27FC236}">
                <a16:creationId xmlns:a16="http://schemas.microsoft.com/office/drawing/2014/main" id="{48653386-4A16-4CD1-825C-42C0700591FB}"/>
              </a:ext>
            </a:extLst>
          </p:cNvPr>
          <p:cNvCxnSpPr>
            <a:cxnSpLocks/>
          </p:cNvCxnSpPr>
          <p:nvPr/>
        </p:nvCxnSpPr>
        <p:spPr>
          <a:xfrm>
            <a:off x="5831743" y="2338953"/>
            <a:ext cx="1540475" cy="450877"/>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37" name="Oval 536">
            <a:extLst>
              <a:ext uri="{FF2B5EF4-FFF2-40B4-BE49-F238E27FC236}">
                <a16:creationId xmlns:a16="http://schemas.microsoft.com/office/drawing/2014/main" id="{3A1F74A9-D872-1ACF-4712-CBF2690187F5}"/>
              </a:ext>
            </a:extLst>
          </p:cNvPr>
          <p:cNvSpPr/>
          <p:nvPr/>
        </p:nvSpPr>
        <p:spPr bwMode="gray">
          <a:xfrm>
            <a:off x="770830" y="3811995"/>
            <a:ext cx="294710" cy="158557"/>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2700</a:t>
            </a:r>
          </a:p>
        </p:txBody>
      </p:sp>
      <p:sp>
        <p:nvSpPr>
          <p:cNvPr id="563" name="Rectangle 562">
            <a:extLst>
              <a:ext uri="{FF2B5EF4-FFF2-40B4-BE49-F238E27FC236}">
                <a16:creationId xmlns:a16="http://schemas.microsoft.com/office/drawing/2014/main" id="{C9E79FC7-7DEA-1081-EE40-82A20F732DB7}"/>
              </a:ext>
            </a:extLst>
          </p:cNvPr>
          <p:cNvSpPr/>
          <p:nvPr/>
        </p:nvSpPr>
        <p:spPr bwMode="gray">
          <a:xfrm flipV="1">
            <a:off x="7242604" y="933889"/>
            <a:ext cx="1530771"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grpSp>
        <p:nvGrpSpPr>
          <p:cNvPr id="452" name="Group 451">
            <a:extLst>
              <a:ext uri="{FF2B5EF4-FFF2-40B4-BE49-F238E27FC236}">
                <a16:creationId xmlns:a16="http://schemas.microsoft.com/office/drawing/2014/main" id="{43635B97-4AF3-63CC-41D9-5D9851C9D412}"/>
              </a:ext>
            </a:extLst>
          </p:cNvPr>
          <p:cNvGrpSpPr/>
          <p:nvPr/>
        </p:nvGrpSpPr>
        <p:grpSpPr>
          <a:xfrm>
            <a:off x="4191647" y="4603104"/>
            <a:ext cx="3816342" cy="451711"/>
            <a:chOff x="5492229" y="6020903"/>
            <a:chExt cx="5088456" cy="602281"/>
          </a:xfrm>
        </p:grpSpPr>
        <p:grpSp>
          <p:nvGrpSpPr>
            <p:cNvPr id="453" name="Group 452">
              <a:extLst>
                <a:ext uri="{FF2B5EF4-FFF2-40B4-BE49-F238E27FC236}">
                  <a16:creationId xmlns:a16="http://schemas.microsoft.com/office/drawing/2014/main" id="{F28FCAEC-A41F-C3EF-6C19-C0A6E9EE9135}"/>
                </a:ext>
              </a:extLst>
            </p:cNvPr>
            <p:cNvGrpSpPr/>
            <p:nvPr/>
          </p:nvGrpSpPr>
          <p:grpSpPr>
            <a:xfrm>
              <a:off x="5492229" y="6403162"/>
              <a:ext cx="1356447" cy="219266"/>
              <a:chOff x="6628889" y="6042934"/>
              <a:chExt cx="1691790" cy="291239"/>
            </a:xfrm>
          </p:grpSpPr>
          <p:sp>
            <p:nvSpPr>
              <p:cNvPr id="475" name="Oval 474">
                <a:extLst>
                  <a:ext uri="{FF2B5EF4-FFF2-40B4-BE49-F238E27FC236}">
                    <a16:creationId xmlns:a16="http://schemas.microsoft.com/office/drawing/2014/main" id="{DBA873A0-5F78-1C72-592A-8C5CED959DF3}"/>
                  </a:ext>
                </a:extLst>
              </p:cNvPr>
              <p:cNvSpPr/>
              <p:nvPr/>
            </p:nvSpPr>
            <p:spPr bwMode="gray">
              <a:xfrm>
                <a:off x="6628889" y="6042934"/>
                <a:ext cx="468000" cy="291239"/>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476" name="Rechthoek: afgeronde hoeken 1">
                <a:extLst>
                  <a:ext uri="{FF2B5EF4-FFF2-40B4-BE49-F238E27FC236}">
                    <a16:creationId xmlns:a16="http://schemas.microsoft.com/office/drawing/2014/main" id="{7F9EF6F3-D90D-DF28-67EC-D73C26B566F7}"/>
                  </a:ext>
                </a:extLst>
              </p:cNvPr>
              <p:cNvSpPr/>
              <p:nvPr/>
            </p:nvSpPr>
            <p:spPr>
              <a:xfrm>
                <a:off x="7144267" y="6055845"/>
                <a:ext cx="1176412" cy="265413"/>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Patiëntaantallen per jaar</a:t>
                </a:r>
              </a:p>
            </p:txBody>
          </p:sp>
        </p:grpSp>
        <p:grpSp>
          <p:nvGrpSpPr>
            <p:cNvPr id="454" name="Group 453">
              <a:extLst>
                <a:ext uri="{FF2B5EF4-FFF2-40B4-BE49-F238E27FC236}">
                  <a16:creationId xmlns:a16="http://schemas.microsoft.com/office/drawing/2014/main" id="{BE406DE3-A370-E70B-4E75-47A08F5ACFB1}"/>
                </a:ext>
              </a:extLst>
            </p:cNvPr>
            <p:cNvGrpSpPr/>
            <p:nvPr/>
          </p:nvGrpSpPr>
          <p:grpSpPr>
            <a:xfrm>
              <a:off x="8520345" y="6399058"/>
              <a:ext cx="2060340" cy="182511"/>
              <a:chOff x="8553450" y="6037483"/>
              <a:chExt cx="2569702" cy="242419"/>
            </a:xfrm>
          </p:grpSpPr>
          <p:sp>
            <p:nvSpPr>
              <p:cNvPr id="472" name="Rechthoek: afgeronde hoeken 1">
                <a:extLst>
                  <a:ext uri="{FF2B5EF4-FFF2-40B4-BE49-F238E27FC236}">
                    <a16:creationId xmlns:a16="http://schemas.microsoft.com/office/drawing/2014/main" id="{FFB71B89-B63B-82A4-7524-233CE7B564DA}"/>
                  </a:ext>
                </a:extLst>
              </p:cNvPr>
              <p:cNvSpPr/>
              <p:nvPr/>
            </p:nvSpPr>
            <p:spPr>
              <a:xfrm>
                <a:off x="9085938" y="6037483"/>
                <a:ext cx="2037214" cy="24241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In scope voor thuismonitoring</a:t>
                </a:r>
              </a:p>
            </p:txBody>
          </p:sp>
          <p:sp>
            <p:nvSpPr>
              <p:cNvPr id="474" name="Rechthoek: afgeronde hoeken 1">
                <a:extLst>
                  <a:ext uri="{FF2B5EF4-FFF2-40B4-BE49-F238E27FC236}">
                    <a16:creationId xmlns:a16="http://schemas.microsoft.com/office/drawing/2014/main" id="{5A9F10C5-102D-1152-2908-FA592FDDA675}"/>
                  </a:ext>
                </a:extLst>
              </p:cNvPr>
              <p:cNvSpPr/>
              <p:nvPr/>
            </p:nvSpPr>
            <p:spPr>
              <a:xfrm>
                <a:off x="8553450" y="6040480"/>
                <a:ext cx="416930" cy="236424"/>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grpSp>
        <p:grpSp>
          <p:nvGrpSpPr>
            <p:cNvPr id="455" name="Group 454">
              <a:extLst>
                <a:ext uri="{FF2B5EF4-FFF2-40B4-BE49-F238E27FC236}">
                  <a16:creationId xmlns:a16="http://schemas.microsoft.com/office/drawing/2014/main" id="{9D1318B0-4952-2C44-50CB-C7E75B901CE8}"/>
                </a:ext>
              </a:extLst>
            </p:cNvPr>
            <p:cNvGrpSpPr/>
            <p:nvPr/>
          </p:nvGrpSpPr>
          <p:grpSpPr>
            <a:xfrm>
              <a:off x="6957226" y="6394197"/>
              <a:ext cx="1470470" cy="228987"/>
              <a:chOff x="3932565" y="6031026"/>
              <a:chExt cx="1834002" cy="304151"/>
            </a:xfrm>
          </p:grpSpPr>
          <p:sp>
            <p:nvSpPr>
              <p:cNvPr id="470" name="Oval 469">
                <a:extLst>
                  <a:ext uri="{FF2B5EF4-FFF2-40B4-BE49-F238E27FC236}">
                    <a16:creationId xmlns:a16="http://schemas.microsoft.com/office/drawing/2014/main" id="{92142A4C-D04C-AE89-7866-978EC2122B5B}"/>
                  </a:ext>
                </a:extLst>
              </p:cNvPr>
              <p:cNvSpPr/>
              <p:nvPr/>
            </p:nvSpPr>
            <p:spPr bwMode="gray">
              <a:xfrm>
                <a:off x="3932565" y="6031026"/>
                <a:ext cx="468000" cy="291239"/>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471" name="Rechthoek: afgeronde hoeken 1">
                <a:extLst>
                  <a:ext uri="{FF2B5EF4-FFF2-40B4-BE49-F238E27FC236}">
                    <a16:creationId xmlns:a16="http://schemas.microsoft.com/office/drawing/2014/main" id="{C9F7D46B-D544-7E01-EEDF-71B78C3DE6E7}"/>
                  </a:ext>
                </a:extLst>
              </p:cNvPr>
              <p:cNvSpPr/>
              <p:nvPr/>
            </p:nvSpPr>
            <p:spPr>
              <a:xfrm>
                <a:off x="4415575" y="6043938"/>
                <a:ext cx="1350992" cy="29123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 verdeling patiënten per jaar</a:t>
                </a:r>
              </a:p>
            </p:txBody>
          </p:sp>
        </p:grpSp>
        <p:cxnSp>
          <p:nvCxnSpPr>
            <p:cNvPr id="456" name="Straight Arrow Connector 455">
              <a:extLst>
                <a:ext uri="{FF2B5EF4-FFF2-40B4-BE49-F238E27FC236}">
                  <a16:creationId xmlns:a16="http://schemas.microsoft.com/office/drawing/2014/main" id="{E96646A8-C33F-98B7-974B-1A3082ADE4C1}"/>
                </a:ext>
              </a:extLst>
            </p:cNvPr>
            <p:cNvCxnSpPr>
              <a:cxnSpLocks/>
            </p:cNvCxnSpPr>
            <p:nvPr/>
          </p:nvCxnSpPr>
          <p:spPr>
            <a:xfrm>
              <a:off x="5492229" y="6139036"/>
              <a:ext cx="375234"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57" name="Rechthoek: afgeronde hoeken 1">
              <a:extLst>
                <a:ext uri="{FF2B5EF4-FFF2-40B4-BE49-F238E27FC236}">
                  <a16:creationId xmlns:a16="http://schemas.microsoft.com/office/drawing/2014/main" id="{A4536FD1-4536-2C03-DF43-D6489C3A9798}"/>
                </a:ext>
              </a:extLst>
            </p:cNvPr>
            <p:cNvSpPr/>
            <p:nvPr/>
          </p:nvSpPr>
          <p:spPr>
            <a:xfrm>
              <a:off x="5840285" y="6030479"/>
              <a:ext cx="1511797" cy="199824"/>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Mogelijk patiëntenpad</a:t>
              </a:r>
            </a:p>
          </p:txBody>
        </p:sp>
        <p:sp>
          <p:nvSpPr>
            <p:cNvPr id="462" name="Rectangle 461">
              <a:extLst>
                <a:ext uri="{FF2B5EF4-FFF2-40B4-BE49-F238E27FC236}">
                  <a16:creationId xmlns:a16="http://schemas.microsoft.com/office/drawing/2014/main" id="{C598C40E-2EBD-322A-E8FC-D70A0C2F8B1E}"/>
                </a:ext>
              </a:extLst>
            </p:cNvPr>
            <p:cNvSpPr/>
            <p:nvPr/>
          </p:nvSpPr>
          <p:spPr bwMode="gray">
            <a:xfrm>
              <a:off x="8520347" y="6039124"/>
              <a:ext cx="334287" cy="151924"/>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465" name="Rechthoek: afgeronde hoeken 1">
              <a:extLst>
                <a:ext uri="{FF2B5EF4-FFF2-40B4-BE49-F238E27FC236}">
                  <a16:creationId xmlns:a16="http://schemas.microsoft.com/office/drawing/2014/main" id="{D361115D-05F1-1438-1C82-0EE0F6C58D95}"/>
                </a:ext>
              </a:extLst>
            </p:cNvPr>
            <p:cNvSpPr/>
            <p:nvPr/>
          </p:nvSpPr>
          <p:spPr>
            <a:xfrm>
              <a:off x="8947286" y="6025762"/>
              <a:ext cx="1511797" cy="199824"/>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Fase binnen zorgpad</a:t>
              </a:r>
            </a:p>
          </p:txBody>
        </p:sp>
        <p:sp>
          <p:nvSpPr>
            <p:cNvPr id="466" name="Rechthoek: afgeronde hoeken 1">
              <a:extLst>
                <a:ext uri="{FF2B5EF4-FFF2-40B4-BE49-F238E27FC236}">
                  <a16:creationId xmlns:a16="http://schemas.microsoft.com/office/drawing/2014/main" id="{202AA3E1-FBD8-4010-AE0A-6CDB86826176}"/>
                </a:ext>
              </a:extLst>
            </p:cNvPr>
            <p:cNvSpPr/>
            <p:nvPr/>
          </p:nvSpPr>
          <p:spPr>
            <a:xfrm>
              <a:off x="7341558" y="6020903"/>
              <a:ext cx="1633401" cy="182511"/>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Fysieke zorgactiviteiten</a:t>
              </a:r>
            </a:p>
          </p:txBody>
        </p:sp>
        <p:sp>
          <p:nvSpPr>
            <p:cNvPr id="469" name="Rechthoek: afgeronde hoeken 1">
              <a:extLst>
                <a:ext uri="{FF2B5EF4-FFF2-40B4-BE49-F238E27FC236}">
                  <a16:creationId xmlns:a16="http://schemas.microsoft.com/office/drawing/2014/main" id="{36299C67-B95E-1D6F-5770-5709DE6E3879}"/>
                </a:ext>
              </a:extLst>
            </p:cNvPr>
            <p:cNvSpPr/>
            <p:nvPr/>
          </p:nvSpPr>
          <p:spPr>
            <a:xfrm>
              <a:off x="7006309" y="6025099"/>
              <a:ext cx="334287" cy="17799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grpSp>
      <p:cxnSp>
        <p:nvCxnSpPr>
          <p:cNvPr id="489" name="Connector: Elbow 488">
            <a:extLst>
              <a:ext uri="{FF2B5EF4-FFF2-40B4-BE49-F238E27FC236}">
                <a16:creationId xmlns:a16="http://schemas.microsoft.com/office/drawing/2014/main" id="{301477E5-2054-758D-DE32-3C64CE505EB1}"/>
              </a:ext>
            </a:extLst>
          </p:cNvPr>
          <p:cNvCxnSpPr>
            <a:cxnSpLocks/>
            <a:endCxn id="17" idx="1"/>
          </p:cNvCxnSpPr>
          <p:nvPr/>
        </p:nvCxnSpPr>
        <p:spPr>
          <a:xfrm rot="16200000" flipH="1">
            <a:off x="2502287" y="2094336"/>
            <a:ext cx="1352031" cy="878042"/>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55433BC7-4051-326B-3FAE-CC0CC8FABB76}"/>
              </a:ext>
            </a:extLst>
          </p:cNvPr>
          <p:cNvSpPr/>
          <p:nvPr/>
        </p:nvSpPr>
        <p:spPr bwMode="gray">
          <a:xfrm>
            <a:off x="3122079" y="3138235"/>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15%</a:t>
            </a:r>
          </a:p>
        </p:txBody>
      </p:sp>
      <p:sp>
        <p:nvSpPr>
          <p:cNvPr id="5" name="Rectangle 4">
            <a:extLst>
              <a:ext uri="{FF2B5EF4-FFF2-40B4-BE49-F238E27FC236}">
                <a16:creationId xmlns:a16="http://schemas.microsoft.com/office/drawing/2014/main" id="{E98E55E6-FBD5-BA10-7571-C084476F9D4F}"/>
              </a:ext>
            </a:extLst>
          </p:cNvPr>
          <p:cNvSpPr/>
          <p:nvPr/>
        </p:nvSpPr>
        <p:spPr bwMode="gray">
          <a:xfrm>
            <a:off x="3488325" y="1"/>
            <a:ext cx="2549405" cy="14119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algn="r" defTabSz="685800">
              <a:lnSpc>
                <a:spcPct val="106000"/>
              </a:lnSpc>
              <a:buClrTx/>
            </a:pPr>
            <a:r>
              <a:rPr lang="nl-NL" sz="900" b="1" kern="1200">
                <a:solidFill>
                  <a:srgbClr val="FFFFFF"/>
                </a:solidFill>
                <a:latin typeface="Calibri"/>
                <a:ea typeface="+mn-ea"/>
                <a:cs typeface="+mn-cs"/>
              </a:rPr>
              <a:t>Indicatief - Hoog-over potentiële impactschatting </a:t>
            </a:r>
          </a:p>
        </p:txBody>
      </p:sp>
      <p:sp>
        <p:nvSpPr>
          <p:cNvPr id="2" name="Speech Bubble: Rectangle 1">
            <a:extLst>
              <a:ext uri="{FF2B5EF4-FFF2-40B4-BE49-F238E27FC236}">
                <a16:creationId xmlns:a16="http://schemas.microsoft.com/office/drawing/2014/main" id="{C9B5A32F-E133-0635-E50D-5A482F5B896A}"/>
              </a:ext>
            </a:extLst>
          </p:cNvPr>
          <p:cNvSpPr/>
          <p:nvPr/>
        </p:nvSpPr>
        <p:spPr bwMode="gray">
          <a:xfrm>
            <a:off x="7309015" y="3339476"/>
            <a:ext cx="1724906" cy="1037328"/>
          </a:xfrm>
          <a:prstGeom prst="wedgeRectCallout">
            <a:avLst>
              <a:gd name="adj1" fmla="val -46623"/>
              <a:gd name="adj2" fmla="val -70090"/>
            </a:avLst>
          </a:prstGeom>
          <a:solidFill>
            <a:schemeClr val="bg1"/>
          </a:solidFill>
          <a:ln w="3175" algn="ctr">
            <a:solidFill>
              <a:schemeClr val="accent1">
                <a:lumMod val="50000"/>
              </a:schemeClr>
            </a:solidFill>
            <a:miter lim="800000"/>
            <a:headEnd/>
            <a:tailEnd/>
          </a:ln>
        </p:spPr>
        <p:txBody>
          <a:bodyPr wrap="square" lIns="27000" tIns="0" rIns="27000" bIns="0" rtlCol="0" anchor="ctr"/>
          <a:lstStyle/>
          <a:p>
            <a:pPr algn="ctr" defTabSz="685800">
              <a:lnSpc>
                <a:spcPct val="106000"/>
              </a:lnSpc>
              <a:buClrTx/>
            </a:pPr>
            <a:r>
              <a:rPr lang="nl-NL" sz="788" b="1" i="1" kern="1200">
                <a:solidFill>
                  <a:srgbClr val="3C3C3C"/>
                </a:solidFill>
                <a:latin typeface="Calibri"/>
                <a:ea typeface="+mn-ea"/>
                <a:cs typeface="+mn-cs"/>
              </a:rPr>
              <a:t>Disclaimer</a:t>
            </a:r>
            <a:r>
              <a:rPr lang="nl-NL" sz="788" i="1" kern="1200">
                <a:solidFill>
                  <a:srgbClr val="3C3C3C"/>
                </a:solidFill>
                <a:latin typeface="Calibri"/>
                <a:ea typeface="+mn-ea"/>
                <a:cs typeface="+mn-cs"/>
              </a:rPr>
              <a:t> </a:t>
            </a:r>
          </a:p>
          <a:p>
            <a:pPr marL="128588" indent="-128588" defTabSz="685800">
              <a:lnSpc>
                <a:spcPct val="106000"/>
              </a:lnSpc>
              <a:buClrTx/>
              <a:buFont typeface="Arial" panose="020B0604020202020204" pitchFamily="34" charset="0"/>
              <a:buChar char="•"/>
            </a:pPr>
            <a:r>
              <a:rPr lang="nl-NL" sz="788" i="1" kern="1200">
                <a:solidFill>
                  <a:srgbClr val="3C3C3C"/>
                </a:solidFill>
                <a:latin typeface="Calibri"/>
                <a:ea typeface="+mn-ea"/>
                <a:cs typeface="+mn-cs"/>
              </a:rPr>
              <a:t>Dit is een eerste inschatting op basis van aannames en hoeft niet representatief te zijn voor een individueel huis</a:t>
            </a:r>
          </a:p>
          <a:p>
            <a:pPr marL="128588" indent="-128588" defTabSz="685800">
              <a:lnSpc>
                <a:spcPct val="106000"/>
              </a:lnSpc>
              <a:buClrTx/>
              <a:buFont typeface="Arial" panose="020B0604020202020204" pitchFamily="34" charset="0"/>
              <a:buChar char="•"/>
            </a:pPr>
            <a:r>
              <a:rPr lang="nl-NL" sz="788" i="1" kern="1200">
                <a:solidFill>
                  <a:srgbClr val="3C3C3C"/>
                </a:solidFill>
                <a:latin typeface="Calibri"/>
                <a:ea typeface="+mn-ea"/>
                <a:cs typeface="+mn-cs"/>
              </a:rPr>
              <a:t>Het startpunt per huis is verschillend, de impact wordt anders naarmate hybride zorg meer volwassen wordt</a:t>
            </a:r>
          </a:p>
        </p:txBody>
      </p:sp>
      <p:sp>
        <p:nvSpPr>
          <p:cNvPr id="6" name="Rechthoek: afgeronde hoeken 1">
            <a:extLst>
              <a:ext uri="{FF2B5EF4-FFF2-40B4-BE49-F238E27FC236}">
                <a16:creationId xmlns:a16="http://schemas.microsoft.com/office/drawing/2014/main" id="{2AC28FD9-F165-1FE6-722F-26E5CCD3C62E}"/>
              </a:ext>
            </a:extLst>
          </p:cNvPr>
          <p:cNvSpPr/>
          <p:nvPr/>
        </p:nvSpPr>
        <p:spPr>
          <a:xfrm>
            <a:off x="5078224" y="2470369"/>
            <a:ext cx="598753" cy="193091"/>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1 consult</a:t>
            </a:r>
            <a:r>
              <a:rPr lang="nl-NL" sz="675" b="1" kern="1200" baseline="30000">
                <a:solidFill>
                  <a:srgbClr val="3C3C3C"/>
                </a:solidFill>
                <a:latin typeface="Calibri"/>
              </a:rPr>
              <a:t>1</a:t>
            </a:r>
            <a:endParaRPr lang="nl-NL" sz="675" b="1" kern="1200">
              <a:solidFill>
                <a:srgbClr val="3C3C3C"/>
              </a:solidFill>
              <a:latin typeface="Calibri"/>
            </a:endParaRPr>
          </a:p>
        </p:txBody>
      </p:sp>
    </p:spTree>
    <p:extLst>
      <p:ext uri="{BB962C8B-B14F-4D97-AF65-F5344CB8AC3E}">
        <p14:creationId xmlns:p14="http://schemas.microsoft.com/office/powerpoint/2010/main" val="417399276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FB6976B-B0EE-2C47-98E2-0CC14458720E}"/>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think-cell data - do not delete" hidden="1">
                        <a:extLst>
                          <a:ext uri="{FF2B5EF4-FFF2-40B4-BE49-F238E27FC236}">
                            <a16:creationId xmlns:a16="http://schemas.microsoft.com/office/drawing/2014/main" id="{5FB6976B-B0EE-2C47-98E2-0CC14458720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cxnSp>
        <p:nvCxnSpPr>
          <p:cNvPr id="30" name="Connector: Elbow 29">
            <a:extLst>
              <a:ext uri="{FF2B5EF4-FFF2-40B4-BE49-F238E27FC236}">
                <a16:creationId xmlns:a16="http://schemas.microsoft.com/office/drawing/2014/main" id="{C10D9AEF-0E3A-49B3-371D-2F3A167791A4}"/>
              </a:ext>
            </a:extLst>
          </p:cNvPr>
          <p:cNvCxnSpPr>
            <a:cxnSpLocks/>
          </p:cNvCxnSpPr>
          <p:nvPr/>
        </p:nvCxnSpPr>
        <p:spPr>
          <a:xfrm rot="5400000" flipH="1" flipV="1">
            <a:off x="4260844" y="3391383"/>
            <a:ext cx="474170" cy="319596"/>
          </a:xfrm>
          <a:prstGeom prst="bentConnector3">
            <a:avLst>
              <a:gd name="adj1" fmla="val -1279"/>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3D3E91A-9A2C-E687-7E97-C470257180A5}"/>
              </a:ext>
            </a:extLst>
          </p:cNvPr>
          <p:cNvSpPr/>
          <p:nvPr/>
        </p:nvSpPr>
        <p:spPr bwMode="gray">
          <a:xfrm>
            <a:off x="3773359" y="2461586"/>
            <a:ext cx="1990862" cy="860189"/>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r>
              <a:rPr lang="nl-NL" sz="675" b="1" kern="1200">
                <a:solidFill>
                  <a:srgbClr val="3C3C3C"/>
                </a:solidFill>
                <a:latin typeface="Calibri"/>
                <a:ea typeface="+mn-ea"/>
                <a:cs typeface="+mn-cs"/>
              </a:rPr>
              <a:t>Klinische opname</a:t>
            </a:r>
          </a:p>
        </p:txBody>
      </p:sp>
      <p:sp>
        <p:nvSpPr>
          <p:cNvPr id="88" name="Rectangle 87">
            <a:extLst>
              <a:ext uri="{FF2B5EF4-FFF2-40B4-BE49-F238E27FC236}">
                <a16:creationId xmlns:a16="http://schemas.microsoft.com/office/drawing/2014/main" id="{4D3AA136-0D37-EE91-3DD5-3DD0990B4820}"/>
              </a:ext>
            </a:extLst>
          </p:cNvPr>
          <p:cNvSpPr/>
          <p:nvPr/>
        </p:nvSpPr>
        <p:spPr bwMode="gray">
          <a:xfrm>
            <a:off x="7465837" y="2428802"/>
            <a:ext cx="1345289" cy="903986"/>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r>
              <a:rPr lang="nl-NL" sz="675" b="1" kern="1200">
                <a:solidFill>
                  <a:srgbClr val="3C3C3C"/>
                </a:solidFill>
                <a:latin typeface="Calibri"/>
                <a:ea typeface="+mn-ea"/>
                <a:cs typeface="+mn-cs"/>
              </a:rPr>
              <a:t>Follow-up lange termijn</a:t>
            </a:r>
          </a:p>
        </p:txBody>
      </p:sp>
      <p:sp>
        <p:nvSpPr>
          <p:cNvPr id="46" name="Rectangle 45">
            <a:extLst>
              <a:ext uri="{FF2B5EF4-FFF2-40B4-BE49-F238E27FC236}">
                <a16:creationId xmlns:a16="http://schemas.microsoft.com/office/drawing/2014/main" id="{7D02DA67-3EF9-25B7-E269-F0CB66D8294C}"/>
              </a:ext>
            </a:extLst>
          </p:cNvPr>
          <p:cNvSpPr/>
          <p:nvPr/>
        </p:nvSpPr>
        <p:spPr bwMode="gray">
          <a:xfrm>
            <a:off x="2333458" y="1464901"/>
            <a:ext cx="4821896" cy="860189"/>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r>
              <a:rPr lang="nl-NL" sz="675" b="1" kern="1200">
                <a:solidFill>
                  <a:srgbClr val="3C3C3C"/>
                </a:solidFill>
                <a:latin typeface="Calibri"/>
                <a:ea typeface="+mn-ea"/>
                <a:cs typeface="+mn-cs"/>
              </a:rPr>
              <a:t>Stabiel (langer dan een jaar)</a:t>
            </a:r>
          </a:p>
        </p:txBody>
      </p:sp>
      <p:sp>
        <p:nvSpPr>
          <p:cNvPr id="45" name="Rectangle 44">
            <a:extLst>
              <a:ext uri="{FF2B5EF4-FFF2-40B4-BE49-F238E27FC236}">
                <a16:creationId xmlns:a16="http://schemas.microsoft.com/office/drawing/2014/main" id="{2BE42D31-ABB6-E92B-FA18-8A04CC4B79CB}"/>
              </a:ext>
            </a:extLst>
          </p:cNvPr>
          <p:cNvSpPr/>
          <p:nvPr/>
        </p:nvSpPr>
        <p:spPr bwMode="gray">
          <a:xfrm>
            <a:off x="2334409" y="3488383"/>
            <a:ext cx="1990862" cy="860189"/>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r>
              <a:rPr lang="nl-NL" sz="675" b="1" kern="1200">
                <a:solidFill>
                  <a:srgbClr val="3C3C3C"/>
                </a:solidFill>
                <a:latin typeface="Calibri"/>
                <a:ea typeface="+mn-ea"/>
                <a:cs typeface="+mn-cs"/>
              </a:rPr>
              <a:t>Instabiel (6 maanden)</a:t>
            </a:r>
          </a:p>
        </p:txBody>
      </p:sp>
      <p:sp>
        <p:nvSpPr>
          <p:cNvPr id="53" name="Rectangle 52">
            <a:extLst>
              <a:ext uri="{FF2B5EF4-FFF2-40B4-BE49-F238E27FC236}">
                <a16:creationId xmlns:a16="http://schemas.microsoft.com/office/drawing/2014/main" id="{34069557-2203-B9E5-2478-1DA2E841813D}"/>
              </a:ext>
            </a:extLst>
          </p:cNvPr>
          <p:cNvSpPr/>
          <p:nvPr/>
        </p:nvSpPr>
        <p:spPr bwMode="gray">
          <a:xfrm>
            <a:off x="5154097" y="3488383"/>
            <a:ext cx="1990862" cy="860189"/>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r>
              <a:rPr lang="nl-NL" sz="675" b="1" kern="1200">
                <a:solidFill>
                  <a:srgbClr val="3C3C3C"/>
                </a:solidFill>
                <a:latin typeface="Calibri"/>
                <a:ea typeface="+mn-ea"/>
                <a:cs typeface="+mn-cs"/>
              </a:rPr>
              <a:t>Stabiel (6 maanden en korter dan een jaar)</a:t>
            </a:r>
          </a:p>
        </p:txBody>
      </p:sp>
      <p:sp>
        <p:nvSpPr>
          <p:cNvPr id="3" name="Title 2">
            <a:extLst>
              <a:ext uri="{FF2B5EF4-FFF2-40B4-BE49-F238E27FC236}">
                <a16:creationId xmlns:a16="http://schemas.microsoft.com/office/drawing/2014/main" id="{EF968795-B206-87CB-C998-F18C22B1A110}"/>
              </a:ext>
            </a:extLst>
          </p:cNvPr>
          <p:cNvSpPr>
            <a:spLocks noGrp="1"/>
          </p:cNvSpPr>
          <p:nvPr>
            <p:ph type="title"/>
          </p:nvPr>
        </p:nvSpPr>
        <p:spPr>
          <a:noFill/>
        </p:spPr>
        <p:txBody>
          <a:bodyPr vert="horz"/>
          <a:lstStyle/>
          <a:p>
            <a:r>
              <a:rPr lang="nl-NL" sz="1400">
                <a:solidFill>
                  <a:schemeClr val="accent1"/>
                </a:solidFill>
              </a:rPr>
              <a:t>Hartfalen | </a:t>
            </a:r>
            <a:r>
              <a:rPr lang="nl-NL" sz="1400">
                <a:cs typeface="Calibri Light"/>
              </a:rPr>
              <a:t>Introductie van </a:t>
            </a:r>
            <a:r>
              <a:rPr lang="nl-NL" sz="1400" err="1">
                <a:cs typeface="Calibri Light"/>
              </a:rPr>
              <a:t>thuismonitoring</a:t>
            </a:r>
            <a:r>
              <a:rPr lang="nl-NL" sz="1400">
                <a:cs typeface="Calibri Light"/>
              </a:rPr>
              <a:t> in het </a:t>
            </a:r>
            <a:r>
              <a:rPr lang="nl-NL" sz="1400" err="1">
                <a:cs typeface="Calibri Light"/>
              </a:rPr>
              <a:t>zorgpad</a:t>
            </a:r>
            <a:r>
              <a:rPr lang="nl-NL" sz="1400">
                <a:cs typeface="Calibri Light"/>
              </a:rPr>
              <a:t> Hartfalen heeft jaarlijks met een inclusie van 50% effect op ongeveer 9000 stabiele en 1000 instabiele patiënten  </a:t>
            </a:r>
          </a:p>
        </p:txBody>
      </p:sp>
      <p:sp>
        <p:nvSpPr>
          <p:cNvPr id="355" name="Text Placeholder 15">
            <a:extLst>
              <a:ext uri="{FF2B5EF4-FFF2-40B4-BE49-F238E27FC236}">
                <a16:creationId xmlns:a16="http://schemas.microsoft.com/office/drawing/2014/main" id="{455B79F0-14AF-1CEC-5907-01F1BB4755AA}"/>
              </a:ext>
            </a:extLst>
          </p:cNvPr>
          <p:cNvSpPr>
            <a:spLocks noGrp="1"/>
          </p:cNvSpPr>
          <p:nvPr>
            <p:ph type="body" sz="quarter" idx="4294967295"/>
          </p:nvPr>
        </p:nvSpPr>
        <p:spPr>
          <a:xfrm>
            <a:off x="376238" y="773946"/>
            <a:ext cx="8391525" cy="567928"/>
          </a:xfrm>
        </p:spPr>
        <p:txBody>
          <a:bodyPr vert="horz" lIns="0" tIns="0" rIns="0" bIns="0" rtlCol="0">
            <a:noAutofit/>
          </a:bodyPr>
          <a:lstStyle/>
          <a:p>
            <a:r>
              <a:rPr lang="nl-NL">
                <a:solidFill>
                  <a:srgbClr val="575757"/>
                </a:solidFill>
              </a:rPr>
              <a:t>Patiëntenstroomdiagram</a:t>
            </a:r>
            <a:r>
              <a:rPr lang="nl-NL" baseline="30000">
                <a:solidFill>
                  <a:srgbClr val="575757"/>
                </a:solidFill>
              </a:rPr>
              <a:t>1</a:t>
            </a:r>
            <a:endParaRPr lang="nl-NL">
              <a:solidFill>
                <a:srgbClr val="575757"/>
              </a:solidFill>
            </a:endParaRPr>
          </a:p>
        </p:txBody>
      </p:sp>
      <p:pic>
        <p:nvPicPr>
          <p:cNvPr id="27" name="Afbeelding 9">
            <a:extLst>
              <a:ext uri="{FF2B5EF4-FFF2-40B4-BE49-F238E27FC236}">
                <a16:creationId xmlns:a16="http://schemas.microsoft.com/office/drawing/2014/main" id="{CBD345B9-8C07-7089-EB43-01167E711F1D}"/>
              </a:ext>
            </a:extLst>
          </p:cNvPr>
          <p:cNvPicPr>
            <a:picLocks noChangeAspect="1"/>
          </p:cNvPicPr>
          <p:nvPr/>
        </p:nvPicPr>
        <p:blipFill rotWithShape="1">
          <a:blip r:embed="rId6"/>
          <a:srcRect l="64144" t="37105" r="31088" b="46599"/>
          <a:stretch/>
        </p:blipFill>
        <p:spPr>
          <a:xfrm>
            <a:off x="382325" y="1930570"/>
            <a:ext cx="246782" cy="500810"/>
          </a:xfrm>
          <a:prstGeom prst="rect">
            <a:avLst/>
          </a:prstGeom>
        </p:spPr>
      </p:pic>
      <p:sp>
        <p:nvSpPr>
          <p:cNvPr id="70" name="Rechthoek: afgeronde hoeken 1">
            <a:extLst>
              <a:ext uri="{FF2B5EF4-FFF2-40B4-BE49-F238E27FC236}">
                <a16:creationId xmlns:a16="http://schemas.microsoft.com/office/drawing/2014/main" id="{41AA3F8E-E883-B9A8-F6CE-E7685808DCA0}"/>
              </a:ext>
            </a:extLst>
          </p:cNvPr>
          <p:cNvSpPr/>
          <p:nvPr/>
        </p:nvSpPr>
        <p:spPr>
          <a:xfrm>
            <a:off x="382325" y="998625"/>
            <a:ext cx="1606322" cy="323035"/>
          </a:xfrm>
          <a:prstGeom prst="rect">
            <a:avLst/>
          </a:prstGeom>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defTabSz="685800">
              <a:buClrTx/>
            </a:pPr>
            <a:r>
              <a:rPr lang="nl-NL" sz="750" b="1" kern="1200">
                <a:solidFill>
                  <a:srgbClr val="3C3C3C"/>
                </a:solidFill>
                <a:latin typeface="Calibri"/>
              </a:rPr>
              <a:t>Na diagnose 2 follow-up mogelijkheden</a:t>
            </a:r>
          </a:p>
        </p:txBody>
      </p:sp>
      <p:sp>
        <p:nvSpPr>
          <p:cNvPr id="31" name="Rechthoek: afgeronde hoeken 1">
            <a:extLst>
              <a:ext uri="{FF2B5EF4-FFF2-40B4-BE49-F238E27FC236}">
                <a16:creationId xmlns:a16="http://schemas.microsoft.com/office/drawing/2014/main" id="{1261EC0D-C8B8-3085-B48B-BFF1D27F0676}"/>
              </a:ext>
            </a:extLst>
          </p:cNvPr>
          <p:cNvSpPr/>
          <p:nvPr/>
        </p:nvSpPr>
        <p:spPr>
          <a:xfrm>
            <a:off x="372750" y="2664803"/>
            <a:ext cx="600907" cy="282214"/>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Diagnose hartfalen</a:t>
            </a:r>
          </a:p>
        </p:txBody>
      </p:sp>
      <p:sp>
        <p:nvSpPr>
          <p:cNvPr id="92" name="Rechthoek: afgeronde hoeken 1">
            <a:extLst>
              <a:ext uri="{FF2B5EF4-FFF2-40B4-BE49-F238E27FC236}">
                <a16:creationId xmlns:a16="http://schemas.microsoft.com/office/drawing/2014/main" id="{CC153BC1-BAA5-ACF2-4F98-FE4DC99F6CDB}"/>
              </a:ext>
            </a:extLst>
          </p:cNvPr>
          <p:cNvSpPr/>
          <p:nvPr/>
        </p:nvSpPr>
        <p:spPr>
          <a:xfrm>
            <a:off x="7567480" y="2667127"/>
            <a:ext cx="1144346" cy="27659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Reguliere </a:t>
            </a:r>
            <a:r>
              <a:rPr lang="nl-NL" sz="600" b="1" kern="1200" err="1">
                <a:solidFill>
                  <a:srgbClr val="3C3C3C"/>
                </a:solidFill>
                <a:latin typeface="Calibri"/>
              </a:rPr>
              <a:t>zorgpad</a:t>
            </a:r>
          </a:p>
          <a:p>
            <a:pPr algn="ctr" defTabSz="685800">
              <a:buClrTx/>
            </a:pPr>
            <a:r>
              <a:rPr lang="nl-NL" sz="600" b="1" kern="1200">
                <a:solidFill>
                  <a:srgbClr val="3C3C3C"/>
                </a:solidFill>
                <a:latin typeface="Calibri"/>
              </a:rPr>
              <a:t>1-4  consulten</a:t>
            </a:r>
          </a:p>
        </p:txBody>
      </p:sp>
      <p:sp>
        <p:nvSpPr>
          <p:cNvPr id="261" name="Oval 260">
            <a:extLst>
              <a:ext uri="{FF2B5EF4-FFF2-40B4-BE49-F238E27FC236}">
                <a16:creationId xmlns:a16="http://schemas.microsoft.com/office/drawing/2014/main" id="{39562601-3F54-B6AF-CCE0-9950EA6C1257}"/>
              </a:ext>
            </a:extLst>
          </p:cNvPr>
          <p:cNvSpPr/>
          <p:nvPr/>
        </p:nvSpPr>
        <p:spPr bwMode="gray">
          <a:xfrm>
            <a:off x="369354" y="2562526"/>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21.000</a:t>
            </a:r>
          </a:p>
        </p:txBody>
      </p:sp>
      <p:sp>
        <p:nvSpPr>
          <p:cNvPr id="274" name="Rectangle 273">
            <a:extLst>
              <a:ext uri="{FF2B5EF4-FFF2-40B4-BE49-F238E27FC236}">
                <a16:creationId xmlns:a16="http://schemas.microsoft.com/office/drawing/2014/main" id="{67478A24-9440-4663-5726-29D259C4D044}"/>
              </a:ext>
            </a:extLst>
          </p:cNvPr>
          <p:cNvSpPr/>
          <p:nvPr/>
        </p:nvSpPr>
        <p:spPr bwMode="gray">
          <a:xfrm>
            <a:off x="355035" y="1348015"/>
            <a:ext cx="1639297"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288" name="Rechthoek: afgeronde hoeken 1">
            <a:extLst>
              <a:ext uri="{FF2B5EF4-FFF2-40B4-BE49-F238E27FC236}">
                <a16:creationId xmlns:a16="http://schemas.microsoft.com/office/drawing/2014/main" id="{1C5B88B5-4C65-BC93-0CFC-6372A5D3FFFA}"/>
              </a:ext>
            </a:extLst>
          </p:cNvPr>
          <p:cNvSpPr/>
          <p:nvPr/>
        </p:nvSpPr>
        <p:spPr>
          <a:xfrm>
            <a:off x="2133600" y="995040"/>
            <a:ext cx="5149309" cy="323035"/>
          </a:xfrm>
          <a:prstGeom prst="rect">
            <a:avLst/>
          </a:prstGeom>
          <a:solidFill>
            <a:schemeClr val="bg1"/>
          </a:solidFill>
          <a:ln w="3175">
            <a:noFill/>
          </a:ln>
        </p:spPr>
        <p:style>
          <a:lnRef idx="2">
            <a:schemeClr val="dk1"/>
          </a:lnRef>
          <a:fillRef idx="1">
            <a:schemeClr val="lt1"/>
          </a:fillRef>
          <a:effectRef idx="0">
            <a:schemeClr val="dk1"/>
          </a:effectRef>
          <a:fontRef idx="minor">
            <a:schemeClr val="dk1"/>
          </a:fontRef>
        </p:style>
        <p:txBody>
          <a:bodyPr lIns="13500" tIns="34290" rIns="13500" bIns="34290" rtlCol="0" anchor="b"/>
          <a:lstStyle/>
          <a:p>
            <a:pPr defTabSz="685800">
              <a:buClrTx/>
            </a:pPr>
            <a:r>
              <a:rPr lang="nl-NL" sz="750" b="1" kern="1200">
                <a:solidFill>
                  <a:srgbClr val="3C3C3C"/>
                </a:solidFill>
                <a:latin typeface="Calibri"/>
              </a:rPr>
              <a:t>Patiënt wordt behandeld voor stabiel of instabiel hartfalen en bij verslechtering is soms een klinische spoedopname geïndiceerd</a:t>
            </a:r>
          </a:p>
        </p:txBody>
      </p:sp>
      <p:sp>
        <p:nvSpPr>
          <p:cNvPr id="291" name="Rectangle 290">
            <a:extLst>
              <a:ext uri="{FF2B5EF4-FFF2-40B4-BE49-F238E27FC236}">
                <a16:creationId xmlns:a16="http://schemas.microsoft.com/office/drawing/2014/main" id="{271C09D9-51C9-BD9C-500F-730FF7D0A94E}"/>
              </a:ext>
            </a:extLst>
          </p:cNvPr>
          <p:cNvSpPr/>
          <p:nvPr/>
        </p:nvSpPr>
        <p:spPr bwMode="gray">
          <a:xfrm>
            <a:off x="2133600" y="1348015"/>
            <a:ext cx="5210695"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313" name="Rectangle 312">
            <a:extLst>
              <a:ext uri="{FF2B5EF4-FFF2-40B4-BE49-F238E27FC236}">
                <a16:creationId xmlns:a16="http://schemas.microsoft.com/office/drawing/2014/main" id="{C0DE5B9A-43DB-9A2F-64E8-C9592579D4EA}"/>
              </a:ext>
            </a:extLst>
          </p:cNvPr>
          <p:cNvSpPr/>
          <p:nvPr/>
        </p:nvSpPr>
        <p:spPr bwMode="gray">
          <a:xfrm>
            <a:off x="7487701" y="1348015"/>
            <a:ext cx="1307240" cy="3428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sp>
        <p:nvSpPr>
          <p:cNvPr id="61" name="Rechthoek: afgeronde hoeken 1">
            <a:extLst>
              <a:ext uri="{FF2B5EF4-FFF2-40B4-BE49-F238E27FC236}">
                <a16:creationId xmlns:a16="http://schemas.microsoft.com/office/drawing/2014/main" id="{E7933F41-81A4-EE4F-E86C-9A41C6B7B66B}"/>
              </a:ext>
            </a:extLst>
          </p:cNvPr>
          <p:cNvSpPr/>
          <p:nvPr/>
        </p:nvSpPr>
        <p:spPr>
          <a:xfrm>
            <a:off x="3870845" y="2632917"/>
            <a:ext cx="1786621" cy="27659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Opname regulier </a:t>
            </a:r>
            <a:r>
              <a:rPr lang="nl-NL" sz="600" b="1" kern="1200" err="1">
                <a:solidFill>
                  <a:srgbClr val="3C3C3C"/>
                </a:solidFill>
                <a:latin typeface="Calibri"/>
              </a:rPr>
              <a:t>zorgpad</a:t>
            </a:r>
            <a:endParaRPr lang="nl-NL" sz="600" b="1" kern="1200">
              <a:solidFill>
                <a:srgbClr val="3C3C3C"/>
              </a:solidFill>
              <a:latin typeface="Calibri"/>
            </a:endParaRPr>
          </a:p>
          <a:p>
            <a:pPr algn="ctr" defTabSz="685800">
              <a:buClrTx/>
            </a:pPr>
            <a:r>
              <a:rPr lang="nl-NL" sz="600" kern="1200">
                <a:solidFill>
                  <a:srgbClr val="3C3C3C"/>
                </a:solidFill>
                <a:latin typeface="Calibri"/>
              </a:rPr>
              <a:t>(7,6 dagen)</a:t>
            </a:r>
            <a:endParaRPr lang="nl-NL" sz="600" b="1" kern="1200" baseline="30000">
              <a:solidFill>
                <a:srgbClr val="3C3C3C"/>
              </a:solidFill>
              <a:latin typeface="Calibri"/>
              <a:cs typeface="Calibri"/>
            </a:endParaRPr>
          </a:p>
        </p:txBody>
      </p:sp>
      <p:sp>
        <p:nvSpPr>
          <p:cNvPr id="65" name="Rechthoek: afgeronde hoeken 1">
            <a:extLst>
              <a:ext uri="{FF2B5EF4-FFF2-40B4-BE49-F238E27FC236}">
                <a16:creationId xmlns:a16="http://schemas.microsoft.com/office/drawing/2014/main" id="{250161C1-D445-E857-08A1-8767D865E396}"/>
              </a:ext>
            </a:extLst>
          </p:cNvPr>
          <p:cNvSpPr/>
          <p:nvPr/>
        </p:nvSpPr>
        <p:spPr>
          <a:xfrm>
            <a:off x="7567480" y="2988917"/>
            <a:ext cx="606527" cy="276591"/>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Thuismonitoring</a:t>
            </a:r>
            <a:endParaRPr lang="nl-NL" sz="600" b="1" kern="1200">
              <a:solidFill>
                <a:srgbClr val="3C3C3C"/>
              </a:solidFill>
              <a:latin typeface="Calibri"/>
              <a:cs typeface="Calibri"/>
            </a:endParaRPr>
          </a:p>
        </p:txBody>
      </p:sp>
      <p:cxnSp>
        <p:nvCxnSpPr>
          <p:cNvPr id="40" name="Connector: Elbow 39">
            <a:extLst>
              <a:ext uri="{FF2B5EF4-FFF2-40B4-BE49-F238E27FC236}">
                <a16:creationId xmlns:a16="http://schemas.microsoft.com/office/drawing/2014/main" id="{92C311AA-4349-568B-EE73-E32C609C8304}"/>
              </a:ext>
            </a:extLst>
          </p:cNvPr>
          <p:cNvCxnSpPr>
            <a:cxnSpLocks/>
            <a:stCxn id="53" idx="3"/>
            <a:endCxn id="88" idx="1"/>
          </p:cNvCxnSpPr>
          <p:nvPr/>
        </p:nvCxnSpPr>
        <p:spPr>
          <a:xfrm flipV="1">
            <a:off x="7144959" y="2880795"/>
            <a:ext cx="320879" cy="1037682"/>
          </a:xfrm>
          <a:prstGeom prst="bentConnector3">
            <a:avLst>
              <a:gd name="adj1" fmla="val 53886"/>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91" name="Rechthoek: afgeronde hoeken 1">
            <a:extLst>
              <a:ext uri="{FF2B5EF4-FFF2-40B4-BE49-F238E27FC236}">
                <a16:creationId xmlns:a16="http://schemas.microsoft.com/office/drawing/2014/main" id="{A4F52865-F8C2-2A82-1396-4FA602208FBC}"/>
              </a:ext>
            </a:extLst>
          </p:cNvPr>
          <p:cNvSpPr/>
          <p:nvPr/>
        </p:nvSpPr>
        <p:spPr>
          <a:xfrm>
            <a:off x="2417983" y="1625883"/>
            <a:ext cx="4595309" cy="27659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Reguliere </a:t>
            </a:r>
            <a:r>
              <a:rPr lang="nl-NL" sz="600" b="1" kern="1200" err="1">
                <a:solidFill>
                  <a:srgbClr val="3C3C3C"/>
                </a:solidFill>
                <a:latin typeface="Calibri"/>
              </a:rPr>
              <a:t>zorgpad</a:t>
            </a:r>
            <a:endParaRPr lang="nl-NL" sz="600" b="1" kern="1200">
              <a:solidFill>
                <a:srgbClr val="3C3C3C"/>
              </a:solidFill>
              <a:latin typeface="Calibri"/>
            </a:endParaRPr>
          </a:p>
        </p:txBody>
      </p:sp>
      <p:sp>
        <p:nvSpPr>
          <p:cNvPr id="57" name="Rechthoek: afgeronde hoeken 1">
            <a:extLst>
              <a:ext uri="{FF2B5EF4-FFF2-40B4-BE49-F238E27FC236}">
                <a16:creationId xmlns:a16="http://schemas.microsoft.com/office/drawing/2014/main" id="{E4BEF331-AECF-398A-DCA1-3D9A3A8E083D}"/>
              </a:ext>
            </a:extLst>
          </p:cNvPr>
          <p:cNvSpPr/>
          <p:nvPr/>
        </p:nvSpPr>
        <p:spPr>
          <a:xfrm>
            <a:off x="2417984" y="1995242"/>
            <a:ext cx="4595309" cy="276591"/>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cs typeface="Calibri"/>
              </a:rPr>
              <a:t>Thuismonitoring</a:t>
            </a:r>
          </a:p>
        </p:txBody>
      </p:sp>
      <p:sp>
        <p:nvSpPr>
          <p:cNvPr id="2" name="Rechthoek: afgeronde hoeken 1">
            <a:extLst>
              <a:ext uri="{FF2B5EF4-FFF2-40B4-BE49-F238E27FC236}">
                <a16:creationId xmlns:a16="http://schemas.microsoft.com/office/drawing/2014/main" id="{98882AF6-2F7F-AF42-7DE5-87C3702F31F0}"/>
              </a:ext>
            </a:extLst>
          </p:cNvPr>
          <p:cNvSpPr/>
          <p:nvPr/>
        </p:nvSpPr>
        <p:spPr>
          <a:xfrm>
            <a:off x="5248983" y="3657245"/>
            <a:ext cx="1786621" cy="27659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lIns="27000" tIns="0" rIns="27000" bIns="0" rtlCol="0" anchor="ctr"/>
          <a:lstStyle/>
          <a:p>
            <a:pPr defTabSz="685800">
              <a:buClrTx/>
            </a:pPr>
            <a:r>
              <a:rPr lang="nl-NL" sz="600" b="1" kern="1200">
                <a:solidFill>
                  <a:srgbClr val="3C3C3C"/>
                </a:solidFill>
                <a:latin typeface="Calibri"/>
              </a:rPr>
              <a:t>Regulier </a:t>
            </a:r>
            <a:r>
              <a:rPr lang="nl-NL" sz="600" b="1" kern="1200" err="1">
                <a:solidFill>
                  <a:srgbClr val="3C3C3C"/>
                </a:solidFill>
                <a:latin typeface="Calibri"/>
              </a:rPr>
              <a:t>zorgpad</a:t>
            </a:r>
          </a:p>
        </p:txBody>
      </p:sp>
      <p:sp>
        <p:nvSpPr>
          <p:cNvPr id="60" name="Rechthoek: afgeronde hoeken 1">
            <a:extLst>
              <a:ext uri="{FF2B5EF4-FFF2-40B4-BE49-F238E27FC236}">
                <a16:creationId xmlns:a16="http://schemas.microsoft.com/office/drawing/2014/main" id="{40C27E68-2386-E389-5452-E79B2386F495}"/>
              </a:ext>
            </a:extLst>
          </p:cNvPr>
          <p:cNvSpPr/>
          <p:nvPr/>
        </p:nvSpPr>
        <p:spPr>
          <a:xfrm>
            <a:off x="2417984" y="4018884"/>
            <a:ext cx="1786621" cy="276591"/>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defTabSz="685800">
              <a:buClrTx/>
            </a:pPr>
            <a:r>
              <a:rPr lang="nl-NL" sz="600" b="1" kern="1200">
                <a:solidFill>
                  <a:srgbClr val="3C3C3C"/>
                </a:solidFill>
                <a:latin typeface="Calibri"/>
              </a:rPr>
              <a:t>Thuismonitoring</a:t>
            </a:r>
          </a:p>
        </p:txBody>
      </p:sp>
      <p:sp>
        <p:nvSpPr>
          <p:cNvPr id="74" name="Rechthoek: afgeronde hoeken 1">
            <a:extLst>
              <a:ext uri="{FF2B5EF4-FFF2-40B4-BE49-F238E27FC236}">
                <a16:creationId xmlns:a16="http://schemas.microsoft.com/office/drawing/2014/main" id="{AC7F2214-936F-D044-4577-5DE1F9D6DD28}"/>
              </a:ext>
            </a:extLst>
          </p:cNvPr>
          <p:cNvSpPr/>
          <p:nvPr/>
        </p:nvSpPr>
        <p:spPr>
          <a:xfrm>
            <a:off x="5260769" y="4018884"/>
            <a:ext cx="1786621" cy="276591"/>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defTabSz="685800">
              <a:buClrTx/>
            </a:pPr>
            <a:r>
              <a:rPr lang="nl-NL" sz="600" b="1" kern="1200">
                <a:solidFill>
                  <a:srgbClr val="3C3C3C"/>
                </a:solidFill>
                <a:latin typeface="Calibri"/>
                <a:cs typeface="Calibri"/>
              </a:rPr>
              <a:t>Thuismonitoring</a:t>
            </a:r>
          </a:p>
        </p:txBody>
      </p:sp>
      <p:sp>
        <p:nvSpPr>
          <p:cNvPr id="89" name="Rechthoek: afgeronde hoeken 1">
            <a:extLst>
              <a:ext uri="{FF2B5EF4-FFF2-40B4-BE49-F238E27FC236}">
                <a16:creationId xmlns:a16="http://schemas.microsoft.com/office/drawing/2014/main" id="{06C62B68-E149-5802-6286-D6B770FEC868}"/>
              </a:ext>
            </a:extLst>
          </p:cNvPr>
          <p:cNvSpPr/>
          <p:nvPr/>
        </p:nvSpPr>
        <p:spPr>
          <a:xfrm>
            <a:off x="1184050" y="3037406"/>
            <a:ext cx="749119" cy="282214"/>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 Huisarts</a:t>
            </a:r>
          </a:p>
        </p:txBody>
      </p:sp>
      <p:sp>
        <p:nvSpPr>
          <p:cNvPr id="99" name="Rechthoek: afgeronde hoeken 1">
            <a:extLst>
              <a:ext uri="{FF2B5EF4-FFF2-40B4-BE49-F238E27FC236}">
                <a16:creationId xmlns:a16="http://schemas.microsoft.com/office/drawing/2014/main" id="{004B487D-44CE-BF77-ECF6-3022425C8A19}"/>
              </a:ext>
            </a:extLst>
          </p:cNvPr>
          <p:cNvSpPr/>
          <p:nvPr/>
        </p:nvSpPr>
        <p:spPr>
          <a:xfrm>
            <a:off x="1184050" y="2667127"/>
            <a:ext cx="749119" cy="282214"/>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Ziekenhuis</a:t>
            </a:r>
          </a:p>
        </p:txBody>
      </p:sp>
      <p:sp>
        <p:nvSpPr>
          <p:cNvPr id="262" name="Oval 261">
            <a:extLst>
              <a:ext uri="{FF2B5EF4-FFF2-40B4-BE49-F238E27FC236}">
                <a16:creationId xmlns:a16="http://schemas.microsoft.com/office/drawing/2014/main" id="{B86C7481-D54F-FD1B-D6D1-58F22D4B1BAD}"/>
              </a:ext>
            </a:extLst>
          </p:cNvPr>
          <p:cNvSpPr/>
          <p:nvPr/>
        </p:nvSpPr>
        <p:spPr bwMode="gray">
          <a:xfrm>
            <a:off x="1156630" y="2592127"/>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19.950</a:t>
            </a:r>
          </a:p>
        </p:txBody>
      </p:sp>
      <p:sp>
        <p:nvSpPr>
          <p:cNvPr id="269" name="Oval 268">
            <a:extLst>
              <a:ext uri="{FF2B5EF4-FFF2-40B4-BE49-F238E27FC236}">
                <a16:creationId xmlns:a16="http://schemas.microsoft.com/office/drawing/2014/main" id="{3931E5BF-D2EF-8CE5-750F-D1918452CB88}"/>
              </a:ext>
            </a:extLst>
          </p:cNvPr>
          <p:cNvSpPr/>
          <p:nvPr/>
        </p:nvSpPr>
        <p:spPr bwMode="gray">
          <a:xfrm>
            <a:off x="1153649" y="2977710"/>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1050</a:t>
            </a:r>
          </a:p>
        </p:txBody>
      </p:sp>
      <p:sp>
        <p:nvSpPr>
          <p:cNvPr id="75" name="Oval 74">
            <a:extLst>
              <a:ext uri="{FF2B5EF4-FFF2-40B4-BE49-F238E27FC236}">
                <a16:creationId xmlns:a16="http://schemas.microsoft.com/office/drawing/2014/main" id="{57639F25-A945-05F7-55CE-2B237B15961D}"/>
              </a:ext>
            </a:extLst>
          </p:cNvPr>
          <p:cNvSpPr/>
          <p:nvPr/>
        </p:nvSpPr>
        <p:spPr bwMode="gray">
          <a:xfrm>
            <a:off x="1479917" y="2977710"/>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a:t>
            </a:r>
          </a:p>
        </p:txBody>
      </p:sp>
      <p:sp>
        <p:nvSpPr>
          <p:cNvPr id="76" name="Oval 75">
            <a:extLst>
              <a:ext uri="{FF2B5EF4-FFF2-40B4-BE49-F238E27FC236}">
                <a16:creationId xmlns:a16="http://schemas.microsoft.com/office/drawing/2014/main" id="{55F39684-0E24-FECC-21D1-5993DC816C5F}"/>
              </a:ext>
            </a:extLst>
          </p:cNvPr>
          <p:cNvSpPr/>
          <p:nvPr/>
        </p:nvSpPr>
        <p:spPr bwMode="gray">
          <a:xfrm>
            <a:off x="1492106" y="2592127"/>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95%</a:t>
            </a:r>
          </a:p>
        </p:txBody>
      </p:sp>
      <p:cxnSp>
        <p:nvCxnSpPr>
          <p:cNvPr id="90" name="Connector: Elbow 89">
            <a:extLst>
              <a:ext uri="{FF2B5EF4-FFF2-40B4-BE49-F238E27FC236}">
                <a16:creationId xmlns:a16="http://schemas.microsoft.com/office/drawing/2014/main" id="{93701E8C-C64B-FDF8-8DE3-64F7310922C5}"/>
              </a:ext>
            </a:extLst>
          </p:cNvPr>
          <p:cNvCxnSpPr>
            <a:cxnSpLocks/>
            <a:stCxn id="46" idx="3"/>
            <a:endCxn id="88" idx="1"/>
          </p:cNvCxnSpPr>
          <p:nvPr/>
        </p:nvCxnSpPr>
        <p:spPr>
          <a:xfrm>
            <a:off x="7155354" y="1894995"/>
            <a:ext cx="310484" cy="985800"/>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2" name="Connector: Elbow 101">
            <a:extLst>
              <a:ext uri="{FF2B5EF4-FFF2-40B4-BE49-F238E27FC236}">
                <a16:creationId xmlns:a16="http://schemas.microsoft.com/office/drawing/2014/main" id="{5EEB2987-6A40-F518-5D51-2BCDCD6535FB}"/>
              </a:ext>
            </a:extLst>
          </p:cNvPr>
          <p:cNvCxnSpPr>
            <a:cxnSpLocks/>
            <a:stCxn id="99" idx="3"/>
            <a:endCxn id="46" idx="1"/>
          </p:cNvCxnSpPr>
          <p:nvPr/>
        </p:nvCxnSpPr>
        <p:spPr>
          <a:xfrm flipV="1">
            <a:off x="1933168" y="1894995"/>
            <a:ext cx="400289" cy="913239"/>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ADF493E5-6A0D-BA93-5193-7CD734C7EEDE}"/>
              </a:ext>
            </a:extLst>
          </p:cNvPr>
          <p:cNvCxnSpPr>
            <a:cxnSpLocks/>
            <a:stCxn id="99" idx="3"/>
            <a:endCxn id="45" idx="1"/>
          </p:cNvCxnSpPr>
          <p:nvPr/>
        </p:nvCxnSpPr>
        <p:spPr>
          <a:xfrm>
            <a:off x="1933169" y="2808234"/>
            <a:ext cx="401240" cy="1110243"/>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837DB938-AA8C-ACE5-A1C4-BDA6199BB741}"/>
              </a:ext>
            </a:extLst>
          </p:cNvPr>
          <p:cNvSpPr/>
          <p:nvPr/>
        </p:nvSpPr>
        <p:spPr bwMode="gray">
          <a:xfrm>
            <a:off x="721715" y="2562526"/>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600" b="1" kern="1200">
                <a:solidFill>
                  <a:srgbClr val="FFFFFF"/>
                </a:solidFill>
                <a:latin typeface="Calibri"/>
                <a:ea typeface="+mn-ea"/>
                <a:cs typeface="+mn-cs"/>
              </a:rPr>
              <a:t>100%</a:t>
            </a:r>
          </a:p>
        </p:txBody>
      </p:sp>
      <p:sp>
        <p:nvSpPr>
          <p:cNvPr id="123" name="Oval 122">
            <a:extLst>
              <a:ext uri="{FF2B5EF4-FFF2-40B4-BE49-F238E27FC236}">
                <a16:creationId xmlns:a16="http://schemas.microsoft.com/office/drawing/2014/main" id="{8D18AABA-29CA-7FAE-A723-FD0DF3BEE166}"/>
              </a:ext>
            </a:extLst>
          </p:cNvPr>
          <p:cNvSpPr/>
          <p:nvPr/>
        </p:nvSpPr>
        <p:spPr bwMode="gray">
          <a:xfrm>
            <a:off x="2415977" y="3968399"/>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1000</a:t>
            </a:r>
          </a:p>
        </p:txBody>
      </p:sp>
      <p:sp>
        <p:nvSpPr>
          <p:cNvPr id="124" name="Oval 123">
            <a:extLst>
              <a:ext uri="{FF2B5EF4-FFF2-40B4-BE49-F238E27FC236}">
                <a16:creationId xmlns:a16="http://schemas.microsoft.com/office/drawing/2014/main" id="{58EF55EB-1DB9-0FDF-1873-95DB1ED54CEC}"/>
              </a:ext>
            </a:extLst>
          </p:cNvPr>
          <p:cNvSpPr/>
          <p:nvPr/>
        </p:nvSpPr>
        <p:spPr bwMode="gray">
          <a:xfrm>
            <a:off x="2786240" y="3968399"/>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50%</a:t>
            </a:r>
          </a:p>
        </p:txBody>
      </p:sp>
      <p:sp>
        <p:nvSpPr>
          <p:cNvPr id="256" name="Oval 255">
            <a:extLst>
              <a:ext uri="{FF2B5EF4-FFF2-40B4-BE49-F238E27FC236}">
                <a16:creationId xmlns:a16="http://schemas.microsoft.com/office/drawing/2014/main" id="{E23FE5C3-C82C-7529-D580-B56632988B50}"/>
              </a:ext>
            </a:extLst>
          </p:cNvPr>
          <p:cNvSpPr/>
          <p:nvPr/>
        </p:nvSpPr>
        <p:spPr bwMode="gray">
          <a:xfrm>
            <a:off x="2415977" y="1562997"/>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9000</a:t>
            </a:r>
          </a:p>
        </p:txBody>
      </p:sp>
      <p:sp>
        <p:nvSpPr>
          <p:cNvPr id="257" name="Oval 256">
            <a:extLst>
              <a:ext uri="{FF2B5EF4-FFF2-40B4-BE49-F238E27FC236}">
                <a16:creationId xmlns:a16="http://schemas.microsoft.com/office/drawing/2014/main" id="{B76022EE-1EE0-0F98-E0B5-6E98410EC396}"/>
              </a:ext>
            </a:extLst>
          </p:cNvPr>
          <p:cNvSpPr/>
          <p:nvPr/>
        </p:nvSpPr>
        <p:spPr bwMode="gray">
          <a:xfrm>
            <a:off x="2774286" y="1562997"/>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50%</a:t>
            </a:r>
          </a:p>
        </p:txBody>
      </p:sp>
      <p:sp>
        <p:nvSpPr>
          <p:cNvPr id="258" name="Oval 257">
            <a:extLst>
              <a:ext uri="{FF2B5EF4-FFF2-40B4-BE49-F238E27FC236}">
                <a16:creationId xmlns:a16="http://schemas.microsoft.com/office/drawing/2014/main" id="{560E033F-9BB7-A132-3B79-C836521E5174}"/>
              </a:ext>
            </a:extLst>
          </p:cNvPr>
          <p:cNvSpPr/>
          <p:nvPr/>
        </p:nvSpPr>
        <p:spPr bwMode="gray">
          <a:xfrm>
            <a:off x="2415977" y="1933057"/>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9000</a:t>
            </a:r>
          </a:p>
        </p:txBody>
      </p:sp>
      <p:sp>
        <p:nvSpPr>
          <p:cNvPr id="259" name="Oval 258">
            <a:extLst>
              <a:ext uri="{FF2B5EF4-FFF2-40B4-BE49-F238E27FC236}">
                <a16:creationId xmlns:a16="http://schemas.microsoft.com/office/drawing/2014/main" id="{EB005316-E1FE-8458-F422-945130F9C6FC}"/>
              </a:ext>
            </a:extLst>
          </p:cNvPr>
          <p:cNvSpPr/>
          <p:nvPr/>
        </p:nvSpPr>
        <p:spPr bwMode="gray">
          <a:xfrm>
            <a:off x="2774286" y="1933057"/>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50%</a:t>
            </a:r>
          </a:p>
        </p:txBody>
      </p:sp>
      <p:sp>
        <p:nvSpPr>
          <p:cNvPr id="10" name="Rechthoek: afgeronde hoeken 1">
            <a:extLst>
              <a:ext uri="{FF2B5EF4-FFF2-40B4-BE49-F238E27FC236}">
                <a16:creationId xmlns:a16="http://schemas.microsoft.com/office/drawing/2014/main" id="{02B22D9E-B00E-7098-B8ED-2C88A3F6ED0D}"/>
              </a:ext>
            </a:extLst>
          </p:cNvPr>
          <p:cNvSpPr/>
          <p:nvPr/>
        </p:nvSpPr>
        <p:spPr>
          <a:xfrm>
            <a:off x="6063052" y="2041709"/>
            <a:ext cx="870926" cy="18365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0-2 consulten </a:t>
            </a:r>
            <a:br>
              <a:rPr lang="nl-NL" sz="600" b="1" kern="1200">
                <a:solidFill>
                  <a:srgbClr val="3C3C3C"/>
                </a:solidFill>
                <a:latin typeface="Calibri"/>
              </a:rPr>
            </a:br>
            <a:r>
              <a:rPr lang="nl-NL" sz="600" b="1" kern="1200">
                <a:solidFill>
                  <a:srgbClr val="3C3C3C"/>
                </a:solidFill>
                <a:latin typeface="Calibri"/>
              </a:rPr>
              <a:t>Cardioloog of VS</a:t>
            </a:r>
            <a:endParaRPr lang="nl-NL" sz="600" b="1" kern="1200">
              <a:solidFill>
                <a:srgbClr val="3C3C3C"/>
              </a:solidFill>
              <a:latin typeface="Calibri"/>
              <a:cs typeface="Calibri"/>
            </a:endParaRPr>
          </a:p>
        </p:txBody>
      </p:sp>
      <p:sp>
        <p:nvSpPr>
          <p:cNvPr id="11" name="Rechthoek: afgeronde hoeken 1">
            <a:extLst>
              <a:ext uri="{FF2B5EF4-FFF2-40B4-BE49-F238E27FC236}">
                <a16:creationId xmlns:a16="http://schemas.microsoft.com/office/drawing/2014/main" id="{F20DD7B4-0798-0F48-EDF6-88CE76C48322}"/>
              </a:ext>
            </a:extLst>
          </p:cNvPr>
          <p:cNvSpPr/>
          <p:nvPr/>
        </p:nvSpPr>
        <p:spPr>
          <a:xfrm>
            <a:off x="3616316" y="4065351"/>
            <a:ext cx="554397" cy="18365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1-2 consulten</a:t>
            </a:r>
          </a:p>
          <a:p>
            <a:pPr algn="ctr" defTabSz="685800">
              <a:buClrTx/>
            </a:pPr>
            <a:r>
              <a:rPr lang="nl-NL" sz="600" b="1" kern="1200">
                <a:solidFill>
                  <a:srgbClr val="3C3C3C"/>
                </a:solidFill>
                <a:latin typeface="Calibri"/>
              </a:rPr>
              <a:t>VS </a:t>
            </a:r>
            <a:endParaRPr lang="nl-NL" sz="600" b="1" kern="1200">
              <a:solidFill>
                <a:srgbClr val="3C3C3C"/>
              </a:solidFill>
              <a:latin typeface="Calibri"/>
              <a:cs typeface="Calibri"/>
            </a:endParaRPr>
          </a:p>
        </p:txBody>
      </p:sp>
      <p:sp>
        <p:nvSpPr>
          <p:cNvPr id="15" name="Rechthoek: afgeronde hoeken 1">
            <a:extLst>
              <a:ext uri="{FF2B5EF4-FFF2-40B4-BE49-F238E27FC236}">
                <a16:creationId xmlns:a16="http://schemas.microsoft.com/office/drawing/2014/main" id="{07CCBF78-A9D1-76B0-4614-37440C53E17B}"/>
              </a:ext>
            </a:extLst>
          </p:cNvPr>
          <p:cNvSpPr/>
          <p:nvPr/>
        </p:nvSpPr>
        <p:spPr>
          <a:xfrm>
            <a:off x="8199484" y="2982815"/>
            <a:ext cx="502741" cy="27659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0-2 consulten</a:t>
            </a:r>
          </a:p>
        </p:txBody>
      </p:sp>
      <p:sp>
        <p:nvSpPr>
          <p:cNvPr id="32" name="Oval 31">
            <a:extLst>
              <a:ext uri="{FF2B5EF4-FFF2-40B4-BE49-F238E27FC236}">
                <a16:creationId xmlns:a16="http://schemas.microsoft.com/office/drawing/2014/main" id="{AA2E15BE-966E-76B8-C435-E956BBB04177}"/>
              </a:ext>
            </a:extLst>
          </p:cNvPr>
          <p:cNvSpPr/>
          <p:nvPr/>
        </p:nvSpPr>
        <p:spPr bwMode="gray">
          <a:xfrm>
            <a:off x="5266362" y="3589527"/>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800</a:t>
            </a:r>
          </a:p>
        </p:txBody>
      </p:sp>
      <p:sp>
        <p:nvSpPr>
          <p:cNvPr id="35" name="Oval 34">
            <a:extLst>
              <a:ext uri="{FF2B5EF4-FFF2-40B4-BE49-F238E27FC236}">
                <a16:creationId xmlns:a16="http://schemas.microsoft.com/office/drawing/2014/main" id="{C276324B-7971-9F29-15D1-A8E26BA98B1D}"/>
              </a:ext>
            </a:extLst>
          </p:cNvPr>
          <p:cNvSpPr/>
          <p:nvPr/>
        </p:nvSpPr>
        <p:spPr bwMode="gray">
          <a:xfrm>
            <a:off x="5263599" y="3946142"/>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800</a:t>
            </a:r>
          </a:p>
        </p:txBody>
      </p:sp>
      <p:sp>
        <p:nvSpPr>
          <p:cNvPr id="38" name="Rechthoek: afgeronde hoeken 1">
            <a:extLst>
              <a:ext uri="{FF2B5EF4-FFF2-40B4-BE49-F238E27FC236}">
                <a16:creationId xmlns:a16="http://schemas.microsoft.com/office/drawing/2014/main" id="{E4F58FA0-C4B9-A0C6-F56F-07B4E4C582F3}"/>
              </a:ext>
            </a:extLst>
          </p:cNvPr>
          <p:cNvSpPr/>
          <p:nvPr/>
        </p:nvSpPr>
        <p:spPr>
          <a:xfrm>
            <a:off x="3875774" y="2983753"/>
            <a:ext cx="1786621" cy="276591"/>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Opname na thuismonitoring</a:t>
            </a:r>
          </a:p>
          <a:p>
            <a:pPr algn="ctr" defTabSz="685800">
              <a:buClrTx/>
            </a:pPr>
            <a:r>
              <a:rPr lang="nl-NL" sz="600" kern="1200">
                <a:solidFill>
                  <a:srgbClr val="3C3C3C"/>
                </a:solidFill>
                <a:latin typeface="Calibri"/>
              </a:rPr>
              <a:t>(7,1 dagen) </a:t>
            </a:r>
            <a:r>
              <a:rPr lang="nl-NL" sz="600" b="1" kern="1200">
                <a:solidFill>
                  <a:srgbClr val="3C3C3C"/>
                </a:solidFill>
                <a:latin typeface="Calibri"/>
              </a:rPr>
              <a:t> </a:t>
            </a:r>
            <a:endParaRPr lang="nl-NL" sz="600" b="1" kern="1200" baseline="30000">
              <a:solidFill>
                <a:srgbClr val="3C3C3C"/>
              </a:solidFill>
              <a:latin typeface="Calibri"/>
              <a:cs typeface="Calibri"/>
            </a:endParaRPr>
          </a:p>
        </p:txBody>
      </p:sp>
      <p:sp>
        <p:nvSpPr>
          <p:cNvPr id="34" name="Rechthoek: afgeronde hoeken 1">
            <a:extLst>
              <a:ext uri="{FF2B5EF4-FFF2-40B4-BE49-F238E27FC236}">
                <a16:creationId xmlns:a16="http://schemas.microsoft.com/office/drawing/2014/main" id="{6C84DCC5-CEA9-F2A4-D281-DD2037F8F334}"/>
              </a:ext>
            </a:extLst>
          </p:cNvPr>
          <p:cNvSpPr/>
          <p:nvPr/>
        </p:nvSpPr>
        <p:spPr>
          <a:xfrm>
            <a:off x="2417984" y="3657748"/>
            <a:ext cx="1786621" cy="27659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defTabSz="685800">
              <a:buClrTx/>
            </a:pPr>
            <a:r>
              <a:rPr lang="nl-NL" sz="600" b="1" kern="1200">
                <a:solidFill>
                  <a:srgbClr val="3C3C3C"/>
                </a:solidFill>
                <a:latin typeface="Calibri"/>
              </a:rPr>
              <a:t>Reguliere </a:t>
            </a:r>
            <a:r>
              <a:rPr lang="nl-NL" sz="600" b="1" kern="1200" err="1">
                <a:solidFill>
                  <a:srgbClr val="3C3C3C"/>
                </a:solidFill>
                <a:latin typeface="Calibri"/>
              </a:rPr>
              <a:t>zorgpad</a:t>
            </a:r>
            <a:endParaRPr lang="nl-NL" sz="600" b="1" kern="1200">
              <a:solidFill>
                <a:srgbClr val="3C3C3C"/>
              </a:solidFill>
              <a:latin typeface="Calibri"/>
            </a:endParaRPr>
          </a:p>
        </p:txBody>
      </p:sp>
      <p:sp>
        <p:nvSpPr>
          <p:cNvPr id="126" name="Oval 125">
            <a:extLst>
              <a:ext uri="{FF2B5EF4-FFF2-40B4-BE49-F238E27FC236}">
                <a16:creationId xmlns:a16="http://schemas.microsoft.com/office/drawing/2014/main" id="{9A498774-CF3E-8D86-D2C6-B4A261830E94}"/>
              </a:ext>
            </a:extLst>
          </p:cNvPr>
          <p:cNvSpPr/>
          <p:nvPr/>
        </p:nvSpPr>
        <p:spPr bwMode="gray">
          <a:xfrm>
            <a:off x="2407957" y="3611792"/>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1000</a:t>
            </a:r>
          </a:p>
        </p:txBody>
      </p:sp>
      <p:sp>
        <p:nvSpPr>
          <p:cNvPr id="127" name="Oval 126">
            <a:extLst>
              <a:ext uri="{FF2B5EF4-FFF2-40B4-BE49-F238E27FC236}">
                <a16:creationId xmlns:a16="http://schemas.microsoft.com/office/drawing/2014/main" id="{77C26785-85B8-FE78-EA14-E1A8246AB162}"/>
              </a:ext>
            </a:extLst>
          </p:cNvPr>
          <p:cNvSpPr/>
          <p:nvPr/>
        </p:nvSpPr>
        <p:spPr bwMode="gray">
          <a:xfrm>
            <a:off x="2786240" y="3596918"/>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50%</a:t>
            </a:r>
          </a:p>
        </p:txBody>
      </p:sp>
      <p:sp>
        <p:nvSpPr>
          <p:cNvPr id="56" name="Rectangle 55">
            <a:extLst>
              <a:ext uri="{FF2B5EF4-FFF2-40B4-BE49-F238E27FC236}">
                <a16:creationId xmlns:a16="http://schemas.microsoft.com/office/drawing/2014/main" id="{3B2BE990-D9D8-36B0-3D29-CF445258AF57}"/>
              </a:ext>
            </a:extLst>
          </p:cNvPr>
          <p:cNvSpPr/>
          <p:nvPr/>
        </p:nvSpPr>
        <p:spPr bwMode="gray">
          <a:xfrm>
            <a:off x="1020807" y="4806208"/>
            <a:ext cx="3088538" cy="400432"/>
          </a:xfrm>
          <a:prstGeom prst="rect">
            <a:avLst/>
          </a:prstGeom>
          <a:noFill/>
          <a:ln w="19050" algn="ctr">
            <a:noFill/>
            <a:miter lim="800000"/>
            <a:headEnd/>
            <a:tailEnd/>
          </a:ln>
        </p:spPr>
        <p:txBody>
          <a:bodyPr wrap="square" lIns="66675" tIns="66675" rIns="66675" bIns="66675" rtlCol="0" anchor="ctr"/>
          <a:lstStyle/>
          <a:p>
            <a:pPr defTabSz="685800">
              <a:lnSpc>
                <a:spcPct val="106000"/>
              </a:lnSpc>
              <a:buClrTx/>
            </a:pPr>
            <a:r>
              <a:rPr lang="nl-NL" sz="600" kern="1200">
                <a:solidFill>
                  <a:srgbClr val="3C3C3C"/>
                </a:solidFill>
                <a:latin typeface="Calibri"/>
                <a:ea typeface="+mn-ea"/>
                <a:cs typeface="+mn-cs"/>
              </a:rPr>
              <a:t>Bronnen: interview met </a:t>
            </a:r>
            <a:r>
              <a:rPr lang="nl-NL" sz="600" kern="1200" err="1">
                <a:solidFill>
                  <a:srgbClr val="3C3C3C"/>
                </a:solidFill>
                <a:latin typeface="Calibri"/>
                <a:ea typeface="+mn-ea"/>
                <a:cs typeface="+mn-cs"/>
              </a:rPr>
              <a:t>zorgpadlead</a:t>
            </a:r>
            <a:r>
              <a:rPr lang="nl-NL" sz="600" kern="1200">
                <a:solidFill>
                  <a:srgbClr val="3C3C3C"/>
                </a:solidFill>
                <a:latin typeface="Calibri"/>
                <a:ea typeface="+mn-ea"/>
                <a:cs typeface="+mn-cs"/>
              </a:rPr>
              <a:t> Hartfalen, zie appendix voor aannames en hypotheses</a:t>
            </a:r>
          </a:p>
          <a:p>
            <a:pPr defTabSz="685800">
              <a:lnSpc>
                <a:spcPct val="106000"/>
              </a:lnSpc>
              <a:buClrTx/>
            </a:pPr>
            <a:r>
              <a:rPr lang="nl-NL" sz="600" kern="1200">
                <a:solidFill>
                  <a:srgbClr val="3C3C3C"/>
                </a:solidFill>
                <a:latin typeface="Calibri"/>
                <a:ea typeface="+mn-ea"/>
                <a:cs typeface="+mn-cs"/>
              </a:rPr>
              <a:t>1) Patiëntaantallen zijn afgerond op honderdtallen per jaar</a:t>
            </a:r>
          </a:p>
          <a:p>
            <a:pPr defTabSz="685800">
              <a:lnSpc>
                <a:spcPct val="106000"/>
              </a:lnSpc>
              <a:buClrTx/>
            </a:pPr>
            <a:endParaRPr lang="nl-NL" sz="600" kern="1200">
              <a:solidFill>
                <a:srgbClr val="3C3C3C"/>
              </a:solidFill>
              <a:latin typeface="Calibri"/>
              <a:ea typeface="+mn-ea"/>
              <a:cs typeface="+mn-cs"/>
            </a:endParaRPr>
          </a:p>
        </p:txBody>
      </p:sp>
      <p:cxnSp>
        <p:nvCxnSpPr>
          <p:cNvPr id="58" name="Straight Arrow Connector 57">
            <a:extLst>
              <a:ext uri="{FF2B5EF4-FFF2-40B4-BE49-F238E27FC236}">
                <a16:creationId xmlns:a16="http://schemas.microsoft.com/office/drawing/2014/main" id="{932BA172-6EBB-2781-5131-DD11D55107E5}"/>
              </a:ext>
            </a:extLst>
          </p:cNvPr>
          <p:cNvCxnSpPr>
            <a:cxnSpLocks/>
            <a:stCxn id="45" idx="3"/>
            <a:endCxn id="53" idx="1"/>
          </p:cNvCxnSpPr>
          <p:nvPr/>
        </p:nvCxnSpPr>
        <p:spPr>
          <a:xfrm>
            <a:off x="4325271" y="3918477"/>
            <a:ext cx="828827"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98B1A3FD-FE76-8D73-C86F-9361F04A15C1}"/>
              </a:ext>
            </a:extLst>
          </p:cNvPr>
          <p:cNvSpPr/>
          <p:nvPr/>
        </p:nvSpPr>
        <p:spPr bwMode="gray">
          <a:xfrm>
            <a:off x="7445472" y="945139"/>
            <a:ext cx="1432985" cy="3423889"/>
          </a:xfrm>
          <a:prstGeom prst="rect">
            <a:avLst/>
          </a:prstGeom>
          <a:solidFill>
            <a:schemeClr val="bg1">
              <a:alpha val="70000"/>
            </a:schemeClr>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cxnSp>
        <p:nvCxnSpPr>
          <p:cNvPr id="112" name="Connector: Elbow 111">
            <a:extLst>
              <a:ext uri="{FF2B5EF4-FFF2-40B4-BE49-F238E27FC236}">
                <a16:creationId xmlns:a16="http://schemas.microsoft.com/office/drawing/2014/main" id="{8302C56D-5B21-0167-CD97-902F83ADE9A1}"/>
              </a:ext>
            </a:extLst>
          </p:cNvPr>
          <p:cNvCxnSpPr>
            <a:cxnSpLocks/>
            <a:stCxn id="25" idx="1"/>
            <a:endCxn id="45" idx="0"/>
          </p:cNvCxnSpPr>
          <p:nvPr/>
        </p:nvCxnSpPr>
        <p:spPr>
          <a:xfrm rot="10800000" flipV="1">
            <a:off x="3329840" y="2891680"/>
            <a:ext cx="443520" cy="596702"/>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C62CF933-E7BB-348F-BD1C-610609F0B169}"/>
              </a:ext>
            </a:extLst>
          </p:cNvPr>
          <p:cNvCxnSpPr>
            <a:cxnSpLocks/>
            <a:stCxn id="31" idx="3"/>
            <a:endCxn id="89" idx="1"/>
          </p:cNvCxnSpPr>
          <p:nvPr/>
        </p:nvCxnSpPr>
        <p:spPr>
          <a:xfrm>
            <a:off x="973656" y="2805910"/>
            <a:ext cx="210394" cy="372603"/>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EFCD467-A531-E592-5603-B4126B33925A}"/>
              </a:ext>
            </a:extLst>
          </p:cNvPr>
          <p:cNvCxnSpPr>
            <a:cxnSpLocks/>
            <a:stCxn id="31" idx="3"/>
            <a:endCxn id="99" idx="1"/>
          </p:cNvCxnSpPr>
          <p:nvPr/>
        </p:nvCxnSpPr>
        <p:spPr>
          <a:xfrm>
            <a:off x="973656" y="2805910"/>
            <a:ext cx="210394" cy="232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99BC856-834E-93F4-89D0-0CA642548230}"/>
              </a:ext>
            </a:extLst>
          </p:cNvPr>
          <p:cNvSpPr/>
          <p:nvPr/>
        </p:nvSpPr>
        <p:spPr bwMode="gray">
          <a:xfrm>
            <a:off x="2047730" y="2431694"/>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90%</a:t>
            </a:r>
          </a:p>
        </p:txBody>
      </p:sp>
      <p:sp>
        <p:nvSpPr>
          <p:cNvPr id="55" name="Oval 54">
            <a:extLst>
              <a:ext uri="{FF2B5EF4-FFF2-40B4-BE49-F238E27FC236}">
                <a16:creationId xmlns:a16="http://schemas.microsoft.com/office/drawing/2014/main" id="{3D7C0F38-19BF-80EE-0442-BFDD60668701}"/>
              </a:ext>
            </a:extLst>
          </p:cNvPr>
          <p:cNvSpPr/>
          <p:nvPr/>
        </p:nvSpPr>
        <p:spPr bwMode="gray">
          <a:xfrm>
            <a:off x="2035146" y="2976234"/>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10%</a:t>
            </a:r>
          </a:p>
        </p:txBody>
      </p:sp>
      <p:sp>
        <p:nvSpPr>
          <p:cNvPr id="23" name="Oval 22">
            <a:extLst>
              <a:ext uri="{FF2B5EF4-FFF2-40B4-BE49-F238E27FC236}">
                <a16:creationId xmlns:a16="http://schemas.microsoft.com/office/drawing/2014/main" id="{3B425B42-3BBD-3099-5F40-C92453351AE5}"/>
              </a:ext>
            </a:extLst>
          </p:cNvPr>
          <p:cNvSpPr/>
          <p:nvPr/>
        </p:nvSpPr>
        <p:spPr bwMode="gray">
          <a:xfrm>
            <a:off x="4536299" y="3622695"/>
            <a:ext cx="239682"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15-20%</a:t>
            </a:r>
          </a:p>
        </p:txBody>
      </p:sp>
      <p:sp>
        <p:nvSpPr>
          <p:cNvPr id="20" name="Oval 19">
            <a:extLst>
              <a:ext uri="{FF2B5EF4-FFF2-40B4-BE49-F238E27FC236}">
                <a16:creationId xmlns:a16="http://schemas.microsoft.com/office/drawing/2014/main" id="{D6066BE0-6A82-2A48-0522-1D25DF4F66EB}"/>
              </a:ext>
            </a:extLst>
          </p:cNvPr>
          <p:cNvSpPr/>
          <p:nvPr/>
        </p:nvSpPr>
        <p:spPr bwMode="gray">
          <a:xfrm>
            <a:off x="3827843" y="2581877"/>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730</a:t>
            </a:r>
          </a:p>
        </p:txBody>
      </p:sp>
      <p:sp>
        <p:nvSpPr>
          <p:cNvPr id="22" name="Oval 21">
            <a:extLst>
              <a:ext uri="{FF2B5EF4-FFF2-40B4-BE49-F238E27FC236}">
                <a16:creationId xmlns:a16="http://schemas.microsoft.com/office/drawing/2014/main" id="{634460F3-BF2E-BBB9-981D-DBA953664559}"/>
              </a:ext>
            </a:extLst>
          </p:cNvPr>
          <p:cNvSpPr/>
          <p:nvPr/>
        </p:nvSpPr>
        <p:spPr bwMode="gray">
          <a:xfrm>
            <a:off x="3827843" y="2919274"/>
            <a:ext cx="314238" cy="138981"/>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Calibri"/>
              </a:rPr>
              <a:t>620</a:t>
            </a:r>
          </a:p>
        </p:txBody>
      </p:sp>
      <p:sp>
        <p:nvSpPr>
          <p:cNvPr id="7" name="Rechthoek: afgeronde hoeken 1">
            <a:extLst>
              <a:ext uri="{FF2B5EF4-FFF2-40B4-BE49-F238E27FC236}">
                <a16:creationId xmlns:a16="http://schemas.microsoft.com/office/drawing/2014/main" id="{97919D4C-228B-E223-E400-1C05617AA483}"/>
              </a:ext>
            </a:extLst>
          </p:cNvPr>
          <p:cNvSpPr/>
          <p:nvPr/>
        </p:nvSpPr>
        <p:spPr>
          <a:xfrm>
            <a:off x="6063052" y="1666729"/>
            <a:ext cx="870926" cy="18365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0-2 consulten </a:t>
            </a:r>
            <a:br>
              <a:rPr lang="nl-NL" sz="600" b="1" kern="1200">
                <a:solidFill>
                  <a:srgbClr val="3C3C3C"/>
                </a:solidFill>
                <a:latin typeface="Calibri"/>
              </a:rPr>
            </a:br>
            <a:r>
              <a:rPr lang="nl-NL" sz="600" b="1" kern="1200" err="1">
                <a:solidFill>
                  <a:srgbClr val="3C3C3C"/>
                </a:solidFill>
                <a:latin typeface="Calibri"/>
              </a:rPr>
              <a:t>Vpk</a:t>
            </a:r>
            <a:r>
              <a:rPr lang="nl-NL" sz="600" b="1" kern="1200">
                <a:solidFill>
                  <a:srgbClr val="3C3C3C"/>
                </a:solidFill>
                <a:latin typeface="Calibri"/>
              </a:rPr>
              <a:t> of VS</a:t>
            </a:r>
          </a:p>
        </p:txBody>
      </p:sp>
      <p:sp>
        <p:nvSpPr>
          <p:cNvPr id="13" name="Rechthoek: afgeronde hoeken 1">
            <a:extLst>
              <a:ext uri="{FF2B5EF4-FFF2-40B4-BE49-F238E27FC236}">
                <a16:creationId xmlns:a16="http://schemas.microsoft.com/office/drawing/2014/main" id="{DC9A5584-8A9F-E84A-D1B6-834403B4837F}"/>
              </a:ext>
            </a:extLst>
          </p:cNvPr>
          <p:cNvSpPr/>
          <p:nvPr/>
        </p:nvSpPr>
        <p:spPr>
          <a:xfrm>
            <a:off x="3616316" y="3704215"/>
            <a:ext cx="554397" cy="18365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4-7 consulten</a:t>
            </a:r>
          </a:p>
          <a:p>
            <a:pPr algn="ctr" defTabSz="685800">
              <a:buClrTx/>
            </a:pPr>
            <a:r>
              <a:rPr lang="nl-NL" sz="600" b="1" kern="1200">
                <a:solidFill>
                  <a:srgbClr val="3C3C3C"/>
                </a:solidFill>
                <a:latin typeface="Calibri"/>
              </a:rPr>
              <a:t>VS </a:t>
            </a:r>
            <a:endParaRPr lang="nl-NL" sz="600" b="1" kern="1200">
              <a:solidFill>
                <a:srgbClr val="3C3C3C"/>
              </a:solidFill>
              <a:latin typeface="Calibri"/>
              <a:cs typeface="Calibri"/>
            </a:endParaRPr>
          </a:p>
        </p:txBody>
      </p:sp>
      <p:sp>
        <p:nvSpPr>
          <p:cNvPr id="14" name="Rechthoek: afgeronde hoeken 1">
            <a:extLst>
              <a:ext uri="{FF2B5EF4-FFF2-40B4-BE49-F238E27FC236}">
                <a16:creationId xmlns:a16="http://schemas.microsoft.com/office/drawing/2014/main" id="{11CC124A-307E-39C3-6F66-511706D95DC2}"/>
              </a:ext>
            </a:extLst>
          </p:cNvPr>
          <p:cNvSpPr/>
          <p:nvPr/>
        </p:nvSpPr>
        <p:spPr>
          <a:xfrm>
            <a:off x="6446942" y="3704215"/>
            <a:ext cx="554397" cy="18365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1-2 consulten</a:t>
            </a:r>
          </a:p>
          <a:p>
            <a:pPr algn="ctr" defTabSz="685800">
              <a:buClrTx/>
            </a:pPr>
            <a:r>
              <a:rPr lang="nl-NL" sz="600" b="1" kern="1200">
                <a:solidFill>
                  <a:srgbClr val="3C3C3C"/>
                </a:solidFill>
                <a:latin typeface="Calibri"/>
              </a:rPr>
              <a:t>VS </a:t>
            </a:r>
            <a:endParaRPr lang="nl-NL" sz="600" b="1" kern="1200">
              <a:solidFill>
                <a:srgbClr val="3C3C3C"/>
              </a:solidFill>
              <a:latin typeface="Calibri"/>
              <a:cs typeface="Calibri"/>
            </a:endParaRPr>
          </a:p>
        </p:txBody>
      </p:sp>
      <p:grpSp>
        <p:nvGrpSpPr>
          <p:cNvPr id="41" name="Group 40">
            <a:extLst>
              <a:ext uri="{FF2B5EF4-FFF2-40B4-BE49-F238E27FC236}">
                <a16:creationId xmlns:a16="http://schemas.microsoft.com/office/drawing/2014/main" id="{4E8E8F37-D2BA-D174-FCFA-C714D1E9CB1C}"/>
              </a:ext>
            </a:extLst>
          </p:cNvPr>
          <p:cNvGrpSpPr/>
          <p:nvPr/>
        </p:nvGrpSpPr>
        <p:grpSpPr>
          <a:xfrm>
            <a:off x="4117266" y="4802371"/>
            <a:ext cx="1017331" cy="164450"/>
            <a:chOff x="6749273" y="6042934"/>
            <a:chExt cx="1691783" cy="291239"/>
          </a:xfrm>
        </p:grpSpPr>
        <p:sp>
          <p:nvSpPr>
            <p:cNvPr id="37" name="Oval 36">
              <a:extLst>
                <a:ext uri="{FF2B5EF4-FFF2-40B4-BE49-F238E27FC236}">
                  <a16:creationId xmlns:a16="http://schemas.microsoft.com/office/drawing/2014/main" id="{4E75D1AC-933D-F04D-1C16-695CC3D19747}"/>
                </a:ext>
              </a:extLst>
            </p:cNvPr>
            <p:cNvSpPr/>
            <p:nvPr/>
          </p:nvSpPr>
          <p:spPr bwMode="gray">
            <a:xfrm>
              <a:off x="6749273" y="6042934"/>
              <a:ext cx="468000" cy="291239"/>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43" name="Rechthoek: afgeronde hoeken 1">
              <a:extLst>
                <a:ext uri="{FF2B5EF4-FFF2-40B4-BE49-F238E27FC236}">
                  <a16:creationId xmlns:a16="http://schemas.microsoft.com/office/drawing/2014/main" id="{67BAEA6A-820C-D649-6558-F0A4F59803AF}"/>
                </a:ext>
              </a:extLst>
            </p:cNvPr>
            <p:cNvSpPr/>
            <p:nvPr/>
          </p:nvSpPr>
          <p:spPr>
            <a:xfrm>
              <a:off x="7264644" y="6055844"/>
              <a:ext cx="1176412" cy="265413"/>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Patiëntaantallen per jaar</a:t>
              </a:r>
            </a:p>
          </p:txBody>
        </p:sp>
      </p:grpSp>
      <p:grpSp>
        <p:nvGrpSpPr>
          <p:cNvPr id="64" name="Group 63">
            <a:extLst>
              <a:ext uri="{FF2B5EF4-FFF2-40B4-BE49-F238E27FC236}">
                <a16:creationId xmlns:a16="http://schemas.microsoft.com/office/drawing/2014/main" id="{68607E4A-CFC2-37FD-D367-281E081FF8E3}"/>
              </a:ext>
            </a:extLst>
          </p:cNvPr>
          <p:cNvGrpSpPr/>
          <p:nvPr/>
        </p:nvGrpSpPr>
        <p:grpSpPr>
          <a:xfrm>
            <a:off x="6390259" y="4799294"/>
            <a:ext cx="1545255" cy="136883"/>
            <a:chOff x="8553450" y="6037483"/>
            <a:chExt cx="2569702" cy="242419"/>
          </a:xfrm>
        </p:grpSpPr>
        <p:sp>
          <p:nvSpPr>
            <p:cNvPr id="9" name="Rechthoek: afgeronde hoeken 1">
              <a:extLst>
                <a:ext uri="{FF2B5EF4-FFF2-40B4-BE49-F238E27FC236}">
                  <a16:creationId xmlns:a16="http://schemas.microsoft.com/office/drawing/2014/main" id="{380F9C53-5D5D-7E1C-91A2-73842B9F7F4A}"/>
                </a:ext>
              </a:extLst>
            </p:cNvPr>
            <p:cNvSpPr/>
            <p:nvPr/>
          </p:nvSpPr>
          <p:spPr>
            <a:xfrm>
              <a:off x="9085938" y="6037483"/>
              <a:ext cx="2037214" cy="24241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In scope voor thuismonitoring</a:t>
              </a:r>
            </a:p>
          </p:txBody>
        </p:sp>
        <p:sp>
          <p:nvSpPr>
            <p:cNvPr id="49" name="Rechthoek: afgeronde hoeken 1">
              <a:extLst>
                <a:ext uri="{FF2B5EF4-FFF2-40B4-BE49-F238E27FC236}">
                  <a16:creationId xmlns:a16="http://schemas.microsoft.com/office/drawing/2014/main" id="{9A466E0A-1E32-3E2B-D0AB-A1B5D9A38DD4}"/>
                </a:ext>
              </a:extLst>
            </p:cNvPr>
            <p:cNvSpPr/>
            <p:nvPr/>
          </p:nvSpPr>
          <p:spPr>
            <a:xfrm>
              <a:off x="8553450" y="6040480"/>
              <a:ext cx="416930" cy="236424"/>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grpSp>
      <p:grpSp>
        <p:nvGrpSpPr>
          <p:cNvPr id="52" name="Group 51">
            <a:extLst>
              <a:ext uri="{FF2B5EF4-FFF2-40B4-BE49-F238E27FC236}">
                <a16:creationId xmlns:a16="http://schemas.microsoft.com/office/drawing/2014/main" id="{BE75F9CE-1DF7-97A6-5838-0AAF5F88BD34}"/>
              </a:ext>
            </a:extLst>
          </p:cNvPr>
          <p:cNvGrpSpPr/>
          <p:nvPr/>
        </p:nvGrpSpPr>
        <p:grpSpPr>
          <a:xfrm>
            <a:off x="5309359" y="4795648"/>
            <a:ext cx="1102853" cy="171740"/>
            <a:chOff x="3932565" y="6031026"/>
            <a:chExt cx="1834002" cy="304151"/>
          </a:xfrm>
        </p:grpSpPr>
        <p:sp>
          <p:nvSpPr>
            <p:cNvPr id="48" name="Oval 47">
              <a:extLst>
                <a:ext uri="{FF2B5EF4-FFF2-40B4-BE49-F238E27FC236}">
                  <a16:creationId xmlns:a16="http://schemas.microsoft.com/office/drawing/2014/main" id="{54A2266C-DB2A-209D-DBC0-B1D01F7F084C}"/>
                </a:ext>
              </a:extLst>
            </p:cNvPr>
            <p:cNvSpPr/>
            <p:nvPr/>
          </p:nvSpPr>
          <p:spPr bwMode="gray">
            <a:xfrm>
              <a:off x="3932565" y="6031026"/>
              <a:ext cx="468000" cy="291239"/>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26" name="Rechthoek: afgeronde hoeken 1">
              <a:extLst>
                <a:ext uri="{FF2B5EF4-FFF2-40B4-BE49-F238E27FC236}">
                  <a16:creationId xmlns:a16="http://schemas.microsoft.com/office/drawing/2014/main" id="{67A11516-0806-A07B-5511-1AB11DDBD8D6}"/>
                </a:ext>
              </a:extLst>
            </p:cNvPr>
            <p:cNvSpPr/>
            <p:nvPr/>
          </p:nvSpPr>
          <p:spPr>
            <a:xfrm>
              <a:off x="4415575" y="6043938"/>
              <a:ext cx="1350992" cy="29123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 verdeling patiënten per jaar</a:t>
              </a:r>
            </a:p>
          </p:txBody>
        </p:sp>
      </p:grpSp>
      <p:grpSp>
        <p:nvGrpSpPr>
          <p:cNvPr id="62" name="Group 61">
            <a:extLst>
              <a:ext uri="{FF2B5EF4-FFF2-40B4-BE49-F238E27FC236}">
                <a16:creationId xmlns:a16="http://schemas.microsoft.com/office/drawing/2014/main" id="{C6CE92FE-DB42-8334-3A5C-A4E2A2D303EC}"/>
              </a:ext>
            </a:extLst>
          </p:cNvPr>
          <p:cNvGrpSpPr/>
          <p:nvPr/>
        </p:nvGrpSpPr>
        <p:grpSpPr>
          <a:xfrm>
            <a:off x="4117267" y="4522859"/>
            <a:ext cx="1444420" cy="149868"/>
            <a:chOff x="5489689" y="6030479"/>
            <a:chExt cx="1925893" cy="199824"/>
          </a:xfrm>
        </p:grpSpPr>
        <p:cxnSp>
          <p:nvCxnSpPr>
            <p:cNvPr id="19" name="Straight Arrow Connector 18">
              <a:extLst>
                <a:ext uri="{FF2B5EF4-FFF2-40B4-BE49-F238E27FC236}">
                  <a16:creationId xmlns:a16="http://schemas.microsoft.com/office/drawing/2014/main" id="{0480B5CF-AEC3-A87A-E36B-ED557F53A73A}"/>
                </a:ext>
              </a:extLst>
            </p:cNvPr>
            <p:cNvCxnSpPr>
              <a:cxnSpLocks/>
            </p:cNvCxnSpPr>
            <p:nvPr/>
          </p:nvCxnSpPr>
          <p:spPr>
            <a:xfrm>
              <a:off x="5489689" y="6139036"/>
              <a:ext cx="375234"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1" name="Rechthoek: afgeronde hoeken 1">
              <a:extLst>
                <a:ext uri="{FF2B5EF4-FFF2-40B4-BE49-F238E27FC236}">
                  <a16:creationId xmlns:a16="http://schemas.microsoft.com/office/drawing/2014/main" id="{CF1A5D7A-BB00-BDAF-1915-604EEA829B62}"/>
                </a:ext>
              </a:extLst>
            </p:cNvPr>
            <p:cNvSpPr/>
            <p:nvPr/>
          </p:nvSpPr>
          <p:spPr>
            <a:xfrm>
              <a:off x="5903785" y="6030479"/>
              <a:ext cx="1511797" cy="199824"/>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Mogelijk </a:t>
              </a:r>
              <a:r>
                <a:rPr lang="nl-NL" sz="600" kern="1200" err="1">
                  <a:solidFill>
                    <a:srgbClr val="3C3C3C"/>
                  </a:solidFill>
                  <a:latin typeface="Calibri"/>
                </a:rPr>
                <a:t>patiëntenpad</a:t>
              </a:r>
              <a:endParaRPr lang="nl-NL" sz="600" kern="1200">
                <a:solidFill>
                  <a:srgbClr val="3C3C3C"/>
                </a:solidFill>
                <a:latin typeface="Calibri"/>
              </a:endParaRPr>
            </a:p>
          </p:txBody>
        </p:sp>
      </p:grpSp>
      <p:sp>
        <p:nvSpPr>
          <p:cNvPr id="44" name="Rectangle 43">
            <a:extLst>
              <a:ext uri="{FF2B5EF4-FFF2-40B4-BE49-F238E27FC236}">
                <a16:creationId xmlns:a16="http://schemas.microsoft.com/office/drawing/2014/main" id="{3E36FEB9-55FA-AF7C-BB5C-D6B4FBB1F1EB}"/>
              </a:ext>
            </a:extLst>
          </p:cNvPr>
          <p:cNvSpPr/>
          <p:nvPr/>
        </p:nvSpPr>
        <p:spPr bwMode="gray">
          <a:xfrm>
            <a:off x="6390261" y="4529343"/>
            <a:ext cx="250715" cy="113943"/>
          </a:xfrm>
          <a:prstGeom prst="rect">
            <a:avLst/>
          </a:prstGeom>
          <a:solidFill>
            <a:schemeClr val="bg1">
              <a:lumMod val="85000"/>
            </a:schemeClr>
          </a:solidFill>
          <a:ln w="6350" algn="ctr">
            <a:noFill/>
            <a:prstDash val="dash"/>
            <a:miter lim="800000"/>
            <a:headEnd/>
            <a:tailEnd/>
          </a:ln>
        </p:spPr>
        <p:txBody>
          <a:bodyPr wrap="square" lIns="27000" tIns="0" rIns="27000" bIns="0" rtlCol="0" anchor="t"/>
          <a:lstStyle/>
          <a:p>
            <a:pPr defTabSz="685800">
              <a:lnSpc>
                <a:spcPct val="106000"/>
              </a:lnSpc>
              <a:buClrTx/>
            </a:pPr>
            <a:endParaRPr lang="nl-NL" sz="675" b="1" kern="1200">
              <a:solidFill>
                <a:srgbClr val="3C3C3C"/>
              </a:solidFill>
              <a:latin typeface="Calibri"/>
              <a:ea typeface="+mn-ea"/>
              <a:cs typeface="+mn-cs"/>
            </a:endParaRPr>
          </a:p>
        </p:txBody>
      </p:sp>
      <p:sp>
        <p:nvSpPr>
          <p:cNvPr id="47" name="Rechthoek: afgeronde hoeken 1">
            <a:extLst>
              <a:ext uri="{FF2B5EF4-FFF2-40B4-BE49-F238E27FC236}">
                <a16:creationId xmlns:a16="http://schemas.microsoft.com/office/drawing/2014/main" id="{8684B1EB-2B88-3AF6-3988-B36796320EF4}"/>
              </a:ext>
            </a:extLst>
          </p:cNvPr>
          <p:cNvSpPr/>
          <p:nvPr/>
        </p:nvSpPr>
        <p:spPr>
          <a:xfrm>
            <a:off x="6710465" y="4519322"/>
            <a:ext cx="1133848" cy="149868"/>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Fase binnen </a:t>
            </a:r>
            <a:r>
              <a:rPr lang="nl-NL" sz="600" kern="1200" err="1">
                <a:solidFill>
                  <a:srgbClr val="3C3C3C"/>
                </a:solidFill>
                <a:latin typeface="Calibri"/>
              </a:rPr>
              <a:t>zorgpad</a:t>
            </a:r>
          </a:p>
        </p:txBody>
      </p:sp>
      <p:sp>
        <p:nvSpPr>
          <p:cNvPr id="36" name="Rechthoek: afgeronde hoeken 1">
            <a:extLst>
              <a:ext uri="{FF2B5EF4-FFF2-40B4-BE49-F238E27FC236}">
                <a16:creationId xmlns:a16="http://schemas.microsoft.com/office/drawing/2014/main" id="{1EE02207-9570-3A51-9327-D83CB8E1F9DE}"/>
              </a:ext>
            </a:extLst>
          </p:cNvPr>
          <p:cNvSpPr/>
          <p:nvPr/>
        </p:nvSpPr>
        <p:spPr>
          <a:xfrm>
            <a:off x="5555886" y="4515440"/>
            <a:ext cx="1225051" cy="136883"/>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Fysieke zorgactiviteit</a:t>
            </a:r>
          </a:p>
        </p:txBody>
      </p:sp>
      <p:sp>
        <p:nvSpPr>
          <p:cNvPr id="39" name="Rechthoek: afgeronde hoeken 1">
            <a:extLst>
              <a:ext uri="{FF2B5EF4-FFF2-40B4-BE49-F238E27FC236}">
                <a16:creationId xmlns:a16="http://schemas.microsoft.com/office/drawing/2014/main" id="{C3CADFF8-AB23-900B-938F-482476211AF8}"/>
              </a:ext>
            </a:extLst>
          </p:cNvPr>
          <p:cNvSpPr/>
          <p:nvPr/>
        </p:nvSpPr>
        <p:spPr>
          <a:xfrm>
            <a:off x="5327122" y="4518824"/>
            <a:ext cx="250715" cy="133499"/>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sp>
        <p:nvSpPr>
          <p:cNvPr id="42" name="Rechthoek: afgeronde hoeken 1">
            <a:extLst>
              <a:ext uri="{FF2B5EF4-FFF2-40B4-BE49-F238E27FC236}">
                <a16:creationId xmlns:a16="http://schemas.microsoft.com/office/drawing/2014/main" id="{AD8C0073-F1EE-DD76-1F24-2302F870D34B}"/>
              </a:ext>
            </a:extLst>
          </p:cNvPr>
          <p:cNvSpPr/>
          <p:nvPr/>
        </p:nvSpPr>
        <p:spPr>
          <a:xfrm>
            <a:off x="4480041" y="3413048"/>
            <a:ext cx="379250" cy="173576"/>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SEH</a:t>
            </a:r>
          </a:p>
        </p:txBody>
      </p:sp>
      <p:sp>
        <p:nvSpPr>
          <p:cNvPr id="59" name="Rechthoek: afgeronde hoeken 1">
            <a:extLst>
              <a:ext uri="{FF2B5EF4-FFF2-40B4-BE49-F238E27FC236}">
                <a16:creationId xmlns:a16="http://schemas.microsoft.com/office/drawing/2014/main" id="{D40BECFE-20C6-EAC1-770F-A9B100B02D9E}"/>
              </a:ext>
            </a:extLst>
          </p:cNvPr>
          <p:cNvSpPr/>
          <p:nvPr/>
        </p:nvSpPr>
        <p:spPr>
          <a:xfrm>
            <a:off x="5959795" y="2804893"/>
            <a:ext cx="379250" cy="173576"/>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75" b="1" kern="1200">
                <a:solidFill>
                  <a:srgbClr val="3C3C3C"/>
                </a:solidFill>
                <a:latin typeface="Calibri"/>
              </a:rPr>
              <a:t>SEH</a:t>
            </a:r>
          </a:p>
        </p:txBody>
      </p:sp>
      <p:cxnSp>
        <p:nvCxnSpPr>
          <p:cNvPr id="63" name="Straight Arrow Connector 62">
            <a:extLst>
              <a:ext uri="{FF2B5EF4-FFF2-40B4-BE49-F238E27FC236}">
                <a16:creationId xmlns:a16="http://schemas.microsoft.com/office/drawing/2014/main" id="{1119974D-1126-ECF4-EC32-A2A61CB2F49A}"/>
              </a:ext>
            </a:extLst>
          </p:cNvPr>
          <p:cNvCxnSpPr>
            <a:cxnSpLocks/>
          </p:cNvCxnSpPr>
          <p:nvPr/>
        </p:nvCxnSpPr>
        <p:spPr>
          <a:xfrm flipH="1" flipV="1">
            <a:off x="6145874" y="2973577"/>
            <a:ext cx="0" cy="514805"/>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446976E-59DE-E91D-D046-FEA456253FB7}"/>
              </a:ext>
            </a:extLst>
          </p:cNvPr>
          <p:cNvSpPr/>
          <p:nvPr/>
        </p:nvSpPr>
        <p:spPr bwMode="gray">
          <a:xfrm>
            <a:off x="6065609" y="3224864"/>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7-10%</a:t>
            </a:r>
          </a:p>
        </p:txBody>
      </p:sp>
      <p:cxnSp>
        <p:nvCxnSpPr>
          <p:cNvPr id="68" name="Straight Arrow Connector 67">
            <a:extLst>
              <a:ext uri="{FF2B5EF4-FFF2-40B4-BE49-F238E27FC236}">
                <a16:creationId xmlns:a16="http://schemas.microsoft.com/office/drawing/2014/main" id="{0BDC8075-F3FB-EBFB-4F6B-14F49B8E70E1}"/>
              </a:ext>
            </a:extLst>
          </p:cNvPr>
          <p:cNvCxnSpPr>
            <a:cxnSpLocks/>
          </p:cNvCxnSpPr>
          <p:nvPr/>
        </p:nvCxnSpPr>
        <p:spPr>
          <a:xfrm flipH="1">
            <a:off x="6145874" y="2285196"/>
            <a:ext cx="0" cy="514805"/>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D4AB9B9-957F-6981-4382-711F17359823}"/>
              </a:ext>
            </a:extLst>
          </p:cNvPr>
          <p:cNvSpPr/>
          <p:nvPr/>
        </p:nvSpPr>
        <p:spPr bwMode="gray">
          <a:xfrm>
            <a:off x="6047138" y="2455301"/>
            <a:ext cx="189000" cy="138981"/>
          </a:xfrm>
          <a:prstGeom prst="ellipse">
            <a:avLst/>
          </a:prstGeom>
          <a:solidFill>
            <a:srgbClr val="0096A1"/>
          </a:solidFill>
          <a:ln w="19050" algn="ctr">
            <a:noFill/>
            <a:miter lim="800000"/>
            <a:headEnd/>
            <a:tailEnd/>
          </a:ln>
        </p:spPr>
        <p:txBody>
          <a:bodyPr wrap="none" lIns="0" tIns="0" rIns="0" bIns="0" rtlCol="0" anchor="ctr"/>
          <a:lstStyle/>
          <a:p>
            <a:pPr algn="ctr" defTabSz="685800">
              <a:lnSpc>
                <a:spcPct val="106000"/>
              </a:lnSpc>
              <a:buClrTx/>
            </a:pPr>
            <a:r>
              <a:rPr lang="nl-NL" sz="525" b="1" kern="1200">
                <a:solidFill>
                  <a:srgbClr val="FFFFFF"/>
                </a:solidFill>
                <a:latin typeface="Calibri"/>
                <a:ea typeface="+mn-ea"/>
                <a:cs typeface="+mn-cs"/>
              </a:rPr>
              <a:t>3-5%</a:t>
            </a:r>
          </a:p>
        </p:txBody>
      </p:sp>
      <p:cxnSp>
        <p:nvCxnSpPr>
          <p:cNvPr id="69" name="Straight Arrow Connector 68">
            <a:extLst>
              <a:ext uri="{FF2B5EF4-FFF2-40B4-BE49-F238E27FC236}">
                <a16:creationId xmlns:a16="http://schemas.microsoft.com/office/drawing/2014/main" id="{619E1A1F-7C98-2398-6A62-9DC45E44D4D0}"/>
              </a:ext>
            </a:extLst>
          </p:cNvPr>
          <p:cNvCxnSpPr>
            <a:cxnSpLocks/>
            <a:stCxn id="59" idx="1"/>
            <a:endCxn id="25" idx="3"/>
          </p:cNvCxnSpPr>
          <p:nvPr/>
        </p:nvCxnSpPr>
        <p:spPr>
          <a:xfrm flipH="1">
            <a:off x="5764221" y="2891681"/>
            <a:ext cx="195574"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4B4D780-6250-3960-D152-93D864ACFABD}"/>
              </a:ext>
            </a:extLst>
          </p:cNvPr>
          <p:cNvSpPr/>
          <p:nvPr/>
        </p:nvSpPr>
        <p:spPr bwMode="gray">
          <a:xfrm>
            <a:off x="7756012" y="880256"/>
            <a:ext cx="1052465" cy="15893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algn="r" defTabSz="685800">
              <a:lnSpc>
                <a:spcPct val="106000"/>
              </a:lnSpc>
              <a:buClrTx/>
            </a:pPr>
            <a:r>
              <a:rPr lang="nl-NL" sz="825" b="1" kern="1200">
                <a:solidFill>
                  <a:srgbClr val="FFFFFF"/>
                </a:solidFill>
                <a:latin typeface="Calibri"/>
                <a:ea typeface="+mn-ea"/>
                <a:cs typeface="+mn-cs"/>
              </a:rPr>
              <a:t>Getallen zijn afgerond</a:t>
            </a:r>
          </a:p>
        </p:txBody>
      </p:sp>
      <p:sp>
        <p:nvSpPr>
          <p:cNvPr id="18" name="Rectangle 17">
            <a:extLst>
              <a:ext uri="{FF2B5EF4-FFF2-40B4-BE49-F238E27FC236}">
                <a16:creationId xmlns:a16="http://schemas.microsoft.com/office/drawing/2014/main" id="{5EE8F6AB-3B90-002D-60B5-BC8907123F99}"/>
              </a:ext>
            </a:extLst>
          </p:cNvPr>
          <p:cNvSpPr/>
          <p:nvPr/>
        </p:nvSpPr>
        <p:spPr bwMode="gray">
          <a:xfrm>
            <a:off x="3488325" y="1"/>
            <a:ext cx="2549405" cy="14119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algn="r" defTabSz="685800">
              <a:lnSpc>
                <a:spcPct val="106000"/>
              </a:lnSpc>
              <a:buClrTx/>
            </a:pPr>
            <a:r>
              <a:rPr lang="nl-NL" sz="900" b="1" kern="1200">
                <a:solidFill>
                  <a:srgbClr val="FFFFFF"/>
                </a:solidFill>
                <a:latin typeface="Calibri"/>
                <a:ea typeface="+mn-ea"/>
                <a:cs typeface="+mn-cs"/>
              </a:rPr>
              <a:t>Indicatief - Hoog-over potentiële impactschatting </a:t>
            </a:r>
          </a:p>
        </p:txBody>
      </p:sp>
      <p:sp>
        <p:nvSpPr>
          <p:cNvPr id="24" name="Speech Bubble: Rectangle 23">
            <a:extLst>
              <a:ext uri="{FF2B5EF4-FFF2-40B4-BE49-F238E27FC236}">
                <a16:creationId xmlns:a16="http://schemas.microsoft.com/office/drawing/2014/main" id="{95FE863C-6EDE-DA5E-8570-8F6DDB58D97C}"/>
              </a:ext>
            </a:extLst>
          </p:cNvPr>
          <p:cNvSpPr/>
          <p:nvPr/>
        </p:nvSpPr>
        <p:spPr bwMode="gray">
          <a:xfrm>
            <a:off x="145572" y="3735740"/>
            <a:ext cx="1787597" cy="878100"/>
          </a:xfrm>
          <a:prstGeom prst="wedgeRectCallout">
            <a:avLst>
              <a:gd name="adj1" fmla="val 42143"/>
              <a:gd name="adj2" fmla="val -65967"/>
            </a:avLst>
          </a:prstGeom>
          <a:solidFill>
            <a:schemeClr val="bg1"/>
          </a:solidFill>
          <a:ln w="3175" algn="ctr">
            <a:solidFill>
              <a:schemeClr val="accent1">
                <a:lumMod val="50000"/>
              </a:schemeClr>
            </a:solidFill>
            <a:miter lim="800000"/>
            <a:headEnd/>
            <a:tailEnd/>
          </a:ln>
        </p:spPr>
        <p:txBody>
          <a:bodyPr wrap="square" lIns="27000" tIns="0" rIns="27000" bIns="0" rtlCol="0" anchor="ctr"/>
          <a:lstStyle/>
          <a:p>
            <a:pPr algn="ctr" defTabSz="685800">
              <a:lnSpc>
                <a:spcPct val="106000"/>
              </a:lnSpc>
              <a:buClrTx/>
            </a:pPr>
            <a:r>
              <a:rPr lang="nl-NL" sz="750" b="1" i="1" kern="1200">
                <a:solidFill>
                  <a:srgbClr val="3C3C3C"/>
                </a:solidFill>
                <a:latin typeface="Calibri"/>
                <a:ea typeface="+mn-ea"/>
                <a:cs typeface="+mn-cs"/>
              </a:rPr>
              <a:t>Disclaimer</a:t>
            </a:r>
            <a:r>
              <a:rPr lang="nl-NL" sz="750" i="1" kern="1200">
                <a:solidFill>
                  <a:srgbClr val="3C3C3C"/>
                </a:solidFill>
                <a:latin typeface="Calibri"/>
                <a:ea typeface="+mn-ea"/>
                <a:cs typeface="+mn-cs"/>
              </a:rPr>
              <a:t> </a:t>
            </a:r>
          </a:p>
          <a:p>
            <a:pPr marL="128588" indent="-128588" defTabSz="685800">
              <a:lnSpc>
                <a:spcPct val="106000"/>
              </a:lnSpc>
              <a:buClrTx/>
              <a:buFont typeface="Arial" panose="020B0604020202020204" pitchFamily="34" charset="0"/>
              <a:buChar char="•"/>
            </a:pPr>
            <a:r>
              <a:rPr lang="nl-NL" sz="750" i="1" kern="1200">
                <a:solidFill>
                  <a:srgbClr val="3C3C3C"/>
                </a:solidFill>
                <a:latin typeface="Calibri"/>
                <a:ea typeface="+mn-ea"/>
                <a:cs typeface="+mn-cs"/>
              </a:rPr>
              <a:t>Dit is een eerste inschatting op basis van aannames en hoeft niet representatief zijn voor een individueel huis</a:t>
            </a:r>
          </a:p>
          <a:p>
            <a:pPr marL="128588" indent="-128588" defTabSz="685800">
              <a:lnSpc>
                <a:spcPct val="106000"/>
              </a:lnSpc>
              <a:buClrTx/>
              <a:buFont typeface="Arial" panose="020B0604020202020204" pitchFamily="34" charset="0"/>
              <a:buChar char="•"/>
            </a:pPr>
            <a:r>
              <a:rPr lang="nl-NL" sz="750" i="1" kern="1200">
                <a:solidFill>
                  <a:srgbClr val="3C3C3C"/>
                </a:solidFill>
                <a:latin typeface="Calibri"/>
                <a:ea typeface="+mn-ea"/>
                <a:cs typeface="+mn-cs"/>
              </a:rPr>
              <a:t>Het startpunt per huis is verschillend, de impact wordt anders naarmate hybride zorg meer volwassen wordt</a:t>
            </a:r>
          </a:p>
        </p:txBody>
      </p:sp>
      <p:sp>
        <p:nvSpPr>
          <p:cNvPr id="17" name="Rechthoek: afgeronde hoeken 1">
            <a:extLst>
              <a:ext uri="{FF2B5EF4-FFF2-40B4-BE49-F238E27FC236}">
                <a16:creationId xmlns:a16="http://schemas.microsoft.com/office/drawing/2014/main" id="{CB4E0D92-0BD8-6261-B7B3-9509B0B8A4BE}"/>
              </a:ext>
            </a:extLst>
          </p:cNvPr>
          <p:cNvSpPr/>
          <p:nvPr/>
        </p:nvSpPr>
        <p:spPr>
          <a:xfrm>
            <a:off x="3033965" y="4065351"/>
            <a:ext cx="554397" cy="18365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1-2 consulten</a:t>
            </a:r>
          </a:p>
          <a:p>
            <a:pPr algn="ctr" defTabSz="685800">
              <a:buClrTx/>
            </a:pPr>
            <a:r>
              <a:rPr lang="nl-NL" sz="600" b="1" kern="1200">
                <a:solidFill>
                  <a:srgbClr val="3C3C3C"/>
                </a:solidFill>
                <a:latin typeface="Calibri"/>
              </a:rPr>
              <a:t>Cardioloog  </a:t>
            </a:r>
            <a:endParaRPr lang="nl-NL" sz="600" b="1" kern="1200">
              <a:solidFill>
                <a:srgbClr val="3C3C3C"/>
              </a:solidFill>
              <a:latin typeface="Calibri"/>
              <a:cs typeface="Calibri"/>
            </a:endParaRPr>
          </a:p>
        </p:txBody>
      </p:sp>
      <p:sp>
        <p:nvSpPr>
          <p:cNvPr id="33" name="Rechthoek: afgeronde hoeken 1">
            <a:extLst>
              <a:ext uri="{FF2B5EF4-FFF2-40B4-BE49-F238E27FC236}">
                <a16:creationId xmlns:a16="http://schemas.microsoft.com/office/drawing/2014/main" id="{662F8D14-EA46-45C7-20B8-82921A640549}"/>
              </a:ext>
            </a:extLst>
          </p:cNvPr>
          <p:cNvSpPr/>
          <p:nvPr/>
        </p:nvSpPr>
        <p:spPr>
          <a:xfrm>
            <a:off x="3033965" y="3704215"/>
            <a:ext cx="554397" cy="18365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1-3 consulten</a:t>
            </a:r>
          </a:p>
          <a:p>
            <a:pPr algn="ctr" defTabSz="685800">
              <a:buClrTx/>
            </a:pPr>
            <a:r>
              <a:rPr lang="nl-NL" sz="600" b="1" kern="1200">
                <a:solidFill>
                  <a:srgbClr val="3C3C3C"/>
                </a:solidFill>
                <a:latin typeface="Calibri"/>
              </a:rPr>
              <a:t>Cardioloog </a:t>
            </a:r>
            <a:endParaRPr lang="nl-NL" sz="600" b="1" kern="1200">
              <a:solidFill>
                <a:srgbClr val="3C3C3C"/>
              </a:solidFill>
              <a:latin typeface="Calibri"/>
              <a:cs typeface="Calibri"/>
            </a:endParaRPr>
          </a:p>
        </p:txBody>
      </p:sp>
      <p:sp>
        <p:nvSpPr>
          <p:cNvPr id="51" name="Rechthoek: afgeronde hoeken 1">
            <a:extLst>
              <a:ext uri="{FF2B5EF4-FFF2-40B4-BE49-F238E27FC236}">
                <a16:creationId xmlns:a16="http://schemas.microsoft.com/office/drawing/2014/main" id="{77B558B4-CBFF-AFF0-61EA-B07813B193A5}"/>
              </a:ext>
            </a:extLst>
          </p:cNvPr>
          <p:cNvSpPr/>
          <p:nvPr/>
        </p:nvSpPr>
        <p:spPr>
          <a:xfrm>
            <a:off x="5863994" y="3704215"/>
            <a:ext cx="554397" cy="18365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0-1 consulten</a:t>
            </a:r>
          </a:p>
          <a:p>
            <a:pPr algn="ctr" defTabSz="685800">
              <a:buClrTx/>
            </a:pPr>
            <a:r>
              <a:rPr lang="nl-NL" sz="600" b="1" kern="1200">
                <a:solidFill>
                  <a:srgbClr val="3C3C3C"/>
                </a:solidFill>
                <a:latin typeface="Calibri"/>
              </a:rPr>
              <a:t>Cardioloog </a:t>
            </a:r>
            <a:endParaRPr lang="nl-NL" sz="600" b="1" kern="1200">
              <a:solidFill>
                <a:srgbClr val="3C3C3C"/>
              </a:solidFill>
              <a:latin typeface="Calibri"/>
              <a:cs typeface="Calibri"/>
            </a:endParaRPr>
          </a:p>
        </p:txBody>
      </p:sp>
      <p:sp>
        <p:nvSpPr>
          <p:cNvPr id="67" name="Rechthoek: afgeronde hoeken 1">
            <a:extLst>
              <a:ext uri="{FF2B5EF4-FFF2-40B4-BE49-F238E27FC236}">
                <a16:creationId xmlns:a16="http://schemas.microsoft.com/office/drawing/2014/main" id="{A6CCB016-8DCB-08EF-CFEE-16B40AB3D91A}"/>
              </a:ext>
            </a:extLst>
          </p:cNvPr>
          <p:cNvSpPr/>
          <p:nvPr/>
        </p:nvSpPr>
        <p:spPr>
          <a:xfrm>
            <a:off x="5138434" y="1666883"/>
            <a:ext cx="870926" cy="18365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1-3  consulten Cardioloog</a:t>
            </a:r>
          </a:p>
        </p:txBody>
      </p:sp>
      <p:sp>
        <p:nvSpPr>
          <p:cNvPr id="71" name="Rechthoek: afgeronde hoeken 1">
            <a:extLst>
              <a:ext uri="{FF2B5EF4-FFF2-40B4-BE49-F238E27FC236}">
                <a16:creationId xmlns:a16="http://schemas.microsoft.com/office/drawing/2014/main" id="{2412F3CA-634E-CF85-FFB3-ECEC7E46B2EB}"/>
              </a:ext>
            </a:extLst>
          </p:cNvPr>
          <p:cNvSpPr/>
          <p:nvPr/>
        </p:nvSpPr>
        <p:spPr>
          <a:xfrm>
            <a:off x="6130413" y="4065351"/>
            <a:ext cx="870926" cy="18365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pPr algn="ctr" defTabSz="685800">
              <a:buClrTx/>
            </a:pPr>
            <a:r>
              <a:rPr lang="nl-NL" sz="600" b="1" kern="1200">
                <a:solidFill>
                  <a:srgbClr val="3C3C3C"/>
                </a:solidFill>
                <a:latin typeface="Calibri"/>
              </a:rPr>
              <a:t>0-2 consulten </a:t>
            </a:r>
            <a:br>
              <a:rPr lang="nl-NL" sz="600" b="1" kern="1200">
                <a:solidFill>
                  <a:srgbClr val="3C3C3C"/>
                </a:solidFill>
                <a:latin typeface="Calibri"/>
              </a:rPr>
            </a:br>
            <a:r>
              <a:rPr lang="nl-NL" sz="600" b="1" kern="1200">
                <a:solidFill>
                  <a:srgbClr val="3C3C3C"/>
                </a:solidFill>
                <a:latin typeface="Calibri"/>
              </a:rPr>
              <a:t>Cardioloog of VS</a:t>
            </a:r>
            <a:endParaRPr lang="nl-NL" sz="600" b="1" kern="1200">
              <a:solidFill>
                <a:srgbClr val="3C3C3C"/>
              </a:solidFill>
              <a:latin typeface="Calibri"/>
              <a:cs typeface="Calibri"/>
            </a:endParaRPr>
          </a:p>
        </p:txBody>
      </p:sp>
      <p:sp>
        <p:nvSpPr>
          <p:cNvPr id="5" name="Rectangle 4">
            <a:extLst>
              <a:ext uri="{FF2B5EF4-FFF2-40B4-BE49-F238E27FC236}">
                <a16:creationId xmlns:a16="http://schemas.microsoft.com/office/drawing/2014/main" id="{4D09FBC4-F3CB-E0E2-F3ED-5FF0B725D462}"/>
              </a:ext>
            </a:extLst>
          </p:cNvPr>
          <p:cNvSpPr/>
          <p:nvPr/>
        </p:nvSpPr>
        <p:spPr bwMode="gray">
          <a:xfrm>
            <a:off x="8167846" y="0"/>
            <a:ext cx="976154" cy="182219"/>
          </a:xfrm>
          <a:prstGeom prst="rect">
            <a:avLst/>
          </a:prstGeom>
          <a:solidFill>
            <a:srgbClr val="FFEEE9"/>
          </a:solidFill>
          <a:ln w="19050" algn="ctr">
            <a:noFill/>
            <a:miter lim="800000"/>
            <a:headEnd/>
            <a:tailEnd/>
          </a:ln>
        </p:spPr>
        <p:txBody>
          <a:bodyPr wrap="square" lIns="66675" tIns="66675" rIns="66675" bIns="66675" rtlCol="0" anchor="ctr"/>
          <a:lstStyle/>
          <a:p>
            <a:pPr algn="ctr" defTabSz="685800">
              <a:lnSpc>
                <a:spcPct val="106000"/>
              </a:lnSpc>
              <a:buClrTx/>
            </a:pPr>
            <a:r>
              <a:rPr lang="nl-NL" sz="900" b="1" kern="1200">
                <a:solidFill>
                  <a:srgbClr val="3C3C3C"/>
                </a:solidFill>
                <a:latin typeface="Calibri"/>
                <a:ea typeface="+mn-ea"/>
                <a:cs typeface="+mn-cs"/>
              </a:rPr>
              <a:t>Versie 12-6-2024</a:t>
            </a:r>
          </a:p>
        </p:txBody>
      </p:sp>
    </p:spTree>
    <p:extLst>
      <p:ext uri="{BB962C8B-B14F-4D97-AF65-F5344CB8AC3E}">
        <p14:creationId xmlns:p14="http://schemas.microsoft.com/office/powerpoint/2010/main" val="12218015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14"/>
          <p:cNvSpPr txBox="1">
            <a:spLocks noGrp="1"/>
          </p:cNvSpPr>
          <p:nvPr>
            <p:ph type="sldNum" idx="12"/>
          </p:nvPr>
        </p:nvSpPr>
        <p:spPr>
          <a:xfrm>
            <a:off x="8726727" y="4744566"/>
            <a:ext cx="354000" cy="207900"/>
          </a:xfrm>
          <a:prstGeom prst="rect">
            <a:avLst/>
          </a:prstGeom>
        </p:spPr>
        <p:txBody>
          <a:bodyPr spcFirstLastPara="1" wrap="square" lIns="91425" tIns="45700" rIns="91425" bIns="45700" anchor="ctr" anchorCtr="0">
            <a:spAutoFit/>
          </a:bodyPr>
          <a:lstStyle/>
          <a:p>
            <a:pPr marL="0" lvl="0" indent="0" algn="l" rtl="0">
              <a:spcBef>
                <a:spcPts val="0"/>
              </a:spcBef>
              <a:spcAft>
                <a:spcPts val="0"/>
              </a:spcAft>
              <a:buNone/>
            </a:pPr>
            <a:fld id="{00000000-1234-1234-1234-123412341234}" type="slidenum">
              <a:rPr lang="nl-NL" noProof="0" smtClean="0"/>
              <a:t>3</a:t>
            </a:fld>
            <a:endParaRPr lang="nl-NL" noProof="0"/>
          </a:p>
        </p:txBody>
      </p:sp>
      <p:sp>
        <p:nvSpPr>
          <p:cNvPr id="95" name="Google Shape;95;p14"/>
          <p:cNvSpPr txBox="1">
            <a:spLocks noGrp="1"/>
          </p:cNvSpPr>
          <p:nvPr>
            <p:ph type="ctrTitle" idx="4294967295"/>
          </p:nvPr>
        </p:nvSpPr>
        <p:spPr>
          <a:xfrm>
            <a:off x="339974" y="1035165"/>
            <a:ext cx="3173100" cy="482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500"/>
              <a:buFont typeface="Arial"/>
              <a:buNone/>
            </a:pPr>
            <a:r>
              <a:rPr lang="nl-NL" sz="3200" noProof="0">
                <a:solidFill>
                  <a:schemeClr val="lt1"/>
                </a:solidFill>
              </a:rPr>
              <a:t>Inhoud</a:t>
            </a:r>
          </a:p>
        </p:txBody>
      </p:sp>
      <p:sp>
        <p:nvSpPr>
          <p:cNvPr id="96" name="Google Shape;96;p14"/>
          <p:cNvSpPr/>
          <p:nvPr/>
        </p:nvSpPr>
        <p:spPr>
          <a:xfrm>
            <a:off x="483500" y="295275"/>
            <a:ext cx="1695900" cy="4824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nl-NL" noProof="0"/>
          </a:p>
        </p:txBody>
      </p:sp>
      <p:pic>
        <p:nvPicPr>
          <p:cNvPr id="97" name="Google Shape;97;p14" title="Santeon logo FINAL.png"/>
          <p:cNvPicPr preferRelativeResize="0"/>
          <p:nvPr/>
        </p:nvPicPr>
        <p:blipFill>
          <a:blip r:embed="rId4">
            <a:alphaModFix/>
          </a:blip>
          <a:stretch>
            <a:fillRect/>
          </a:stretch>
        </p:blipFill>
        <p:spPr>
          <a:xfrm>
            <a:off x="631858" y="360010"/>
            <a:ext cx="1377516" cy="365220"/>
          </a:xfrm>
          <a:prstGeom prst="rect">
            <a:avLst/>
          </a:prstGeom>
          <a:noFill/>
          <a:ln>
            <a:noFill/>
          </a:ln>
        </p:spPr>
      </p:pic>
      <p:sp>
        <p:nvSpPr>
          <p:cNvPr id="2" name="Tekstvak 1">
            <a:extLst>
              <a:ext uri="{FF2B5EF4-FFF2-40B4-BE49-F238E27FC236}">
                <a16:creationId xmlns:a16="http://schemas.microsoft.com/office/drawing/2014/main" id="{0120730F-76B5-96B3-D41E-7541782ACB4C}"/>
              </a:ext>
            </a:extLst>
          </p:cNvPr>
          <p:cNvSpPr txBox="1"/>
          <p:nvPr/>
        </p:nvSpPr>
        <p:spPr>
          <a:xfrm>
            <a:off x="339974" y="1636023"/>
            <a:ext cx="3240775" cy="3323987"/>
          </a:xfrm>
          <a:prstGeom prst="rect">
            <a:avLst/>
          </a:prstGeom>
          <a:noFill/>
        </p:spPr>
        <p:txBody>
          <a:bodyPr wrap="square" rtlCol="0">
            <a:spAutoFit/>
          </a:bodyPr>
          <a:lstStyle/>
          <a:p>
            <a:pPr marL="285750" indent="-285750">
              <a:buFont typeface="Arial" panose="020B0604020202020204" pitchFamily="34" charset="0"/>
              <a:buChar char="•"/>
            </a:pPr>
            <a:r>
              <a:rPr lang="nl-NL">
                <a:solidFill>
                  <a:schemeClr val="bg1"/>
                </a:solidFill>
                <a:hlinkClick r:id="rId5" action="ppaction://hlinksldjump">
                  <a:extLst>
                    <a:ext uri="{A12FA001-AC4F-418D-AE19-62706E023703}">
                      <ahyp:hlinkClr xmlns:ahyp="http://schemas.microsoft.com/office/drawing/2018/hyperlinkcolor" val="tx"/>
                    </a:ext>
                  </a:extLst>
                </a:hlinkClick>
              </a:rPr>
              <a:t>Achtergrondinformatie impactanalyses (voor de betrokkenen die input geven)</a:t>
            </a:r>
            <a:endParaRPr lang="nl-NL">
              <a:solidFill>
                <a:schemeClr val="bg1"/>
              </a:solidFill>
            </a:endParaRPr>
          </a:p>
          <a:p>
            <a:pPr marL="285750" indent="-285750">
              <a:buFont typeface="Arial" panose="020B0604020202020204" pitchFamily="34" charset="0"/>
              <a:buChar char="•"/>
            </a:pPr>
            <a:endParaRPr lang="nl-NL">
              <a:solidFill>
                <a:schemeClr val="bg1"/>
              </a:solidFill>
            </a:endParaRPr>
          </a:p>
          <a:p>
            <a:pPr marL="285750" indent="-285750">
              <a:buFont typeface="Arial" panose="020B0604020202020204" pitchFamily="34" charset="0"/>
              <a:buChar char="•"/>
            </a:pPr>
            <a:r>
              <a:rPr lang="nl-NL">
                <a:solidFill>
                  <a:schemeClr val="bg1"/>
                </a:solidFill>
                <a:hlinkClick r:id="rId6" action="ppaction://hlinksldjump">
                  <a:extLst>
                    <a:ext uri="{A12FA001-AC4F-418D-AE19-62706E023703}">
                      <ahyp:hlinkClr xmlns:ahyp="http://schemas.microsoft.com/office/drawing/2018/hyperlinkcolor" val="tx"/>
                    </a:ext>
                  </a:extLst>
                </a:hlinkClick>
              </a:rPr>
              <a:t>Aanpak (voor projectleiders en data-analisten)</a:t>
            </a:r>
            <a:endParaRPr lang="nl-NL">
              <a:solidFill>
                <a:schemeClr val="bg1"/>
              </a:solidFill>
            </a:endParaRPr>
          </a:p>
          <a:p>
            <a:pPr marL="285750" indent="-285750">
              <a:buFont typeface="Arial" panose="020B0604020202020204" pitchFamily="34" charset="0"/>
              <a:buChar char="•"/>
            </a:pPr>
            <a:endParaRPr lang="nl-NL">
              <a:solidFill>
                <a:schemeClr val="bg1"/>
              </a:solidFill>
            </a:endParaRPr>
          </a:p>
          <a:p>
            <a:pPr marL="285750" indent="-285750">
              <a:buFont typeface="Arial" panose="020B0604020202020204" pitchFamily="34" charset="0"/>
              <a:buChar char="•"/>
            </a:pPr>
            <a:r>
              <a:rPr lang="nl-NL">
                <a:solidFill>
                  <a:schemeClr val="bg1"/>
                </a:solidFill>
                <a:hlinkClick r:id="rId7" action="ppaction://hlinksldjump">
                  <a:extLst>
                    <a:ext uri="{A12FA001-AC4F-418D-AE19-62706E023703}">
                      <ahyp:hlinkClr xmlns:ahyp="http://schemas.microsoft.com/office/drawing/2018/hyperlinkcolor" val="tx"/>
                    </a:ext>
                  </a:extLst>
                </a:hlinkClick>
              </a:rPr>
              <a:t>Voorbeelden impactanalyses – Digitaliseren, Personaliseren, Standaardiseren</a:t>
            </a:r>
            <a:endParaRPr lang="nl-NL">
              <a:solidFill>
                <a:schemeClr val="bg1"/>
              </a:solidFill>
            </a:endParaRPr>
          </a:p>
          <a:p>
            <a:pPr marL="285750" indent="-285750">
              <a:buFont typeface="Arial" panose="020B0604020202020204" pitchFamily="34" charset="0"/>
              <a:buChar char="•"/>
            </a:pPr>
            <a:endParaRPr lang="nl-NL">
              <a:solidFill>
                <a:schemeClr val="bg1"/>
              </a:solidFill>
              <a:hlinkClick r:id="rId8" action="ppaction://hlinksldjump">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nl-NL">
                <a:solidFill>
                  <a:schemeClr val="bg1"/>
                </a:solidFill>
                <a:hlinkClick r:id="rId8" action="ppaction://hlinksldjump">
                  <a:extLst>
                    <a:ext uri="{A12FA001-AC4F-418D-AE19-62706E023703}">
                      <ahyp:hlinkClr xmlns:ahyp="http://schemas.microsoft.com/office/drawing/2018/hyperlinkcolor" val="tx"/>
                    </a:ext>
                  </a:extLst>
                </a:hlinkClick>
              </a:rPr>
              <a:t>Lege templates impactanalyse</a:t>
            </a:r>
            <a:endParaRPr lang="nl-NL">
              <a:solidFill>
                <a:schemeClr val="bg1"/>
              </a:solidFill>
            </a:endParaRPr>
          </a:p>
          <a:p>
            <a:pPr marL="285750" indent="-285750">
              <a:buFont typeface="Arial" panose="020B0604020202020204" pitchFamily="34" charset="0"/>
              <a:buChar char="•"/>
            </a:pPr>
            <a:endParaRPr lang="nl-NL">
              <a:solidFill>
                <a:schemeClr val="bg1"/>
              </a:solidFill>
              <a:hlinkClick r:id="rId9" action="ppaction://hlinksldjump">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nl-NL">
                <a:solidFill>
                  <a:schemeClr val="bg1"/>
                </a:solidFill>
                <a:hlinkClick r:id="rId9" action="ppaction://hlinksldjump">
                  <a:extLst>
                    <a:ext uri="{A12FA001-AC4F-418D-AE19-62706E023703}">
                      <ahyp:hlinkClr xmlns:ahyp="http://schemas.microsoft.com/office/drawing/2018/hyperlinkcolor" val="tx"/>
                    </a:ext>
                  </a:extLst>
                </a:hlinkClick>
              </a:rPr>
              <a:t>Publicatieslides – op te leveren eindproduct</a:t>
            </a:r>
            <a:endParaRPr lang="nl-NL">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8BD655C-4E42-E485-0032-7371AC47A0E9}"/>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5" name="think-cell data - do not delete" hidden="1">
                        <a:extLst>
                          <a:ext uri="{FF2B5EF4-FFF2-40B4-BE49-F238E27FC236}">
                            <a16:creationId xmlns:a16="http://schemas.microsoft.com/office/drawing/2014/main" id="{D8BD655C-4E42-E485-0032-7371AC47A0E9}"/>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0" name="Rectangle 89">
            <a:extLst>
              <a:ext uri="{FF2B5EF4-FFF2-40B4-BE49-F238E27FC236}">
                <a16:creationId xmlns:a16="http://schemas.microsoft.com/office/drawing/2014/main" id="{0DC42272-D30D-3760-0835-F51B3EFADF59}"/>
              </a:ext>
            </a:extLst>
          </p:cNvPr>
          <p:cNvSpPr/>
          <p:nvPr/>
        </p:nvSpPr>
        <p:spPr bwMode="gray">
          <a:xfrm>
            <a:off x="1629600" y="4686952"/>
            <a:ext cx="4131654" cy="400432"/>
          </a:xfrm>
          <a:prstGeom prst="rect">
            <a:avLst/>
          </a:prstGeom>
          <a:solidFill>
            <a:schemeClr val="bg1"/>
          </a:solidFill>
          <a:ln w="19050" algn="ctr">
            <a:noFill/>
            <a:miter lim="800000"/>
            <a:headEnd/>
            <a:tailEnd/>
          </a:ln>
        </p:spPr>
        <p:txBody>
          <a:bodyPr rot="0" spcFirstLastPara="0" vertOverflow="overflow" horzOverflow="overflow" vert="horz" wrap="square" lIns="66675" tIns="66675" rIns="66675" bIns="66675" numCol="1" spcCol="0" rtlCol="0" fromWordArt="0" anchor="ctr" anchorCtr="0" forceAA="0" compatLnSpc="1">
            <a:prstTxWarp prst="textNoShape">
              <a:avLst/>
            </a:prstTxWarp>
            <a:noAutofit/>
          </a:bodyPr>
          <a:lstStyle/>
          <a:p>
            <a:pPr marL="171450" indent="-171450" defTabSz="685800">
              <a:lnSpc>
                <a:spcPct val="106000"/>
              </a:lnSpc>
              <a:buClrTx/>
              <a:buFont typeface="Wingdings 2" pitchFamily="18" charset="2"/>
              <a:buAutoNum type="arabicParenR"/>
            </a:pPr>
            <a:r>
              <a:rPr lang="nl-NL" sz="675" kern="1200">
                <a:solidFill>
                  <a:sysClr val="windowText" lastClr="000000"/>
                </a:solidFill>
                <a:latin typeface="Calibri"/>
                <a:ea typeface="+mn-ea"/>
                <a:cs typeface="+mn-cs"/>
              </a:rPr>
              <a:t>Dit een versimpelde weergave</a:t>
            </a:r>
          </a:p>
          <a:p>
            <a:pPr marL="171450" indent="-171450" defTabSz="685800">
              <a:lnSpc>
                <a:spcPct val="106000"/>
              </a:lnSpc>
              <a:buClrTx/>
              <a:buFont typeface="Wingdings 2" pitchFamily="18" charset="2"/>
              <a:buAutoNum type="arabicParenR"/>
            </a:pPr>
            <a:r>
              <a:rPr lang="nl-NL" sz="675" kern="1200">
                <a:solidFill>
                  <a:sysClr val="windowText" lastClr="000000"/>
                </a:solidFill>
                <a:latin typeface="Calibri"/>
                <a:ea typeface="+mn-ea"/>
                <a:cs typeface="+mn-cs"/>
              </a:rPr>
              <a:t>Eenmalig gedurende gehele behandeltraject</a:t>
            </a:r>
          </a:p>
          <a:p>
            <a:pPr marL="171450" indent="-171450" defTabSz="685800">
              <a:lnSpc>
                <a:spcPct val="106000"/>
              </a:lnSpc>
              <a:buClrTx/>
              <a:buFont typeface="Wingdings 2" pitchFamily="18" charset="2"/>
              <a:buAutoNum type="arabicParenR"/>
            </a:pPr>
            <a:r>
              <a:rPr lang="nl-NL" sz="675" kern="1200">
                <a:solidFill>
                  <a:sysClr val="windowText" lastClr="000000"/>
                </a:solidFill>
                <a:latin typeface="Calibri"/>
                <a:ea typeface="+mn-ea"/>
                <a:cs typeface="+mn-cs"/>
              </a:rPr>
              <a:t>Aanvullend onderzoek (bijv. lab, beeldvorming etc.)</a:t>
            </a:r>
          </a:p>
          <a:p>
            <a:pPr marL="171450" indent="-171450" defTabSz="685800">
              <a:lnSpc>
                <a:spcPct val="106000"/>
              </a:lnSpc>
              <a:buClrTx/>
              <a:buFont typeface="Wingdings 2" pitchFamily="18" charset="2"/>
              <a:buAutoNum type="arabicParenR"/>
            </a:pPr>
            <a:r>
              <a:rPr lang="nl-NL" sz="675" kern="1200">
                <a:solidFill>
                  <a:srgbClr val="3C3C3C"/>
                </a:solidFill>
                <a:latin typeface="Calibri" panose="020F0502020204030204" pitchFamily="34" charset="0"/>
                <a:ea typeface="Calibri" panose="020F0502020204030204" pitchFamily="34" charset="0"/>
                <a:cs typeface="Times New Roman" panose="02020603050405020304" pitchFamily="18" charset="0"/>
              </a:rPr>
              <a:t>Het aantal kuren en gemiddelde behandelduur is afhankelijk van het kankertype en de behandelding</a:t>
            </a:r>
            <a:endParaRPr lang="nl-NL" sz="675" kern="1200" baseline="30000">
              <a:solidFill>
                <a:sysClr val="windowText" lastClr="000000"/>
              </a:solidFill>
              <a:latin typeface="Calibri"/>
              <a:ea typeface="+mn-ea"/>
              <a:cs typeface="+mn-cs"/>
            </a:endParaRPr>
          </a:p>
        </p:txBody>
      </p:sp>
      <p:sp>
        <p:nvSpPr>
          <p:cNvPr id="6" name="Text Placeholder 13">
            <a:extLst>
              <a:ext uri="{FF2B5EF4-FFF2-40B4-BE49-F238E27FC236}">
                <a16:creationId xmlns:a16="http://schemas.microsoft.com/office/drawing/2014/main" id="{0E0A5267-8E91-6484-E9D6-FDD4710DD4FB}"/>
              </a:ext>
            </a:extLst>
          </p:cNvPr>
          <p:cNvSpPr txBox="1">
            <a:spLocks/>
          </p:cNvSpPr>
          <p:nvPr/>
        </p:nvSpPr>
        <p:spPr>
          <a:xfrm>
            <a:off x="376238" y="773946"/>
            <a:ext cx="8391525" cy="567941"/>
          </a:xfrm>
          <a:prstGeom prst="rect">
            <a:avLst/>
          </a:prstGeom>
        </p:spPr>
        <p:txBody>
          <a:bodyPr/>
          <a:lstStyle>
            <a:lvl1pPr marL="0" indent="0" algn="l" defTabSz="914400" rtl="0" eaLnBrk="1" latinLnBrk="0" hangingPunct="1">
              <a:spcBef>
                <a:spcPts val="0"/>
              </a:spcBef>
              <a:spcAft>
                <a:spcPts val="1000"/>
              </a:spcAft>
              <a:buSzPct val="100000"/>
              <a:buFontTx/>
              <a:buNone/>
              <a:defRPr sz="1800" b="0" kern="1200">
                <a:solidFill>
                  <a:schemeClr val="tx1"/>
                </a:solidFill>
                <a:latin typeface="+mn-lt"/>
                <a:ea typeface="+mn-ea"/>
                <a:cs typeface="Calibri Light" panose="020F0302020204030204" pitchFamily="34" charset="0"/>
              </a:defRPr>
            </a:lvl1pPr>
            <a:lvl2pPr marL="139700" indent="-139700" algn="l" defTabSz="914400"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8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900" indent="-139700" algn="l" defTabSz="914400"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5000" indent="-139700" algn="l" defTabSz="79851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defTabSz="685800">
              <a:spcAft>
                <a:spcPts val="750"/>
              </a:spcAft>
              <a:buClrTx/>
            </a:pPr>
            <a:r>
              <a:rPr lang="nl-NL" sz="1350">
                <a:solidFill>
                  <a:srgbClr val="3C3C3C"/>
                </a:solidFill>
                <a:latin typeface="Calibri"/>
              </a:rPr>
              <a:t>Patiëntenstroomdiagram</a:t>
            </a:r>
            <a:r>
              <a:rPr lang="nl-NL" sz="1350" baseline="30000">
                <a:solidFill>
                  <a:srgbClr val="3C3C3C"/>
                </a:solidFill>
                <a:latin typeface="Calibri"/>
              </a:rPr>
              <a:t>1</a:t>
            </a:r>
            <a:endParaRPr lang="nl-NL" sz="1350">
              <a:solidFill>
                <a:srgbClr val="3C3C3C"/>
              </a:solidFill>
              <a:latin typeface="Calibri"/>
            </a:endParaRPr>
          </a:p>
          <a:p>
            <a:pPr defTabSz="685800">
              <a:spcAft>
                <a:spcPts val="750"/>
              </a:spcAft>
              <a:buClrTx/>
            </a:pPr>
            <a:endParaRPr lang="nl-NL" sz="1350">
              <a:solidFill>
                <a:srgbClr val="3C3C3C"/>
              </a:solidFill>
              <a:latin typeface="Calibri"/>
            </a:endParaRPr>
          </a:p>
        </p:txBody>
      </p:sp>
      <p:sp>
        <p:nvSpPr>
          <p:cNvPr id="7" name="Title 2">
            <a:extLst>
              <a:ext uri="{FF2B5EF4-FFF2-40B4-BE49-F238E27FC236}">
                <a16:creationId xmlns:a16="http://schemas.microsoft.com/office/drawing/2014/main" id="{F893083F-31E3-C4F4-9ADF-EBA966F3C353}"/>
              </a:ext>
            </a:extLst>
          </p:cNvPr>
          <p:cNvSpPr txBox="1">
            <a:spLocks/>
          </p:cNvSpPr>
          <p:nvPr/>
        </p:nvSpPr>
        <p:spPr bwMode="gray">
          <a:xfrm>
            <a:off x="376238" y="238126"/>
            <a:ext cx="8391525" cy="250574"/>
          </a:xfrm>
          <a:prstGeom prst="rect">
            <a:avLst/>
          </a:prstGeom>
        </p:spPr>
        <p:txBody>
          <a:bodyPr vert="horz" lIns="0" tIns="0" rIns="0" bIns="0" rtlCol="0" anchor="t" anchorCtr="0">
            <a:noAutofit/>
          </a:bodyPr>
          <a:lstStyle>
            <a:lvl1pPr algn="l" defTabSz="914400" rtl="0" eaLnBrk="1" latinLnBrk="0" hangingPunct="1">
              <a:spcBef>
                <a:spcPct val="0"/>
              </a:spcBef>
              <a:buNone/>
              <a:defRPr sz="2100" b="1" kern="1200">
                <a:solidFill>
                  <a:schemeClr val="tx1"/>
                </a:solidFill>
                <a:latin typeface="+mj-lt"/>
                <a:ea typeface="+mj-ea"/>
                <a:cs typeface="Calibri Light" panose="020F0302020204030204" pitchFamily="34" charset="0"/>
              </a:defRPr>
            </a:lvl1pPr>
          </a:lstStyle>
          <a:p>
            <a:pPr defTabSz="685800">
              <a:buClrTx/>
            </a:pPr>
            <a:r>
              <a:rPr lang="nl-NL" sz="1400">
                <a:solidFill>
                  <a:srgbClr val="0096A1"/>
                </a:solidFill>
                <a:latin typeface="Calibri"/>
              </a:rPr>
              <a:t>Systemische therapie| </a:t>
            </a:r>
            <a:r>
              <a:rPr lang="nl-NL" sz="1400">
                <a:solidFill>
                  <a:srgbClr val="3C3C3C"/>
                </a:solidFill>
                <a:latin typeface="Calibri"/>
              </a:rPr>
              <a:t>Jaarlijks ~20000 mensen met systemische therapie binnen Santeon; door informatievoorziening en klachtenmonitoring minder SEH bezoek en minder voorlichtingsgesprekken</a:t>
            </a:r>
          </a:p>
        </p:txBody>
      </p:sp>
      <p:pic>
        <p:nvPicPr>
          <p:cNvPr id="8" name="Afbeelding 9">
            <a:extLst>
              <a:ext uri="{FF2B5EF4-FFF2-40B4-BE49-F238E27FC236}">
                <a16:creationId xmlns:a16="http://schemas.microsoft.com/office/drawing/2014/main" id="{37AF5137-EE20-42FC-0465-C74C8A1E88C6}"/>
              </a:ext>
            </a:extLst>
          </p:cNvPr>
          <p:cNvPicPr>
            <a:picLocks noChangeAspect="1"/>
          </p:cNvPicPr>
          <p:nvPr/>
        </p:nvPicPr>
        <p:blipFill rotWithShape="1">
          <a:blip r:embed="rId6"/>
          <a:srcRect l="64144" t="37105" r="31088" b="46599"/>
          <a:stretch/>
        </p:blipFill>
        <p:spPr>
          <a:xfrm>
            <a:off x="317000" y="1774244"/>
            <a:ext cx="246782" cy="500810"/>
          </a:xfrm>
          <a:prstGeom prst="rect">
            <a:avLst/>
          </a:prstGeom>
        </p:spPr>
      </p:pic>
      <p:grpSp>
        <p:nvGrpSpPr>
          <p:cNvPr id="9" name="Group 8">
            <a:extLst>
              <a:ext uri="{FF2B5EF4-FFF2-40B4-BE49-F238E27FC236}">
                <a16:creationId xmlns:a16="http://schemas.microsoft.com/office/drawing/2014/main" id="{BBEDD305-B564-73C0-5B05-4147184A7D2C}"/>
              </a:ext>
            </a:extLst>
          </p:cNvPr>
          <p:cNvGrpSpPr/>
          <p:nvPr/>
        </p:nvGrpSpPr>
        <p:grpSpPr>
          <a:xfrm>
            <a:off x="340046" y="896107"/>
            <a:ext cx="1442304" cy="328566"/>
            <a:chOff x="453395" y="1964209"/>
            <a:chExt cx="1923072" cy="438088"/>
          </a:xfrm>
        </p:grpSpPr>
        <p:sp>
          <p:nvSpPr>
            <p:cNvPr id="10" name="Rechthoek: afgeronde hoeken 1">
              <a:extLst>
                <a:ext uri="{FF2B5EF4-FFF2-40B4-BE49-F238E27FC236}">
                  <a16:creationId xmlns:a16="http://schemas.microsoft.com/office/drawing/2014/main" id="{5F1FD081-B46B-7C37-2C7D-8C481C250CEC}"/>
                </a:ext>
              </a:extLst>
            </p:cNvPr>
            <p:cNvSpPr/>
            <p:nvPr/>
          </p:nvSpPr>
          <p:spPr>
            <a:xfrm>
              <a:off x="777828" y="1964209"/>
              <a:ext cx="1598639" cy="376843"/>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b"/>
            <a:lstStyle/>
            <a:p>
              <a:pPr defTabSz="685800">
                <a:buClrTx/>
              </a:pPr>
              <a:r>
                <a:rPr lang="nl-NL" sz="825" b="1" kern="1200">
                  <a:solidFill>
                    <a:srgbClr val="3C3C3C"/>
                  </a:solidFill>
                  <a:latin typeface="Calibri"/>
                </a:rPr>
                <a:t>Diagnosticeren</a:t>
              </a:r>
            </a:p>
          </p:txBody>
        </p:sp>
        <p:sp>
          <p:nvSpPr>
            <p:cNvPr id="11" name="Rectangle 10">
              <a:extLst>
                <a:ext uri="{FF2B5EF4-FFF2-40B4-BE49-F238E27FC236}">
                  <a16:creationId xmlns:a16="http://schemas.microsoft.com/office/drawing/2014/main" id="{97AF664E-6B2C-2FF1-C66B-95499A19C1EF}"/>
                </a:ext>
              </a:extLst>
            </p:cNvPr>
            <p:cNvSpPr/>
            <p:nvPr/>
          </p:nvSpPr>
          <p:spPr bwMode="gray">
            <a:xfrm>
              <a:off x="453395" y="2356578"/>
              <a:ext cx="1598639" cy="4571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grpSp>
      <p:grpSp>
        <p:nvGrpSpPr>
          <p:cNvPr id="12" name="Group 11">
            <a:extLst>
              <a:ext uri="{FF2B5EF4-FFF2-40B4-BE49-F238E27FC236}">
                <a16:creationId xmlns:a16="http://schemas.microsoft.com/office/drawing/2014/main" id="{89EFA4FD-3952-E8BC-43EC-CAB737F125E7}"/>
              </a:ext>
            </a:extLst>
          </p:cNvPr>
          <p:cNvGrpSpPr/>
          <p:nvPr/>
        </p:nvGrpSpPr>
        <p:grpSpPr>
          <a:xfrm>
            <a:off x="1594398" y="915461"/>
            <a:ext cx="6116501" cy="308751"/>
            <a:chOff x="1626732" y="1988686"/>
            <a:chExt cx="8217011" cy="411668"/>
          </a:xfrm>
        </p:grpSpPr>
        <p:sp>
          <p:nvSpPr>
            <p:cNvPr id="13" name="Rechthoek: afgeronde hoeken 1">
              <a:extLst>
                <a:ext uri="{FF2B5EF4-FFF2-40B4-BE49-F238E27FC236}">
                  <a16:creationId xmlns:a16="http://schemas.microsoft.com/office/drawing/2014/main" id="{D38B451F-CE68-732B-29BA-EA8F4679CC66}"/>
                </a:ext>
              </a:extLst>
            </p:cNvPr>
            <p:cNvSpPr/>
            <p:nvPr/>
          </p:nvSpPr>
          <p:spPr>
            <a:xfrm>
              <a:off x="4396943" y="1988686"/>
              <a:ext cx="4685327" cy="376843"/>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b"/>
            <a:lstStyle/>
            <a:p>
              <a:pPr defTabSz="685800">
                <a:buClrTx/>
              </a:pPr>
              <a:r>
                <a:rPr lang="nl-NL" sz="825" b="1" kern="1200">
                  <a:solidFill>
                    <a:srgbClr val="3C3C3C"/>
                  </a:solidFill>
                  <a:latin typeface="Calibri"/>
                </a:rPr>
                <a:t>Systemische behandeling van maligniteit </a:t>
              </a:r>
            </a:p>
          </p:txBody>
        </p:sp>
        <p:sp>
          <p:nvSpPr>
            <p:cNvPr id="14" name="Rectangle 13">
              <a:extLst>
                <a:ext uri="{FF2B5EF4-FFF2-40B4-BE49-F238E27FC236}">
                  <a16:creationId xmlns:a16="http://schemas.microsoft.com/office/drawing/2014/main" id="{55ABBF2D-17AC-815A-E421-032E874FA11B}"/>
                </a:ext>
              </a:extLst>
            </p:cNvPr>
            <p:cNvSpPr/>
            <p:nvPr/>
          </p:nvSpPr>
          <p:spPr bwMode="gray">
            <a:xfrm flipV="1">
              <a:off x="1626732" y="2354635"/>
              <a:ext cx="8217011" cy="45719"/>
            </a:xfrm>
            <a:prstGeom prst="rect">
              <a:avLst/>
            </a:prstGeom>
            <a:solidFill>
              <a:srgbClr val="0096A1"/>
            </a:solidFill>
            <a:ln w="19050" algn="ctr">
              <a:noFill/>
              <a:miter lim="800000"/>
              <a:headEnd/>
              <a:tailEnd/>
            </a:ln>
          </p:spPr>
          <p:txBody>
            <a:bodyPr wrap="square" lIns="66675" tIns="66675" rIns="66675" bIns="66675" rtlCol="0" anchor="ctr"/>
            <a:lstStyle/>
            <a:p>
              <a:pPr algn="ctr" defTabSz="685800">
                <a:lnSpc>
                  <a:spcPct val="106000"/>
                </a:lnSpc>
                <a:buClrTx/>
              </a:pPr>
              <a:endParaRPr lang="nl-NL" sz="1200" b="1" kern="1200">
                <a:solidFill>
                  <a:srgbClr val="FFFFFF"/>
                </a:solidFill>
                <a:latin typeface="Calibri"/>
                <a:ea typeface="+mn-ea"/>
                <a:cs typeface="+mn-cs"/>
              </a:endParaRPr>
            </a:p>
          </p:txBody>
        </p:sp>
      </p:grpSp>
      <p:sp>
        <p:nvSpPr>
          <p:cNvPr id="15" name="Pijl: omlaag 21">
            <a:extLst>
              <a:ext uri="{FF2B5EF4-FFF2-40B4-BE49-F238E27FC236}">
                <a16:creationId xmlns:a16="http://schemas.microsoft.com/office/drawing/2014/main" id="{C0B38674-82FB-9F66-2E7E-0093B9BFE3B2}"/>
              </a:ext>
            </a:extLst>
          </p:cNvPr>
          <p:cNvSpPr/>
          <p:nvPr/>
        </p:nvSpPr>
        <p:spPr>
          <a:xfrm rot="16200000">
            <a:off x="627057" y="1929534"/>
            <a:ext cx="168297" cy="241085"/>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nl-NL" sz="1350" kern="1200">
              <a:solidFill>
                <a:srgbClr val="FFFFFF"/>
              </a:solidFill>
              <a:latin typeface="Calibri"/>
            </a:endParaRPr>
          </a:p>
        </p:txBody>
      </p:sp>
      <p:sp>
        <p:nvSpPr>
          <p:cNvPr id="19" name="Rechthoek: afgeronde hoeken 1">
            <a:extLst>
              <a:ext uri="{FF2B5EF4-FFF2-40B4-BE49-F238E27FC236}">
                <a16:creationId xmlns:a16="http://schemas.microsoft.com/office/drawing/2014/main" id="{D5510DF1-CC71-BCEB-5BCA-35F976A11DF6}"/>
              </a:ext>
            </a:extLst>
          </p:cNvPr>
          <p:cNvSpPr/>
          <p:nvPr/>
        </p:nvSpPr>
        <p:spPr>
          <a:xfrm>
            <a:off x="356648" y="2446859"/>
            <a:ext cx="1091992"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Indicatie </a:t>
            </a:r>
            <a:br>
              <a:rPr lang="nl-NL" sz="750" b="1" kern="1200">
                <a:solidFill>
                  <a:srgbClr val="3C3C3C"/>
                </a:solidFill>
                <a:latin typeface="Calibri"/>
              </a:rPr>
            </a:br>
            <a:r>
              <a:rPr lang="nl-NL" sz="750" b="1" kern="1200">
                <a:solidFill>
                  <a:srgbClr val="3C3C3C"/>
                </a:solidFill>
                <a:latin typeface="Calibri"/>
              </a:rPr>
              <a:t>systemische therapie</a:t>
            </a:r>
          </a:p>
        </p:txBody>
      </p:sp>
      <p:sp>
        <p:nvSpPr>
          <p:cNvPr id="20" name="Oval 19">
            <a:extLst>
              <a:ext uri="{FF2B5EF4-FFF2-40B4-BE49-F238E27FC236}">
                <a16:creationId xmlns:a16="http://schemas.microsoft.com/office/drawing/2014/main" id="{3E8DEF59-C634-F8DB-D02A-50B746044236}"/>
              </a:ext>
            </a:extLst>
          </p:cNvPr>
          <p:cNvSpPr/>
          <p:nvPr/>
        </p:nvSpPr>
        <p:spPr bwMode="gray">
          <a:xfrm>
            <a:off x="356649" y="2337062"/>
            <a:ext cx="425930" cy="1449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20000</a:t>
            </a:r>
          </a:p>
        </p:txBody>
      </p:sp>
      <p:sp>
        <p:nvSpPr>
          <p:cNvPr id="21" name="Oval 20">
            <a:extLst>
              <a:ext uri="{FF2B5EF4-FFF2-40B4-BE49-F238E27FC236}">
                <a16:creationId xmlns:a16="http://schemas.microsoft.com/office/drawing/2014/main" id="{FA716655-EF10-BB0F-6493-18B1BDD9A74C}"/>
              </a:ext>
            </a:extLst>
          </p:cNvPr>
          <p:cNvSpPr/>
          <p:nvPr/>
        </p:nvSpPr>
        <p:spPr bwMode="gray">
          <a:xfrm>
            <a:off x="793682" y="2337063"/>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a:t>
            </a:r>
          </a:p>
        </p:txBody>
      </p:sp>
      <p:sp>
        <p:nvSpPr>
          <p:cNvPr id="22" name="Rechthoek: afgeronde hoeken 1">
            <a:extLst>
              <a:ext uri="{FF2B5EF4-FFF2-40B4-BE49-F238E27FC236}">
                <a16:creationId xmlns:a16="http://schemas.microsoft.com/office/drawing/2014/main" id="{452A51A5-F0A5-0F95-B8C2-487D99B381FC}"/>
              </a:ext>
            </a:extLst>
          </p:cNvPr>
          <p:cNvSpPr/>
          <p:nvPr/>
        </p:nvSpPr>
        <p:spPr>
          <a:xfrm>
            <a:off x="1762762" y="1782196"/>
            <a:ext cx="5618477" cy="307807"/>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wrap="none" lIns="0" tIns="0" rIns="0" bIns="0" rtlCol="0" anchor="ctr"/>
          <a:lstStyle/>
          <a:p>
            <a:pPr algn="ctr" defTabSz="685800">
              <a:buClrTx/>
            </a:pPr>
            <a:r>
              <a:rPr lang="nl-NL" sz="750" b="1" kern="1200">
                <a:solidFill>
                  <a:srgbClr val="3C3C3C"/>
                </a:solidFill>
                <a:latin typeface="Calibri"/>
              </a:rPr>
              <a:t>Regulier zorgpad</a:t>
            </a:r>
            <a:r>
              <a:rPr lang="nl-NL" sz="825" b="1" kern="1200">
                <a:solidFill>
                  <a:srgbClr val="3C3C3C"/>
                </a:solidFill>
                <a:latin typeface="Calibri"/>
              </a:rPr>
              <a:t> </a:t>
            </a:r>
            <a:endParaRPr lang="nl-NL" sz="600" kern="1200">
              <a:solidFill>
                <a:srgbClr val="3C3C3C"/>
              </a:solidFill>
              <a:latin typeface="Calibri"/>
            </a:endParaRPr>
          </a:p>
        </p:txBody>
      </p:sp>
      <p:sp>
        <p:nvSpPr>
          <p:cNvPr id="23" name="Rechthoek: afgeronde hoeken 1">
            <a:extLst>
              <a:ext uri="{FF2B5EF4-FFF2-40B4-BE49-F238E27FC236}">
                <a16:creationId xmlns:a16="http://schemas.microsoft.com/office/drawing/2014/main" id="{919847A0-2EF3-83C1-5842-FEFD9530A934}"/>
              </a:ext>
            </a:extLst>
          </p:cNvPr>
          <p:cNvSpPr/>
          <p:nvPr/>
        </p:nvSpPr>
        <p:spPr>
          <a:xfrm>
            <a:off x="1762762" y="3111522"/>
            <a:ext cx="5618477" cy="307807"/>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Thuismonitoring </a:t>
            </a:r>
          </a:p>
        </p:txBody>
      </p:sp>
      <p:sp>
        <p:nvSpPr>
          <p:cNvPr id="24" name="Rechthoek: afgeronde hoeken 1">
            <a:extLst>
              <a:ext uri="{FF2B5EF4-FFF2-40B4-BE49-F238E27FC236}">
                <a16:creationId xmlns:a16="http://schemas.microsoft.com/office/drawing/2014/main" id="{C28E8A59-2EDF-1392-3BE7-4C69662DBB6D}"/>
              </a:ext>
            </a:extLst>
          </p:cNvPr>
          <p:cNvSpPr/>
          <p:nvPr/>
        </p:nvSpPr>
        <p:spPr>
          <a:xfrm>
            <a:off x="5763692" y="3147352"/>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(fysiek) consult</a:t>
            </a:r>
          </a:p>
        </p:txBody>
      </p:sp>
      <p:grpSp>
        <p:nvGrpSpPr>
          <p:cNvPr id="33" name="Group 32">
            <a:extLst>
              <a:ext uri="{FF2B5EF4-FFF2-40B4-BE49-F238E27FC236}">
                <a16:creationId xmlns:a16="http://schemas.microsoft.com/office/drawing/2014/main" id="{322CFA79-2274-34CD-F1B0-BF2E745DCD39}"/>
              </a:ext>
            </a:extLst>
          </p:cNvPr>
          <p:cNvGrpSpPr/>
          <p:nvPr/>
        </p:nvGrpSpPr>
        <p:grpSpPr>
          <a:xfrm>
            <a:off x="4081765" y="4615635"/>
            <a:ext cx="1710345" cy="174779"/>
            <a:chOff x="6791727" y="6031014"/>
            <a:chExt cx="2400916" cy="291239"/>
          </a:xfrm>
        </p:grpSpPr>
        <p:sp>
          <p:nvSpPr>
            <p:cNvPr id="34" name="Oval 33">
              <a:extLst>
                <a:ext uri="{FF2B5EF4-FFF2-40B4-BE49-F238E27FC236}">
                  <a16:creationId xmlns:a16="http://schemas.microsoft.com/office/drawing/2014/main" id="{0745F44B-AA0E-11F7-7C7F-9769B851A2A5}"/>
                </a:ext>
              </a:extLst>
            </p:cNvPr>
            <p:cNvSpPr/>
            <p:nvPr/>
          </p:nvSpPr>
          <p:spPr bwMode="gray">
            <a:xfrm>
              <a:off x="6791727" y="6031014"/>
              <a:ext cx="468000" cy="291239"/>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35" name="Rechthoek: afgeronde hoeken 1">
              <a:extLst>
                <a:ext uri="{FF2B5EF4-FFF2-40B4-BE49-F238E27FC236}">
                  <a16:creationId xmlns:a16="http://schemas.microsoft.com/office/drawing/2014/main" id="{575454AF-2B3C-20AB-8D41-2A1B237F433C}"/>
                </a:ext>
              </a:extLst>
            </p:cNvPr>
            <p:cNvSpPr/>
            <p:nvPr/>
          </p:nvSpPr>
          <p:spPr>
            <a:xfrm>
              <a:off x="7307097" y="6043921"/>
              <a:ext cx="1885546" cy="265415"/>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Patiëntaantallen</a:t>
              </a:r>
            </a:p>
          </p:txBody>
        </p:sp>
      </p:grpSp>
      <p:grpSp>
        <p:nvGrpSpPr>
          <p:cNvPr id="36" name="Group 35">
            <a:extLst>
              <a:ext uri="{FF2B5EF4-FFF2-40B4-BE49-F238E27FC236}">
                <a16:creationId xmlns:a16="http://schemas.microsoft.com/office/drawing/2014/main" id="{10F957BA-0D28-FE9C-BAE7-4A56A46FDA81}"/>
              </a:ext>
            </a:extLst>
          </p:cNvPr>
          <p:cNvGrpSpPr/>
          <p:nvPr/>
        </p:nvGrpSpPr>
        <p:grpSpPr>
          <a:xfrm>
            <a:off x="6387168" y="4626004"/>
            <a:ext cx="1740770" cy="145481"/>
            <a:chOff x="8679526" y="6037483"/>
            <a:chExt cx="2443626" cy="242419"/>
          </a:xfrm>
        </p:grpSpPr>
        <p:sp>
          <p:nvSpPr>
            <p:cNvPr id="37" name="Rechthoek: afgeronde hoeken 1">
              <a:extLst>
                <a:ext uri="{FF2B5EF4-FFF2-40B4-BE49-F238E27FC236}">
                  <a16:creationId xmlns:a16="http://schemas.microsoft.com/office/drawing/2014/main" id="{9009272E-8B0F-A15F-E48C-46BFF06A617D}"/>
                </a:ext>
              </a:extLst>
            </p:cNvPr>
            <p:cNvSpPr/>
            <p:nvPr/>
          </p:nvSpPr>
          <p:spPr>
            <a:xfrm>
              <a:off x="9085938" y="6037483"/>
              <a:ext cx="2037214" cy="24241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Thuismonitoring</a:t>
              </a:r>
            </a:p>
          </p:txBody>
        </p:sp>
        <p:sp>
          <p:nvSpPr>
            <p:cNvPr id="38" name="Rechthoek: afgeronde hoeken 1">
              <a:extLst>
                <a:ext uri="{FF2B5EF4-FFF2-40B4-BE49-F238E27FC236}">
                  <a16:creationId xmlns:a16="http://schemas.microsoft.com/office/drawing/2014/main" id="{1F191FBA-D681-8607-7175-8A5D98878A69}"/>
                </a:ext>
              </a:extLst>
            </p:cNvPr>
            <p:cNvSpPr/>
            <p:nvPr/>
          </p:nvSpPr>
          <p:spPr>
            <a:xfrm>
              <a:off x="8679526" y="6040480"/>
              <a:ext cx="416930" cy="236424"/>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grpSp>
      <p:grpSp>
        <p:nvGrpSpPr>
          <p:cNvPr id="39" name="Group 38">
            <a:extLst>
              <a:ext uri="{FF2B5EF4-FFF2-40B4-BE49-F238E27FC236}">
                <a16:creationId xmlns:a16="http://schemas.microsoft.com/office/drawing/2014/main" id="{E9C14B0B-3906-2ED5-66C5-CF5B9410C9A6}"/>
              </a:ext>
            </a:extLst>
          </p:cNvPr>
          <p:cNvGrpSpPr/>
          <p:nvPr/>
        </p:nvGrpSpPr>
        <p:grpSpPr>
          <a:xfrm>
            <a:off x="5156806" y="4615638"/>
            <a:ext cx="1717535" cy="174779"/>
            <a:chOff x="3956234" y="6031019"/>
            <a:chExt cx="2411010" cy="291239"/>
          </a:xfrm>
        </p:grpSpPr>
        <p:sp>
          <p:nvSpPr>
            <p:cNvPr id="40" name="Oval 39">
              <a:extLst>
                <a:ext uri="{FF2B5EF4-FFF2-40B4-BE49-F238E27FC236}">
                  <a16:creationId xmlns:a16="http://schemas.microsoft.com/office/drawing/2014/main" id="{DCEBE074-099F-6450-A5D7-9C556A91E9C7}"/>
                </a:ext>
              </a:extLst>
            </p:cNvPr>
            <p:cNvSpPr/>
            <p:nvPr/>
          </p:nvSpPr>
          <p:spPr bwMode="gray">
            <a:xfrm>
              <a:off x="3956234" y="6031019"/>
              <a:ext cx="468000" cy="291239"/>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00" b="1" kern="1200">
                  <a:solidFill>
                    <a:srgbClr val="FFFFFF"/>
                  </a:solidFill>
                  <a:latin typeface="Calibri"/>
                  <a:ea typeface="+mn-ea"/>
                  <a:cs typeface="+mn-cs"/>
                </a:rPr>
                <a:t>XX%</a:t>
              </a:r>
            </a:p>
          </p:txBody>
        </p:sp>
        <p:sp>
          <p:nvSpPr>
            <p:cNvPr id="41" name="Rechthoek: afgeronde hoeken 1">
              <a:extLst>
                <a:ext uri="{FF2B5EF4-FFF2-40B4-BE49-F238E27FC236}">
                  <a16:creationId xmlns:a16="http://schemas.microsoft.com/office/drawing/2014/main" id="{705D2ED8-AFA1-20CF-7602-F2132296430F}"/>
                </a:ext>
              </a:extLst>
            </p:cNvPr>
            <p:cNvSpPr/>
            <p:nvPr/>
          </p:nvSpPr>
          <p:spPr>
            <a:xfrm>
              <a:off x="4481698" y="6043930"/>
              <a:ext cx="1885546" cy="265415"/>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 verdeling patiënten</a:t>
              </a:r>
            </a:p>
          </p:txBody>
        </p:sp>
      </p:grpSp>
      <p:sp>
        <p:nvSpPr>
          <p:cNvPr id="42" name="Rectangle 41">
            <a:extLst>
              <a:ext uri="{FF2B5EF4-FFF2-40B4-BE49-F238E27FC236}">
                <a16:creationId xmlns:a16="http://schemas.microsoft.com/office/drawing/2014/main" id="{E9CA12BD-800B-A457-7E3A-A967F2A7B9ED}"/>
              </a:ext>
            </a:extLst>
          </p:cNvPr>
          <p:cNvSpPr/>
          <p:nvPr/>
        </p:nvSpPr>
        <p:spPr bwMode="gray">
          <a:xfrm>
            <a:off x="1053671" y="4754411"/>
            <a:ext cx="2119140" cy="400432"/>
          </a:xfrm>
          <a:prstGeom prst="rect">
            <a:avLst/>
          </a:prstGeom>
          <a:noFill/>
          <a:ln w="19050" algn="ctr">
            <a:noFill/>
            <a:miter lim="800000"/>
            <a:headEnd/>
            <a:tailEnd/>
          </a:ln>
        </p:spPr>
        <p:txBody>
          <a:bodyPr wrap="square" lIns="66675" tIns="66675" rIns="66675" bIns="66675" rtlCol="0" anchor="ctr"/>
          <a:lstStyle/>
          <a:p>
            <a:pPr defTabSz="685800">
              <a:lnSpc>
                <a:spcPct val="106000"/>
              </a:lnSpc>
              <a:buClrTx/>
            </a:pPr>
            <a:endParaRPr lang="nl-NL" sz="600" kern="1200">
              <a:solidFill>
                <a:srgbClr val="3C3C3C"/>
              </a:solidFill>
              <a:latin typeface="Calibri"/>
              <a:ea typeface="+mn-ea"/>
              <a:cs typeface="+mn-cs"/>
            </a:endParaRPr>
          </a:p>
        </p:txBody>
      </p:sp>
      <p:sp>
        <p:nvSpPr>
          <p:cNvPr id="43" name="Rechthoek: afgeronde hoeken 1">
            <a:extLst>
              <a:ext uri="{FF2B5EF4-FFF2-40B4-BE49-F238E27FC236}">
                <a16:creationId xmlns:a16="http://schemas.microsoft.com/office/drawing/2014/main" id="{02E44E0F-6624-6BE3-75C1-B8AD4129A5F3}"/>
              </a:ext>
            </a:extLst>
          </p:cNvPr>
          <p:cNvSpPr/>
          <p:nvPr/>
        </p:nvSpPr>
        <p:spPr>
          <a:xfrm>
            <a:off x="4218703" y="2334447"/>
            <a:ext cx="823922"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SEH</a:t>
            </a:r>
            <a:r>
              <a:rPr lang="nl-NL" sz="750" b="1" kern="1200" baseline="30000">
                <a:solidFill>
                  <a:srgbClr val="3C3C3C"/>
                </a:solidFill>
                <a:latin typeface="Calibri"/>
              </a:rPr>
              <a:t>2</a:t>
            </a:r>
            <a:endParaRPr lang="nl-NL" sz="750" b="1" kern="1200">
              <a:solidFill>
                <a:srgbClr val="3C3C3C"/>
              </a:solidFill>
              <a:latin typeface="Calibri"/>
            </a:endParaRPr>
          </a:p>
        </p:txBody>
      </p:sp>
      <p:sp>
        <p:nvSpPr>
          <p:cNvPr id="44" name="Rechthoek: afgeronde hoeken 1">
            <a:extLst>
              <a:ext uri="{FF2B5EF4-FFF2-40B4-BE49-F238E27FC236}">
                <a16:creationId xmlns:a16="http://schemas.microsoft.com/office/drawing/2014/main" id="{7F13C6EF-E196-3525-2F5D-35137E6F2C6B}"/>
              </a:ext>
            </a:extLst>
          </p:cNvPr>
          <p:cNvSpPr/>
          <p:nvPr/>
        </p:nvSpPr>
        <p:spPr>
          <a:xfrm>
            <a:off x="5648443" y="2335149"/>
            <a:ext cx="1274486"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Opname</a:t>
            </a:r>
          </a:p>
        </p:txBody>
      </p:sp>
      <p:cxnSp>
        <p:nvCxnSpPr>
          <p:cNvPr id="47" name="Straight Arrow Connector 46">
            <a:extLst>
              <a:ext uri="{FF2B5EF4-FFF2-40B4-BE49-F238E27FC236}">
                <a16:creationId xmlns:a16="http://schemas.microsoft.com/office/drawing/2014/main" id="{81AC4968-5F9E-D665-793B-8A0437A5392C}"/>
              </a:ext>
            </a:extLst>
          </p:cNvPr>
          <p:cNvCxnSpPr>
            <a:cxnSpLocks/>
            <a:stCxn id="43" idx="3"/>
            <a:endCxn id="44" idx="1"/>
          </p:cNvCxnSpPr>
          <p:nvPr/>
        </p:nvCxnSpPr>
        <p:spPr>
          <a:xfrm>
            <a:off x="5042625" y="2475763"/>
            <a:ext cx="605818" cy="70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8E8C7E5F-8FC3-3D83-04D9-AAAE65ECD5AB}"/>
              </a:ext>
            </a:extLst>
          </p:cNvPr>
          <p:cNvCxnSpPr>
            <a:cxnSpLocks/>
            <a:stCxn id="89" idx="2"/>
            <a:endCxn id="43" idx="1"/>
          </p:cNvCxnSpPr>
          <p:nvPr/>
        </p:nvCxnSpPr>
        <p:spPr>
          <a:xfrm rot="16200000" flipH="1">
            <a:off x="3444132" y="1701191"/>
            <a:ext cx="424990" cy="1124153"/>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CC4A6E55-E95C-2C40-067C-30CB09CA242D}"/>
              </a:ext>
            </a:extLst>
          </p:cNvPr>
          <p:cNvSpPr/>
          <p:nvPr/>
        </p:nvSpPr>
        <p:spPr bwMode="gray">
          <a:xfrm>
            <a:off x="5662452" y="2249565"/>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500</a:t>
            </a:r>
          </a:p>
        </p:txBody>
      </p:sp>
      <p:sp>
        <p:nvSpPr>
          <p:cNvPr id="51" name="Oval 50">
            <a:extLst>
              <a:ext uri="{FF2B5EF4-FFF2-40B4-BE49-F238E27FC236}">
                <a16:creationId xmlns:a16="http://schemas.microsoft.com/office/drawing/2014/main" id="{2C96809D-F8A9-9CB9-4850-6A0108D2BFA4}"/>
              </a:ext>
            </a:extLst>
          </p:cNvPr>
          <p:cNvSpPr/>
          <p:nvPr/>
        </p:nvSpPr>
        <p:spPr bwMode="gray">
          <a:xfrm>
            <a:off x="6097233" y="2249565"/>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50%</a:t>
            </a:r>
          </a:p>
        </p:txBody>
      </p:sp>
      <p:sp>
        <p:nvSpPr>
          <p:cNvPr id="52" name="Oval 51">
            <a:extLst>
              <a:ext uri="{FF2B5EF4-FFF2-40B4-BE49-F238E27FC236}">
                <a16:creationId xmlns:a16="http://schemas.microsoft.com/office/drawing/2014/main" id="{BA3EF12E-4C13-3EE2-E323-758B7784D995}"/>
              </a:ext>
            </a:extLst>
          </p:cNvPr>
          <p:cNvSpPr/>
          <p:nvPr/>
        </p:nvSpPr>
        <p:spPr bwMode="gray">
          <a:xfrm>
            <a:off x="4205387" y="2249565"/>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1000</a:t>
            </a:r>
          </a:p>
        </p:txBody>
      </p:sp>
      <p:sp>
        <p:nvSpPr>
          <p:cNvPr id="53" name="Oval 52">
            <a:extLst>
              <a:ext uri="{FF2B5EF4-FFF2-40B4-BE49-F238E27FC236}">
                <a16:creationId xmlns:a16="http://schemas.microsoft.com/office/drawing/2014/main" id="{E6C250CB-BA58-4A78-CA2F-F158AEF725A1}"/>
              </a:ext>
            </a:extLst>
          </p:cNvPr>
          <p:cNvSpPr/>
          <p:nvPr/>
        </p:nvSpPr>
        <p:spPr bwMode="gray">
          <a:xfrm>
            <a:off x="4640169" y="2249565"/>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a:t>
            </a:r>
          </a:p>
        </p:txBody>
      </p:sp>
      <p:cxnSp>
        <p:nvCxnSpPr>
          <p:cNvPr id="66" name="Connector: Elbow 65">
            <a:extLst>
              <a:ext uri="{FF2B5EF4-FFF2-40B4-BE49-F238E27FC236}">
                <a16:creationId xmlns:a16="http://schemas.microsoft.com/office/drawing/2014/main" id="{34139402-04F9-125D-40EC-F012BACBB937}"/>
              </a:ext>
            </a:extLst>
          </p:cNvPr>
          <p:cNvCxnSpPr>
            <a:cxnSpLocks/>
            <a:stCxn id="19" idx="3"/>
            <a:endCxn id="22" idx="1"/>
          </p:cNvCxnSpPr>
          <p:nvPr/>
        </p:nvCxnSpPr>
        <p:spPr>
          <a:xfrm flipV="1">
            <a:off x="1448640" y="1936099"/>
            <a:ext cx="314122" cy="652076"/>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E5424A72-1DF6-C6CE-AC71-A7FB87424804}"/>
              </a:ext>
            </a:extLst>
          </p:cNvPr>
          <p:cNvCxnSpPr>
            <a:cxnSpLocks/>
            <a:stCxn id="19" idx="3"/>
            <a:endCxn id="23" idx="1"/>
          </p:cNvCxnSpPr>
          <p:nvPr/>
        </p:nvCxnSpPr>
        <p:spPr>
          <a:xfrm>
            <a:off x="1448640" y="2588175"/>
            <a:ext cx="314122" cy="677250"/>
          </a:xfrm>
          <a:prstGeom prst="bentConnector3">
            <a:avLst>
              <a:gd name="adj1" fmla="val 50000"/>
            </a:avLst>
          </a:prstGeom>
          <a:ln w="22225">
            <a:tailEnd type="triangle"/>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C09D4BFE-BB34-A3F3-3031-54C019164CB7}"/>
              </a:ext>
            </a:extLst>
          </p:cNvPr>
          <p:cNvGrpSpPr/>
          <p:nvPr/>
        </p:nvGrpSpPr>
        <p:grpSpPr>
          <a:xfrm>
            <a:off x="7352237" y="4623430"/>
            <a:ext cx="829517" cy="145481"/>
            <a:chOff x="8679526" y="6037483"/>
            <a:chExt cx="1164442" cy="242419"/>
          </a:xfrm>
        </p:grpSpPr>
        <p:sp>
          <p:nvSpPr>
            <p:cNvPr id="69" name="Rechthoek: afgeronde hoeken 1">
              <a:extLst>
                <a:ext uri="{FF2B5EF4-FFF2-40B4-BE49-F238E27FC236}">
                  <a16:creationId xmlns:a16="http://schemas.microsoft.com/office/drawing/2014/main" id="{3B86F0C4-0774-F04E-5110-DB3406101BE2}"/>
                </a:ext>
              </a:extLst>
            </p:cNvPr>
            <p:cNvSpPr/>
            <p:nvPr/>
          </p:nvSpPr>
          <p:spPr>
            <a:xfrm>
              <a:off x="9085938" y="6037483"/>
              <a:ext cx="758030" cy="24241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defTabSz="685800">
                <a:buClrTx/>
              </a:pPr>
              <a:r>
                <a:rPr lang="nl-NL" sz="600" kern="1200">
                  <a:solidFill>
                    <a:srgbClr val="3C3C3C"/>
                  </a:solidFill>
                  <a:latin typeface="Calibri"/>
                </a:rPr>
                <a:t>Fysieke zorg</a:t>
              </a:r>
            </a:p>
          </p:txBody>
        </p:sp>
        <p:sp>
          <p:nvSpPr>
            <p:cNvPr id="70" name="Rechthoek: afgeronde hoeken 1">
              <a:extLst>
                <a:ext uri="{FF2B5EF4-FFF2-40B4-BE49-F238E27FC236}">
                  <a16:creationId xmlns:a16="http://schemas.microsoft.com/office/drawing/2014/main" id="{43FCABA6-0B91-F550-6858-1DFD95C52B37}"/>
                </a:ext>
              </a:extLst>
            </p:cNvPr>
            <p:cNvSpPr/>
            <p:nvPr/>
          </p:nvSpPr>
          <p:spPr>
            <a:xfrm>
              <a:off x="8679526" y="6040480"/>
              <a:ext cx="416930" cy="23642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nl-NL" sz="825" b="1" kern="1200">
                <a:solidFill>
                  <a:srgbClr val="3C3C3C"/>
                </a:solidFill>
                <a:latin typeface="Calibri"/>
              </a:endParaRPr>
            </a:p>
          </p:txBody>
        </p:sp>
      </p:grpSp>
      <p:cxnSp>
        <p:nvCxnSpPr>
          <p:cNvPr id="73" name="Connector: Elbow 72">
            <a:extLst>
              <a:ext uri="{FF2B5EF4-FFF2-40B4-BE49-F238E27FC236}">
                <a16:creationId xmlns:a16="http://schemas.microsoft.com/office/drawing/2014/main" id="{78C8DDCD-C702-01EB-5431-7D1B9A626F40}"/>
              </a:ext>
            </a:extLst>
          </p:cNvPr>
          <p:cNvCxnSpPr>
            <a:cxnSpLocks/>
            <a:stCxn id="44" idx="3"/>
          </p:cNvCxnSpPr>
          <p:nvPr/>
        </p:nvCxnSpPr>
        <p:spPr>
          <a:xfrm flipV="1">
            <a:off x="6922928" y="2092577"/>
            <a:ext cx="288114" cy="383888"/>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75" name="Text Placeholder 120">
            <a:extLst>
              <a:ext uri="{FF2B5EF4-FFF2-40B4-BE49-F238E27FC236}">
                <a16:creationId xmlns:a16="http://schemas.microsoft.com/office/drawing/2014/main" id="{8BBA434C-8F53-F182-5EDC-291B8006DBA6}"/>
              </a:ext>
            </a:extLst>
          </p:cNvPr>
          <p:cNvSpPr txBox="1">
            <a:spLocks/>
          </p:cNvSpPr>
          <p:nvPr/>
        </p:nvSpPr>
        <p:spPr>
          <a:xfrm>
            <a:off x="313890" y="730861"/>
            <a:ext cx="8391525" cy="567941"/>
          </a:xfrm>
          <a:prstGeom prst="rect">
            <a:avLst/>
          </a:prstGeom>
        </p:spPr>
        <p:txBody>
          <a:bodyPr/>
          <a:lstStyle>
            <a:lvl1pPr marL="0" indent="0" algn="l" defTabSz="914377" rtl="0" eaLnBrk="1" latinLnBrk="0" hangingPunct="1">
              <a:spcBef>
                <a:spcPts val="0"/>
              </a:spcBef>
              <a:spcAft>
                <a:spcPts val="1000"/>
              </a:spcAft>
              <a:buSzPct val="100000"/>
              <a:buFontTx/>
              <a:buNone/>
              <a:defRPr sz="1800" b="0" kern="1200">
                <a:solidFill>
                  <a:schemeClr val="tx1"/>
                </a:solidFill>
                <a:latin typeface="+mn-lt"/>
                <a:ea typeface="+mn-ea"/>
                <a:cs typeface="Calibri Light" panose="020F0302020204030204" pitchFamily="34" charset="0"/>
              </a:defRPr>
            </a:lvl1pPr>
            <a:lvl2pPr marL="139697" indent="-139697" algn="l" defTabSz="914377" rtl="0" eaLnBrk="1" latinLnBrk="0" hangingPunct="1">
              <a:spcBef>
                <a:spcPts val="0"/>
              </a:spcBef>
              <a:spcAft>
                <a:spcPts val="1000"/>
              </a:spcAft>
              <a:buClrTx/>
              <a:buSzPct val="100000"/>
              <a:buFont typeface="Arial" panose="020B0604020202020204" pitchFamily="34" charset="0"/>
              <a:buChar char="•"/>
              <a:defRPr lang="en-US" sz="1800" b="1" kern="1200" dirty="0" smtClean="0">
                <a:solidFill>
                  <a:schemeClr val="tx1"/>
                </a:solidFill>
                <a:latin typeface="+mj-lt"/>
                <a:ea typeface="+mn-ea"/>
                <a:cs typeface="Calibri Light" panose="020F0302020204030204" pitchFamily="34" charset="0"/>
              </a:defRPr>
            </a:lvl2pPr>
            <a:lvl3pPr marL="304792"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dirty="0" smtClean="0">
                <a:solidFill>
                  <a:schemeClr val="tx1"/>
                </a:solidFill>
                <a:latin typeface="+mn-lt"/>
                <a:ea typeface="+mn-ea"/>
                <a:cs typeface="Calibri Light" panose="020F0302020204030204" pitchFamily="34" charset="0"/>
              </a:defRPr>
            </a:lvl3pPr>
            <a:lvl4pPr marL="469888" indent="-139697" algn="l" defTabSz="914377" rtl="0" eaLnBrk="1" latinLnBrk="0" hangingPunct="1">
              <a:spcBef>
                <a:spcPts val="0"/>
              </a:spcBef>
              <a:spcAft>
                <a:spcPts val="1000"/>
              </a:spcAft>
              <a:buClrTx/>
              <a:buSzPct val="100000"/>
              <a:buFont typeface="Arial" panose="020B0604020202020204" pitchFamily="34" charset="0"/>
              <a:buChar char="◦"/>
              <a:defRPr lang="en-US" sz="1800" kern="1200" baseline="0" dirty="0" smtClean="0">
                <a:solidFill>
                  <a:schemeClr val="tx1"/>
                </a:solidFill>
                <a:latin typeface="+mn-lt"/>
                <a:ea typeface="+mn-ea"/>
                <a:cs typeface="Calibri Light" panose="020F0302020204030204" pitchFamily="34" charset="0"/>
              </a:defRPr>
            </a:lvl4pPr>
            <a:lvl5pPr marL="634984" indent="-139697" algn="l" defTabSz="798493" rtl="0" eaLnBrk="1" latinLnBrk="0" hangingPunct="1">
              <a:spcBef>
                <a:spcPts val="0"/>
              </a:spcBef>
              <a:spcAft>
                <a:spcPts val="1000"/>
              </a:spcAft>
              <a:buClrTx/>
              <a:buSzPct val="100000"/>
              <a:buFont typeface="Arial" panose="020B0604020202020204" pitchFamily="34" charset="0"/>
              <a:buChar char="−"/>
              <a:tabLst/>
              <a:defRPr lang="en-US" sz="1800" kern="1200" baseline="0" dirty="0" smtClean="0">
                <a:solidFill>
                  <a:schemeClr val="tx1"/>
                </a:solidFill>
                <a:latin typeface="+mn-lt"/>
                <a:ea typeface="+mn-ea"/>
                <a:cs typeface="Calibri Light" panose="020F0302020204030204" pitchFamily="34" charset="0"/>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defTabSz="685783">
              <a:spcAft>
                <a:spcPts val="750"/>
              </a:spcAft>
              <a:buClrTx/>
            </a:pPr>
            <a:endParaRPr lang="nl-NL" sz="1350" baseline="30000">
              <a:solidFill>
                <a:srgbClr val="3C3C3C"/>
              </a:solidFill>
              <a:latin typeface="Calibri"/>
            </a:endParaRPr>
          </a:p>
        </p:txBody>
      </p:sp>
      <p:sp>
        <p:nvSpPr>
          <p:cNvPr id="76" name="Rechthoek: afgeronde hoeken 1">
            <a:extLst>
              <a:ext uri="{FF2B5EF4-FFF2-40B4-BE49-F238E27FC236}">
                <a16:creationId xmlns:a16="http://schemas.microsoft.com/office/drawing/2014/main" id="{20ADECD3-89B2-4677-35FB-577D39780EBD}"/>
              </a:ext>
            </a:extLst>
          </p:cNvPr>
          <p:cNvSpPr/>
          <p:nvPr/>
        </p:nvSpPr>
        <p:spPr>
          <a:xfrm>
            <a:off x="5763692" y="1820874"/>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(fysiek) consult</a:t>
            </a:r>
          </a:p>
        </p:txBody>
      </p:sp>
      <p:sp>
        <p:nvSpPr>
          <p:cNvPr id="81" name="Rechthoek: afgeronde hoeken 1">
            <a:extLst>
              <a:ext uri="{FF2B5EF4-FFF2-40B4-BE49-F238E27FC236}">
                <a16:creationId xmlns:a16="http://schemas.microsoft.com/office/drawing/2014/main" id="{C4D6B042-A3D8-A0F3-2304-E3F23E3EE55B}"/>
              </a:ext>
            </a:extLst>
          </p:cNvPr>
          <p:cNvSpPr/>
          <p:nvPr/>
        </p:nvSpPr>
        <p:spPr>
          <a:xfrm>
            <a:off x="6559298" y="1820874"/>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kern="1200">
                <a:solidFill>
                  <a:srgbClr val="3C3C3C"/>
                </a:solidFill>
                <a:latin typeface="Calibri"/>
              </a:rPr>
              <a:t> </a:t>
            </a:r>
            <a:r>
              <a:rPr lang="nl-NL" sz="750" b="1" kern="1200">
                <a:solidFill>
                  <a:srgbClr val="3C3C3C"/>
                </a:solidFill>
                <a:latin typeface="Calibri"/>
              </a:rPr>
              <a:t>Ongepland tel. contact</a:t>
            </a:r>
          </a:p>
        </p:txBody>
      </p:sp>
      <p:sp>
        <p:nvSpPr>
          <p:cNvPr id="87" name="Rechthoek: afgeronde hoeken 1">
            <a:extLst>
              <a:ext uri="{FF2B5EF4-FFF2-40B4-BE49-F238E27FC236}">
                <a16:creationId xmlns:a16="http://schemas.microsoft.com/office/drawing/2014/main" id="{03F8B367-9B5C-E196-68D9-824C54D127A2}"/>
              </a:ext>
            </a:extLst>
          </p:cNvPr>
          <p:cNvSpPr/>
          <p:nvPr/>
        </p:nvSpPr>
        <p:spPr>
          <a:xfrm>
            <a:off x="1854988" y="1820874"/>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675" b="1" kern="1200">
                <a:solidFill>
                  <a:srgbClr val="3C3C3C"/>
                </a:solidFill>
                <a:latin typeface="Calibri"/>
              </a:rPr>
              <a:t>Voorlichtings-gesprek 30 min</a:t>
            </a:r>
          </a:p>
        </p:txBody>
      </p:sp>
      <p:sp>
        <p:nvSpPr>
          <p:cNvPr id="89" name="Rechthoek: afgeronde hoeken 1">
            <a:extLst>
              <a:ext uri="{FF2B5EF4-FFF2-40B4-BE49-F238E27FC236}">
                <a16:creationId xmlns:a16="http://schemas.microsoft.com/office/drawing/2014/main" id="{46C03214-FFBC-A147-3317-1DC3B4A6CD6C}"/>
              </a:ext>
            </a:extLst>
          </p:cNvPr>
          <p:cNvSpPr/>
          <p:nvPr/>
        </p:nvSpPr>
        <p:spPr>
          <a:xfrm>
            <a:off x="2739151" y="1820874"/>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Behandeling</a:t>
            </a:r>
          </a:p>
        </p:txBody>
      </p:sp>
      <p:sp>
        <p:nvSpPr>
          <p:cNvPr id="97" name="Rechthoek: afgeronde hoeken 1">
            <a:extLst>
              <a:ext uri="{FF2B5EF4-FFF2-40B4-BE49-F238E27FC236}">
                <a16:creationId xmlns:a16="http://schemas.microsoft.com/office/drawing/2014/main" id="{E2C62761-3F5C-3D60-FD80-573E5CB5A704}"/>
              </a:ext>
            </a:extLst>
          </p:cNvPr>
          <p:cNvSpPr/>
          <p:nvPr/>
        </p:nvSpPr>
        <p:spPr>
          <a:xfrm>
            <a:off x="1854988" y="3147847"/>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675" b="1" kern="1200">
                <a:solidFill>
                  <a:srgbClr val="3C3C3C"/>
                </a:solidFill>
                <a:latin typeface="Calibri"/>
              </a:rPr>
              <a:t>Voorlichtings-gesprek 15 min</a:t>
            </a:r>
          </a:p>
        </p:txBody>
      </p:sp>
      <p:sp>
        <p:nvSpPr>
          <p:cNvPr id="99" name="Rechthoek: afgeronde hoeken 1">
            <a:extLst>
              <a:ext uri="{FF2B5EF4-FFF2-40B4-BE49-F238E27FC236}">
                <a16:creationId xmlns:a16="http://schemas.microsoft.com/office/drawing/2014/main" id="{0EE7648E-1C7C-E2E0-E901-09B3AF279C2E}"/>
              </a:ext>
            </a:extLst>
          </p:cNvPr>
          <p:cNvSpPr/>
          <p:nvPr/>
        </p:nvSpPr>
        <p:spPr>
          <a:xfrm>
            <a:off x="2739151" y="3147847"/>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Behandeling</a:t>
            </a:r>
          </a:p>
        </p:txBody>
      </p:sp>
      <p:sp>
        <p:nvSpPr>
          <p:cNvPr id="100" name="Rechthoek: afgeronde hoeken 1">
            <a:extLst>
              <a:ext uri="{FF2B5EF4-FFF2-40B4-BE49-F238E27FC236}">
                <a16:creationId xmlns:a16="http://schemas.microsoft.com/office/drawing/2014/main" id="{A6210E47-025C-B562-438E-44B089C44F40}"/>
              </a:ext>
            </a:extLst>
          </p:cNvPr>
          <p:cNvSpPr/>
          <p:nvPr/>
        </p:nvSpPr>
        <p:spPr>
          <a:xfrm>
            <a:off x="4218703" y="3688464"/>
            <a:ext cx="823922"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SEH</a:t>
            </a:r>
            <a:r>
              <a:rPr lang="nl-NL" sz="750" b="1" kern="1200" baseline="30000">
                <a:solidFill>
                  <a:srgbClr val="3C3C3C"/>
                </a:solidFill>
                <a:latin typeface="Calibri"/>
              </a:rPr>
              <a:t>2</a:t>
            </a:r>
            <a:endParaRPr lang="nl-NL" sz="750" b="1" kern="1200">
              <a:solidFill>
                <a:srgbClr val="3C3C3C"/>
              </a:solidFill>
              <a:latin typeface="Calibri"/>
            </a:endParaRPr>
          </a:p>
        </p:txBody>
      </p:sp>
      <p:sp>
        <p:nvSpPr>
          <p:cNvPr id="101" name="Rechthoek: afgeronde hoeken 1">
            <a:extLst>
              <a:ext uri="{FF2B5EF4-FFF2-40B4-BE49-F238E27FC236}">
                <a16:creationId xmlns:a16="http://schemas.microsoft.com/office/drawing/2014/main" id="{09D44D19-1B97-92ED-072A-EAD5CE5C4E7B}"/>
              </a:ext>
            </a:extLst>
          </p:cNvPr>
          <p:cNvSpPr/>
          <p:nvPr/>
        </p:nvSpPr>
        <p:spPr>
          <a:xfrm>
            <a:off x="5648443" y="3689166"/>
            <a:ext cx="1274486" cy="282632"/>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Opname</a:t>
            </a:r>
          </a:p>
        </p:txBody>
      </p:sp>
      <p:cxnSp>
        <p:nvCxnSpPr>
          <p:cNvPr id="102" name="Straight Arrow Connector 101">
            <a:extLst>
              <a:ext uri="{FF2B5EF4-FFF2-40B4-BE49-F238E27FC236}">
                <a16:creationId xmlns:a16="http://schemas.microsoft.com/office/drawing/2014/main" id="{AA14B646-2407-94DB-F01F-E547327C3758}"/>
              </a:ext>
            </a:extLst>
          </p:cNvPr>
          <p:cNvCxnSpPr>
            <a:cxnSpLocks/>
            <a:stCxn id="100" idx="3"/>
            <a:endCxn id="101" idx="1"/>
          </p:cNvCxnSpPr>
          <p:nvPr/>
        </p:nvCxnSpPr>
        <p:spPr>
          <a:xfrm>
            <a:off x="5042625" y="3829780"/>
            <a:ext cx="605818" cy="70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3" name="Connector: Elbow 102">
            <a:extLst>
              <a:ext uri="{FF2B5EF4-FFF2-40B4-BE49-F238E27FC236}">
                <a16:creationId xmlns:a16="http://schemas.microsoft.com/office/drawing/2014/main" id="{F35A8A44-63CD-B644-BEA4-C8ED5B84186F}"/>
              </a:ext>
            </a:extLst>
          </p:cNvPr>
          <p:cNvCxnSpPr>
            <a:cxnSpLocks/>
            <a:stCxn id="99" idx="2"/>
            <a:endCxn id="100" idx="1"/>
          </p:cNvCxnSpPr>
          <p:nvPr/>
        </p:nvCxnSpPr>
        <p:spPr>
          <a:xfrm rot="16200000" flipH="1">
            <a:off x="3430610" y="3041686"/>
            <a:ext cx="452034" cy="1124153"/>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0869694B-C6E9-77B2-481B-62BE4236E659}"/>
              </a:ext>
            </a:extLst>
          </p:cNvPr>
          <p:cNvCxnSpPr>
            <a:cxnSpLocks/>
            <a:stCxn id="101" idx="3"/>
          </p:cNvCxnSpPr>
          <p:nvPr/>
        </p:nvCxnSpPr>
        <p:spPr>
          <a:xfrm flipV="1">
            <a:off x="6922929" y="3419328"/>
            <a:ext cx="261065" cy="411154"/>
          </a:xfrm>
          <a:prstGeom prst="bentConnector2">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D3371D-885C-1652-0210-1B49AA834D52}"/>
              </a:ext>
            </a:extLst>
          </p:cNvPr>
          <p:cNvSpPr/>
          <p:nvPr/>
        </p:nvSpPr>
        <p:spPr bwMode="gray">
          <a:xfrm>
            <a:off x="3488325" y="1"/>
            <a:ext cx="2549405" cy="14119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algn="r" defTabSz="685800">
              <a:lnSpc>
                <a:spcPct val="106000"/>
              </a:lnSpc>
              <a:buClrTx/>
            </a:pPr>
            <a:r>
              <a:rPr lang="nl-NL" sz="900" b="1" kern="1200">
                <a:solidFill>
                  <a:srgbClr val="FFFFFF"/>
                </a:solidFill>
                <a:latin typeface="Calibri"/>
                <a:ea typeface="+mn-ea"/>
                <a:cs typeface="+mn-cs"/>
              </a:rPr>
              <a:t>Indicatief - Hoog-over potentiële impactschatting </a:t>
            </a:r>
          </a:p>
        </p:txBody>
      </p:sp>
      <p:cxnSp>
        <p:nvCxnSpPr>
          <p:cNvPr id="64" name="Connector: Elbow 63">
            <a:extLst>
              <a:ext uri="{FF2B5EF4-FFF2-40B4-BE49-F238E27FC236}">
                <a16:creationId xmlns:a16="http://schemas.microsoft.com/office/drawing/2014/main" id="{FDDD7BD8-E09F-F2AF-C9C7-F15DF2C2C66C}"/>
              </a:ext>
            </a:extLst>
          </p:cNvPr>
          <p:cNvCxnSpPr>
            <a:cxnSpLocks/>
            <a:stCxn id="22" idx="3"/>
            <a:endCxn id="89" idx="0"/>
          </p:cNvCxnSpPr>
          <p:nvPr/>
        </p:nvCxnSpPr>
        <p:spPr>
          <a:xfrm flipH="1" flipV="1">
            <a:off x="3094550" y="1820874"/>
            <a:ext cx="4286688" cy="115226"/>
          </a:xfrm>
          <a:prstGeom prst="bentConnector4">
            <a:avLst>
              <a:gd name="adj1" fmla="val -4000"/>
              <a:gd name="adj2" fmla="val 282363"/>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FFA4EF8-3B2B-A778-E1B0-2B83B157A19A}"/>
              </a:ext>
            </a:extLst>
          </p:cNvPr>
          <p:cNvSpPr/>
          <p:nvPr/>
        </p:nvSpPr>
        <p:spPr bwMode="gray">
          <a:xfrm>
            <a:off x="6521580" y="1685823"/>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5000</a:t>
            </a:r>
          </a:p>
        </p:txBody>
      </p:sp>
      <p:sp>
        <p:nvSpPr>
          <p:cNvPr id="45" name="Oval 44">
            <a:extLst>
              <a:ext uri="{FF2B5EF4-FFF2-40B4-BE49-F238E27FC236}">
                <a16:creationId xmlns:a16="http://schemas.microsoft.com/office/drawing/2014/main" id="{17162BD0-CD66-A008-6A64-5E7071D828F5}"/>
              </a:ext>
            </a:extLst>
          </p:cNvPr>
          <p:cNvSpPr/>
          <p:nvPr/>
        </p:nvSpPr>
        <p:spPr bwMode="gray">
          <a:xfrm>
            <a:off x="6969374" y="1685675"/>
            <a:ext cx="303019" cy="148333"/>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50%</a:t>
            </a:r>
          </a:p>
        </p:txBody>
      </p:sp>
      <p:sp>
        <p:nvSpPr>
          <p:cNvPr id="54" name="Rechthoek: afgeronde hoeken 1">
            <a:extLst>
              <a:ext uri="{FF2B5EF4-FFF2-40B4-BE49-F238E27FC236}">
                <a16:creationId xmlns:a16="http://schemas.microsoft.com/office/drawing/2014/main" id="{26C0B6A3-1046-7091-7267-814499AB74B1}"/>
              </a:ext>
            </a:extLst>
          </p:cNvPr>
          <p:cNvSpPr/>
          <p:nvPr/>
        </p:nvSpPr>
        <p:spPr>
          <a:xfrm>
            <a:off x="6559298" y="3147352"/>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kern="1200">
                <a:solidFill>
                  <a:srgbClr val="3C3C3C"/>
                </a:solidFill>
                <a:latin typeface="Calibri"/>
              </a:rPr>
              <a:t> </a:t>
            </a:r>
            <a:r>
              <a:rPr lang="nl-NL" sz="750" b="1" kern="1200">
                <a:solidFill>
                  <a:srgbClr val="3C3C3C"/>
                </a:solidFill>
                <a:latin typeface="Calibri"/>
              </a:rPr>
              <a:t>Ongepland tel. contact</a:t>
            </a:r>
          </a:p>
        </p:txBody>
      </p:sp>
      <p:cxnSp>
        <p:nvCxnSpPr>
          <p:cNvPr id="71" name="Connector: Elbow 70">
            <a:extLst>
              <a:ext uri="{FF2B5EF4-FFF2-40B4-BE49-F238E27FC236}">
                <a16:creationId xmlns:a16="http://schemas.microsoft.com/office/drawing/2014/main" id="{6477DAE2-02C5-1C8D-CD5E-7FBF70C47F3B}"/>
              </a:ext>
            </a:extLst>
          </p:cNvPr>
          <p:cNvCxnSpPr>
            <a:cxnSpLocks/>
            <a:stCxn id="22" idx="3"/>
            <a:endCxn id="74" idx="2"/>
          </p:cNvCxnSpPr>
          <p:nvPr/>
        </p:nvCxnSpPr>
        <p:spPr>
          <a:xfrm>
            <a:off x="7381239" y="1936099"/>
            <a:ext cx="964525" cy="416723"/>
          </a:xfrm>
          <a:prstGeom prst="bentConnector4">
            <a:avLst>
              <a:gd name="adj1" fmla="val 31576"/>
              <a:gd name="adj2" fmla="val 161090"/>
            </a:avLst>
          </a:prstGeom>
          <a:ln w="19050">
            <a:solidFill>
              <a:srgbClr val="0097A9"/>
            </a:solidFill>
            <a:tailEnd type="triangle"/>
          </a:ln>
        </p:spPr>
        <p:style>
          <a:lnRef idx="1">
            <a:schemeClr val="accent1"/>
          </a:lnRef>
          <a:fillRef idx="0">
            <a:schemeClr val="accent1"/>
          </a:fillRef>
          <a:effectRef idx="0">
            <a:schemeClr val="accent1"/>
          </a:effectRef>
          <a:fontRef idx="minor">
            <a:schemeClr val="tx1"/>
          </a:fontRef>
        </p:style>
      </p:cxnSp>
      <p:sp>
        <p:nvSpPr>
          <p:cNvPr id="74" name="Rechthoek: afgeronde hoeken 1">
            <a:extLst>
              <a:ext uri="{FF2B5EF4-FFF2-40B4-BE49-F238E27FC236}">
                <a16:creationId xmlns:a16="http://schemas.microsoft.com/office/drawing/2014/main" id="{C1E6BFF9-EC36-7DDB-B99E-13C71FC43B11}"/>
              </a:ext>
            </a:extLst>
          </p:cNvPr>
          <p:cNvSpPr/>
          <p:nvPr/>
        </p:nvSpPr>
        <p:spPr>
          <a:xfrm>
            <a:off x="7990364" y="2122923"/>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Aanvullende behandeling</a:t>
            </a:r>
          </a:p>
        </p:txBody>
      </p:sp>
      <p:sp>
        <p:nvSpPr>
          <p:cNvPr id="77" name="Rechthoek: afgeronde hoeken 1">
            <a:extLst>
              <a:ext uri="{FF2B5EF4-FFF2-40B4-BE49-F238E27FC236}">
                <a16:creationId xmlns:a16="http://schemas.microsoft.com/office/drawing/2014/main" id="{E584FFFC-B8EF-62E1-5E65-AB5A438EE9DD}"/>
              </a:ext>
            </a:extLst>
          </p:cNvPr>
          <p:cNvSpPr/>
          <p:nvPr/>
        </p:nvSpPr>
        <p:spPr>
          <a:xfrm>
            <a:off x="7990364" y="2882816"/>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Einde behandeling</a:t>
            </a:r>
          </a:p>
        </p:txBody>
      </p:sp>
      <p:cxnSp>
        <p:nvCxnSpPr>
          <p:cNvPr id="88" name="Connector: Elbow 87">
            <a:extLst>
              <a:ext uri="{FF2B5EF4-FFF2-40B4-BE49-F238E27FC236}">
                <a16:creationId xmlns:a16="http://schemas.microsoft.com/office/drawing/2014/main" id="{7411DCFF-2EDA-2A2E-E12E-B7956741A7EA}"/>
              </a:ext>
            </a:extLst>
          </p:cNvPr>
          <p:cNvCxnSpPr>
            <a:cxnSpLocks/>
          </p:cNvCxnSpPr>
          <p:nvPr/>
        </p:nvCxnSpPr>
        <p:spPr>
          <a:xfrm flipV="1">
            <a:off x="7381239" y="2889742"/>
            <a:ext cx="964525" cy="382610"/>
          </a:xfrm>
          <a:prstGeom prst="bentConnector4">
            <a:avLst>
              <a:gd name="adj1" fmla="val 31576"/>
              <a:gd name="adj2" fmla="val 173779"/>
            </a:avLst>
          </a:prstGeom>
          <a:ln w="19050">
            <a:solidFill>
              <a:srgbClr val="0097A9"/>
            </a:solidFill>
            <a:tailEnd type="triangle"/>
          </a:ln>
        </p:spPr>
        <p:style>
          <a:lnRef idx="1">
            <a:schemeClr val="accent1"/>
          </a:lnRef>
          <a:fillRef idx="0">
            <a:schemeClr val="accent1"/>
          </a:fillRef>
          <a:effectRef idx="0">
            <a:schemeClr val="accent1"/>
          </a:effectRef>
          <a:fontRef idx="minor">
            <a:schemeClr val="tx1"/>
          </a:fontRef>
        </p:style>
      </p:cxnSp>
      <p:sp>
        <p:nvSpPr>
          <p:cNvPr id="4" name="Speech Bubble: Rectangle 3">
            <a:extLst>
              <a:ext uri="{FF2B5EF4-FFF2-40B4-BE49-F238E27FC236}">
                <a16:creationId xmlns:a16="http://schemas.microsoft.com/office/drawing/2014/main" id="{8847AB30-E312-F931-0241-769B80E63139}"/>
              </a:ext>
            </a:extLst>
          </p:cNvPr>
          <p:cNvSpPr/>
          <p:nvPr/>
        </p:nvSpPr>
        <p:spPr bwMode="gray">
          <a:xfrm>
            <a:off x="405841" y="3856725"/>
            <a:ext cx="2590233" cy="710307"/>
          </a:xfrm>
          <a:prstGeom prst="wedgeRectCallout">
            <a:avLst>
              <a:gd name="adj1" fmla="val -12347"/>
              <a:gd name="adj2" fmla="val -39824"/>
            </a:avLst>
          </a:prstGeom>
          <a:solidFill>
            <a:schemeClr val="bg1"/>
          </a:solidFill>
          <a:ln w="3175" algn="ctr">
            <a:solidFill>
              <a:schemeClr val="accent1">
                <a:lumMod val="50000"/>
              </a:schemeClr>
            </a:solidFill>
            <a:miter lim="800000"/>
            <a:headEnd/>
            <a:tailEnd/>
          </a:ln>
        </p:spPr>
        <p:txBody>
          <a:bodyPr wrap="square" lIns="27000" tIns="0" rIns="27000" bIns="0" rtlCol="0" anchor="ctr"/>
          <a:lstStyle/>
          <a:p>
            <a:pPr algn="ctr" defTabSz="685800">
              <a:lnSpc>
                <a:spcPct val="106000"/>
              </a:lnSpc>
              <a:buClrTx/>
            </a:pPr>
            <a:r>
              <a:rPr lang="nl-NL" sz="825" b="1" i="1" kern="1200">
                <a:solidFill>
                  <a:srgbClr val="3C3C3C"/>
                </a:solidFill>
                <a:latin typeface="Calibri"/>
                <a:ea typeface="+mn-ea"/>
                <a:cs typeface="+mn-cs"/>
              </a:rPr>
              <a:t>Disclaimer</a:t>
            </a:r>
            <a:r>
              <a:rPr lang="nl-NL" sz="825" i="1" kern="1200">
                <a:solidFill>
                  <a:srgbClr val="3C3C3C"/>
                </a:solidFill>
                <a:latin typeface="Calibri"/>
                <a:ea typeface="+mn-ea"/>
                <a:cs typeface="+mn-cs"/>
              </a:rPr>
              <a:t> </a:t>
            </a:r>
          </a:p>
          <a:p>
            <a:pPr marL="128588" indent="-128588" defTabSz="685800">
              <a:lnSpc>
                <a:spcPct val="106000"/>
              </a:lnSpc>
              <a:buClrTx/>
              <a:buFont typeface="Arial" panose="020B0604020202020204" pitchFamily="34" charset="0"/>
              <a:buChar char="•"/>
            </a:pPr>
            <a:r>
              <a:rPr lang="nl-NL" sz="825" i="1" kern="1200">
                <a:solidFill>
                  <a:srgbClr val="3C3C3C"/>
                </a:solidFill>
                <a:latin typeface="Calibri"/>
                <a:ea typeface="+mn-ea"/>
                <a:cs typeface="+mn-cs"/>
              </a:rPr>
              <a:t>Dit is een eerste inschatting op basis van aannames en hoeft niet representatief te zijn voor een individueel huis</a:t>
            </a:r>
          </a:p>
          <a:p>
            <a:pPr marL="128588" indent="-128588" defTabSz="685800">
              <a:lnSpc>
                <a:spcPct val="106000"/>
              </a:lnSpc>
              <a:buClrTx/>
              <a:buFont typeface="Arial" panose="020B0604020202020204" pitchFamily="34" charset="0"/>
              <a:buChar char="•"/>
            </a:pPr>
            <a:r>
              <a:rPr lang="nl-NL" sz="825" i="1" kern="1200">
                <a:solidFill>
                  <a:srgbClr val="3C3C3C"/>
                </a:solidFill>
                <a:latin typeface="Calibri"/>
                <a:ea typeface="+mn-ea"/>
                <a:cs typeface="+mn-cs"/>
              </a:rPr>
              <a:t>Het startpunt per huis is verschillend, de impact wordt anders naarmate hybride zorg meer volwassen wordt</a:t>
            </a:r>
          </a:p>
        </p:txBody>
      </p:sp>
      <p:sp>
        <p:nvSpPr>
          <p:cNvPr id="59" name="Rechthoek: afgeronde hoeken 1">
            <a:extLst>
              <a:ext uri="{FF2B5EF4-FFF2-40B4-BE49-F238E27FC236}">
                <a16:creationId xmlns:a16="http://schemas.microsoft.com/office/drawing/2014/main" id="{73F9B89B-2A1B-1792-CF1E-09A8BCC83D09}"/>
              </a:ext>
            </a:extLst>
          </p:cNvPr>
          <p:cNvSpPr/>
          <p:nvPr/>
        </p:nvSpPr>
        <p:spPr>
          <a:xfrm>
            <a:off x="4985147" y="1820874"/>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Onderzoek</a:t>
            </a:r>
            <a:r>
              <a:rPr lang="nl-NL" sz="750" b="1" kern="1200" baseline="30000">
                <a:solidFill>
                  <a:srgbClr val="3C3C3C"/>
                </a:solidFill>
                <a:latin typeface="Calibri"/>
              </a:rPr>
              <a:t>3</a:t>
            </a:r>
            <a:endParaRPr lang="nl-NL" sz="750" b="1" kern="1200">
              <a:solidFill>
                <a:srgbClr val="3C3C3C"/>
              </a:solidFill>
              <a:latin typeface="Calibri"/>
            </a:endParaRPr>
          </a:p>
        </p:txBody>
      </p:sp>
      <p:sp>
        <p:nvSpPr>
          <p:cNvPr id="60" name="Rechthoek: afgeronde hoeken 1">
            <a:extLst>
              <a:ext uri="{FF2B5EF4-FFF2-40B4-BE49-F238E27FC236}">
                <a16:creationId xmlns:a16="http://schemas.microsoft.com/office/drawing/2014/main" id="{C80C0B81-812A-2724-3CE5-CFFB30780B48}"/>
              </a:ext>
            </a:extLst>
          </p:cNvPr>
          <p:cNvSpPr/>
          <p:nvPr/>
        </p:nvSpPr>
        <p:spPr>
          <a:xfrm>
            <a:off x="4985147" y="3147352"/>
            <a:ext cx="710799" cy="229899"/>
          </a:xfrm>
          <a:prstGeom prst="round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nl-NL" sz="750" b="1" kern="1200">
                <a:solidFill>
                  <a:srgbClr val="3C3C3C"/>
                </a:solidFill>
                <a:latin typeface="Calibri"/>
              </a:rPr>
              <a:t>Onderzoek</a:t>
            </a:r>
            <a:r>
              <a:rPr lang="nl-NL" sz="750" b="1" kern="1200" baseline="30000">
                <a:solidFill>
                  <a:srgbClr val="3C3C3C"/>
                </a:solidFill>
                <a:latin typeface="Calibri"/>
              </a:rPr>
              <a:t>3</a:t>
            </a:r>
            <a:endParaRPr lang="nl-NL" sz="750" b="1" kern="1200">
              <a:solidFill>
                <a:srgbClr val="3C3C3C"/>
              </a:solidFill>
              <a:latin typeface="Calibri"/>
            </a:endParaRPr>
          </a:p>
        </p:txBody>
      </p:sp>
      <p:cxnSp>
        <p:nvCxnSpPr>
          <p:cNvPr id="61" name="Connector: Elbow 60">
            <a:extLst>
              <a:ext uri="{FF2B5EF4-FFF2-40B4-BE49-F238E27FC236}">
                <a16:creationId xmlns:a16="http://schemas.microsoft.com/office/drawing/2014/main" id="{CB4F4D9D-01B9-06AE-B491-B5EE398667CF}"/>
              </a:ext>
            </a:extLst>
          </p:cNvPr>
          <p:cNvCxnSpPr>
            <a:cxnSpLocks/>
            <a:stCxn id="23" idx="3"/>
            <a:endCxn id="99" idx="0"/>
          </p:cNvCxnSpPr>
          <p:nvPr/>
        </p:nvCxnSpPr>
        <p:spPr>
          <a:xfrm flipH="1" flipV="1">
            <a:off x="3094550" y="3147847"/>
            <a:ext cx="4286688" cy="117578"/>
          </a:xfrm>
          <a:prstGeom prst="bentConnector4">
            <a:avLst>
              <a:gd name="adj1" fmla="val -4000"/>
              <a:gd name="adj2" fmla="val 276713"/>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 name="Oval 29">
            <a:extLst>
              <a:ext uri="{FF2B5EF4-FFF2-40B4-BE49-F238E27FC236}">
                <a16:creationId xmlns:a16="http://schemas.microsoft.com/office/drawing/2014/main" id="{4A0E4B1D-1428-F74E-74AB-4AADF375D021}"/>
              </a:ext>
            </a:extLst>
          </p:cNvPr>
          <p:cNvSpPr/>
          <p:nvPr/>
        </p:nvSpPr>
        <p:spPr bwMode="gray">
          <a:xfrm>
            <a:off x="2212214" y="1685823"/>
            <a:ext cx="381392"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a:t>
            </a:r>
          </a:p>
        </p:txBody>
      </p:sp>
      <p:sp>
        <p:nvSpPr>
          <p:cNvPr id="16" name="Oval 29">
            <a:extLst>
              <a:ext uri="{FF2B5EF4-FFF2-40B4-BE49-F238E27FC236}">
                <a16:creationId xmlns:a16="http://schemas.microsoft.com/office/drawing/2014/main" id="{564DF852-C164-A75F-59B6-BE6B38838237}"/>
              </a:ext>
            </a:extLst>
          </p:cNvPr>
          <p:cNvSpPr/>
          <p:nvPr/>
        </p:nvSpPr>
        <p:spPr bwMode="gray">
          <a:xfrm>
            <a:off x="2212214" y="3016578"/>
            <a:ext cx="381392"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20-50%</a:t>
            </a:r>
          </a:p>
        </p:txBody>
      </p:sp>
      <p:sp>
        <p:nvSpPr>
          <p:cNvPr id="17" name="Oval 28">
            <a:extLst>
              <a:ext uri="{FF2B5EF4-FFF2-40B4-BE49-F238E27FC236}">
                <a16:creationId xmlns:a16="http://schemas.microsoft.com/office/drawing/2014/main" id="{5EEB15D0-06FE-4AB7-E3B5-8E0432D942A7}"/>
              </a:ext>
            </a:extLst>
          </p:cNvPr>
          <p:cNvSpPr/>
          <p:nvPr/>
        </p:nvSpPr>
        <p:spPr bwMode="gray">
          <a:xfrm>
            <a:off x="1688817" y="1695909"/>
            <a:ext cx="556752"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10000</a:t>
            </a:r>
          </a:p>
        </p:txBody>
      </p:sp>
      <p:sp>
        <p:nvSpPr>
          <p:cNvPr id="18" name="Oval 30">
            <a:extLst>
              <a:ext uri="{FF2B5EF4-FFF2-40B4-BE49-F238E27FC236}">
                <a16:creationId xmlns:a16="http://schemas.microsoft.com/office/drawing/2014/main" id="{C8F433A4-22EE-C9A8-1B0F-D179B9A81FBA}"/>
              </a:ext>
            </a:extLst>
          </p:cNvPr>
          <p:cNvSpPr/>
          <p:nvPr/>
        </p:nvSpPr>
        <p:spPr bwMode="gray">
          <a:xfrm>
            <a:off x="1688817" y="3026664"/>
            <a:ext cx="556752"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2000-5000</a:t>
            </a:r>
          </a:p>
        </p:txBody>
      </p:sp>
      <p:sp>
        <p:nvSpPr>
          <p:cNvPr id="25" name="Oval 29">
            <a:extLst>
              <a:ext uri="{FF2B5EF4-FFF2-40B4-BE49-F238E27FC236}">
                <a16:creationId xmlns:a16="http://schemas.microsoft.com/office/drawing/2014/main" id="{9818F6A0-7939-A2F8-ACF1-51E5EBD9BBF2}"/>
              </a:ext>
            </a:extLst>
          </p:cNvPr>
          <p:cNvSpPr/>
          <p:nvPr/>
        </p:nvSpPr>
        <p:spPr bwMode="gray">
          <a:xfrm>
            <a:off x="3229155" y="1685823"/>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a:t>
            </a:r>
          </a:p>
        </p:txBody>
      </p:sp>
      <p:sp>
        <p:nvSpPr>
          <p:cNvPr id="49" name="Oval 28">
            <a:extLst>
              <a:ext uri="{FF2B5EF4-FFF2-40B4-BE49-F238E27FC236}">
                <a16:creationId xmlns:a16="http://schemas.microsoft.com/office/drawing/2014/main" id="{AF02FBB8-5AD1-E125-70DF-B6AA600ECE3F}"/>
              </a:ext>
            </a:extLst>
          </p:cNvPr>
          <p:cNvSpPr/>
          <p:nvPr/>
        </p:nvSpPr>
        <p:spPr bwMode="gray">
          <a:xfrm>
            <a:off x="2750852" y="1685823"/>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10000</a:t>
            </a:r>
          </a:p>
        </p:txBody>
      </p:sp>
      <p:sp>
        <p:nvSpPr>
          <p:cNvPr id="57" name="Oval 29">
            <a:extLst>
              <a:ext uri="{FF2B5EF4-FFF2-40B4-BE49-F238E27FC236}">
                <a16:creationId xmlns:a16="http://schemas.microsoft.com/office/drawing/2014/main" id="{40F7DC1D-803D-6EE1-9A6D-F40313DFE08F}"/>
              </a:ext>
            </a:extLst>
          </p:cNvPr>
          <p:cNvSpPr/>
          <p:nvPr/>
        </p:nvSpPr>
        <p:spPr bwMode="gray">
          <a:xfrm>
            <a:off x="5411682" y="1685823"/>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a:t>
            </a:r>
          </a:p>
        </p:txBody>
      </p:sp>
      <p:sp>
        <p:nvSpPr>
          <p:cNvPr id="58" name="Oval 28">
            <a:extLst>
              <a:ext uri="{FF2B5EF4-FFF2-40B4-BE49-F238E27FC236}">
                <a16:creationId xmlns:a16="http://schemas.microsoft.com/office/drawing/2014/main" id="{39DBABFE-E0A5-31E2-6042-64EE11557DAB}"/>
              </a:ext>
            </a:extLst>
          </p:cNvPr>
          <p:cNvSpPr/>
          <p:nvPr/>
        </p:nvSpPr>
        <p:spPr bwMode="gray">
          <a:xfrm>
            <a:off x="4945828" y="1685823"/>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10000</a:t>
            </a:r>
          </a:p>
        </p:txBody>
      </p:sp>
      <p:sp>
        <p:nvSpPr>
          <p:cNvPr id="62" name="Oval 29">
            <a:extLst>
              <a:ext uri="{FF2B5EF4-FFF2-40B4-BE49-F238E27FC236}">
                <a16:creationId xmlns:a16="http://schemas.microsoft.com/office/drawing/2014/main" id="{BBCCACC0-E302-839A-329C-805559401EFB}"/>
              </a:ext>
            </a:extLst>
          </p:cNvPr>
          <p:cNvSpPr/>
          <p:nvPr/>
        </p:nvSpPr>
        <p:spPr bwMode="gray">
          <a:xfrm>
            <a:off x="6191362" y="1685823"/>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a:t>
            </a:r>
          </a:p>
        </p:txBody>
      </p:sp>
      <p:sp>
        <p:nvSpPr>
          <p:cNvPr id="63" name="Oval 28">
            <a:extLst>
              <a:ext uri="{FF2B5EF4-FFF2-40B4-BE49-F238E27FC236}">
                <a16:creationId xmlns:a16="http://schemas.microsoft.com/office/drawing/2014/main" id="{992B3951-0A73-B361-9A07-2CE9C3BFEDF5}"/>
              </a:ext>
            </a:extLst>
          </p:cNvPr>
          <p:cNvSpPr/>
          <p:nvPr/>
        </p:nvSpPr>
        <p:spPr bwMode="gray">
          <a:xfrm>
            <a:off x="5725509" y="1685823"/>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10000</a:t>
            </a:r>
          </a:p>
        </p:txBody>
      </p:sp>
      <p:sp>
        <p:nvSpPr>
          <p:cNvPr id="72" name="Oval 29">
            <a:extLst>
              <a:ext uri="{FF2B5EF4-FFF2-40B4-BE49-F238E27FC236}">
                <a16:creationId xmlns:a16="http://schemas.microsoft.com/office/drawing/2014/main" id="{EED0C2A0-125F-0532-1C97-67DA17879B8C}"/>
              </a:ext>
            </a:extLst>
          </p:cNvPr>
          <p:cNvSpPr/>
          <p:nvPr/>
        </p:nvSpPr>
        <p:spPr bwMode="gray">
          <a:xfrm>
            <a:off x="3229155" y="3016578"/>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a:t>
            </a:r>
          </a:p>
        </p:txBody>
      </p:sp>
      <p:sp>
        <p:nvSpPr>
          <p:cNvPr id="78" name="Oval 30">
            <a:extLst>
              <a:ext uri="{FF2B5EF4-FFF2-40B4-BE49-F238E27FC236}">
                <a16:creationId xmlns:a16="http://schemas.microsoft.com/office/drawing/2014/main" id="{DB0A23EC-55E1-67B5-A3E8-F68ED54805BB}"/>
              </a:ext>
            </a:extLst>
          </p:cNvPr>
          <p:cNvSpPr/>
          <p:nvPr/>
        </p:nvSpPr>
        <p:spPr bwMode="gray">
          <a:xfrm>
            <a:off x="2750852" y="3016578"/>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10000</a:t>
            </a:r>
          </a:p>
        </p:txBody>
      </p:sp>
      <p:sp>
        <p:nvSpPr>
          <p:cNvPr id="30" name="Oval 29">
            <a:extLst>
              <a:ext uri="{FF2B5EF4-FFF2-40B4-BE49-F238E27FC236}">
                <a16:creationId xmlns:a16="http://schemas.microsoft.com/office/drawing/2014/main" id="{C932FBC9-81AD-8049-0F5C-BA9C7BE33415}"/>
              </a:ext>
            </a:extLst>
          </p:cNvPr>
          <p:cNvSpPr/>
          <p:nvPr/>
        </p:nvSpPr>
        <p:spPr bwMode="gray">
          <a:xfrm>
            <a:off x="5411682" y="3016578"/>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a:t>
            </a:r>
          </a:p>
        </p:txBody>
      </p:sp>
      <p:sp>
        <p:nvSpPr>
          <p:cNvPr id="31" name="Oval 28">
            <a:extLst>
              <a:ext uri="{FF2B5EF4-FFF2-40B4-BE49-F238E27FC236}">
                <a16:creationId xmlns:a16="http://schemas.microsoft.com/office/drawing/2014/main" id="{75B26A73-A114-FD1E-86D0-77950CE4ECA4}"/>
              </a:ext>
            </a:extLst>
          </p:cNvPr>
          <p:cNvSpPr/>
          <p:nvPr/>
        </p:nvSpPr>
        <p:spPr bwMode="gray">
          <a:xfrm>
            <a:off x="4945828" y="3016578"/>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10000</a:t>
            </a:r>
          </a:p>
        </p:txBody>
      </p:sp>
      <p:sp>
        <p:nvSpPr>
          <p:cNvPr id="79" name="Oval 78">
            <a:extLst>
              <a:ext uri="{FF2B5EF4-FFF2-40B4-BE49-F238E27FC236}">
                <a16:creationId xmlns:a16="http://schemas.microsoft.com/office/drawing/2014/main" id="{13E10C0A-E37E-5D1A-F520-CA6FEAA5E2A0}"/>
              </a:ext>
            </a:extLst>
          </p:cNvPr>
          <p:cNvSpPr/>
          <p:nvPr/>
        </p:nvSpPr>
        <p:spPr bwMode="gray">
          <a:xfrm>
            <a:off x="7019787" y="3021233"/>
            <a:ext cx="303019" cy="148333"/>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20%</a:t>
            </a:r>
          </a:p>
        </p:txBody>
      </p:sp>
      <p:sp>
        <p:nvSpPr>
          <p:cNvPr id="82" name="Oval 81">
            <a:extLst>
              <a:ext uri="{FF2B5EF4-FFF2-40B4-BE49-F238E27FC236}">
                <a16:creationId xmlns:a16="http://schemas.microsoft.com/office/drawing/2014/main" id="{740A510B-F422-9521-BA4F-B48F9BA9A29D}"/>
              </a:ext>
            </a:extLst>
          </p:cNvPr>
          <p:cNvSpPr/>
          <p:nvPr/>
        </p:nvSpPr>
        <p:spPr bwMode="gray">
          <a:xfrm>
            <a:off x="6561232" y="3021381"/>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2900</a:t>
            </a:r>
          </a:p>
        </p:txBody>
      </p:sp>
      <p:sp>
        <p:nvSpPr>
          <p:cNvPr id="27" name="Oval 26">
            <a:extLst>
              <a:ext uri="{FF2B5EF4-FFF2-40B4-BE49-F238E27FC236}">
                <a16:creationId xmlns:a16="http://schemas.microsoft.com/office/drawing/2014/main" id="{E039AAA6-8E68-5BFA-6EF3-1D5914C50F6D}"/>
              </a:ext>
            </a:extLst>
          </p:cNvPr>
          <p:cNvSpPr/>
          <p:nvPr/>
        </p:nvSpPr>
        <p:spPr bwMode="gray">
          <a:xfrm>
            <a:off x="5774449" y="3013145"/>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7000</a:t>
            </a:r>
          </a:p>
        </p:txBody>
      </p:sp>
      <p:sp>
        <p:nvSpPr>
          <p:cNvPr id="55" name="Oval 54">
            <a:extLst>
              <a:ext uri="{FF2B5EF4-FFF2-40B4-BE49-F238E27FC236}">
                <a16:creationId xmlns:a16="http://schemas.microsoft.com/office/drawing/2014/main" id="{E519F6B1-FD13-35EF-0E94-C07A1618F289}"/>
              </a:ext>
            </a:extLst>
          </p:cNvPr>
          <p:cNvSpPr/>
          <p:nvPr/>
        </p:nvSpPr>
        <p:spPr bwMode="gray">
          <a:xfrm>
            <a:off x="6211495" y="3021233"/>
            <a:ext cx="303019" cy="148333"/>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70%</a:t>
            </a:r>
          </a:p>
        </p:txBody>
      </p:sp>
      <p:sp>
        <p:nvSpPr>
          <p:cNvPr id="56" name="Oval 55">
            <a:extLst>
              <a:ext uri="{FF2B5EF4-FFF2-40B4-BE49-F238E27FC236}">
                <a16:creationId xmlns:a16="http://schemas.microsoft.com/office/drawing/2014/main" id="{24FFFB8E-CDF0-4DAD-48E1-17199B936DF0}"/>
              </a:ext>
            </a:extLst>
          </p:cNvPr>
          <p:cNvSpPr/>
          <p:nvPr/>
        </p:nvSpPr>
        <p:spPr bwMode="gray">
          <a:xfrm>
            <a:off x="4190000" y="3603582"/>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700</a:t>
            </a:r>
          </a:p>
        </p:txBody>
      </p:sp>
      <p:sp>
        <p:nvSpPr>
          <p:cNvPr id="83" name="Oval 82">
            <a:extLst>
              <a:ext uri="{FF2B5EF4-FFF2-40B4-BE49-F238E27FC236}">
                <a16:creationId xmlns:a16="http://schemas.microsoft.com/office/drawing/2014/main" id="{F98A57F9-4936-947C-2322-B59F859B8071}"/>
              </a:ext>
            </a:extLst>
          </p:cNvPr>
          <p:cNvSpPr/>
          <p:nvPr/>
        </p:nvSpPr>
        <p:spPr bwMode="gray">
          <a:xfrm>
            <a:off x="4624782" y="3603582"/>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7%</a:t>
            </a:r>
          </a:p>
        </p:txBody>
      </p:sp>
      <p:sp>
        <p:nvSpPr>
          <p:cNvPr id="84" name="Oval 83">
            <a:extLst>
              <a:ext uri="{FF2B5EF4-FFF2-40B4-BE49-F238E27FC236}">
                <a16:creationId xmlns:a16="http://schemas.microsoft.com/office/drawing/2014/main" id="{5428A8CB-41BE-B549-2C58-B524FDBEF53C}"/>
              </a:ext>
            </a:extLst>
          </p:cNvPr>
          <p:cNvSpPr/>
          <p:nvPr/>
        </p:nvSpPr>
        <p:spPr bwMode="gray">
          <a:xfrm>
            <a:off x="5647065" y="3603582"/>
            <a:ext cx="425930" cy="148036"/>
          </a:xfrm>
          <a:prstGeom prst="ellipse">
            <a:avLst/>
          </a:prstGeom>
          <a:solidFill>
            <a:srgbClr val="004B5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350</a:t>
            </a:r>
          </a:p>
        </p:txBody>
      </p:sp>
      <p:sp>
        <p:nvSpPr>
          <p:cNvPr id="85" name="Oval 84">
            <a:extLst>
              <a:ext uri="{FF2B5EF4-FFF2-40B4-BE49-F238E27FC236}">
                <a16:creationId xmlns:a16="http://schemas.microsoft.com/office/drawing/2014/main" id="{7E6485E8-EB61-8BE3-832B-8546646697B0}"/>
              </a:ext>
            </a:extLst>
          </p:cNvPr>
          <p:cNvSpPr/>
          <p:nvPr/>
        </p:nvSpPr>
        <p:spPr bwMode="gray">
          <a:xfrm>
            <a:off x="6081846" y="3603582"/>
            <a:ext cx="303019" cy="148036"/>
          </a:xfrm>
          <a:prstGeom prst="ellipse">
            <a:avLst/>
          </a:prstGeom>
          <a:solidFill>
            <a:srgbClr val="0096A1"/>
          </a:solidFill>
          <a:ln w="19050" algn="ctr">
            <a:noFill/>
            <a:miter lim="800000"/>
            <a:headEnd/>
            <a:tailEnd/>
          </a:ln>
        </p:spPr>
        <p:txBody>
          <a:bodyPr wrap="square" lIns="0" tIns="0" rIns="0" bIns="0" rtlCol="0" anchor="ctr"/>
          <a:lstStyle/>
          <a:p>
            <a:pPr algn="ctr" defTabSz="685800">
              <a:lnSpc>
                <a:spcPct val="106000"/>
              </a:lnSpc>
              <a:buClrTx/>
            </a:pPr>
            <a:r>
              <a:rPr lang="nl-NL" sz="675" b="1" kern="1200">
                <a:solidFill>
                  <a:srgbClr val="FFFFFF"/>
                </a:solidFill>
                <a:latin typeface="Calibri"/>
                <a:ea typeface="+mn-ea"/>
                <a:cs typeface="+mn-cs"/>
              </a:rPr>
              <a:t>50%</a:t>
            </a:r>
          </a:p>
        </p:txBody>
      </p:sp>
      <p:sp>
        <p:nvSpPr>
          <p:cNvPr id="86" name="Speech Bubble: Rectangle 85">
            <a:extLst>
              <a:ext uri="{FF2B5EF4-FFF2-40B4-BE49-F238E27FC236}">
                <a16:creationId xmlns:a16="http://schemas.microsoft.com/office/drawing/2014/main" id="{F8B221BD-ECCD-E7BD-EB8F-8E6F65FEF19B}"/>
              </a:ext>
            </a:extLst>
          </p:cNvPr>
          <p:cNvSpPr/>
          <p:nvPr/>
        </p:nvSpPr>
        <p:spPr bwMode="gray">
          <a:xfrm>
            <a:off x="7911754" y="3624905"/>
            <a:ext cx="856009" cy="567941"/>
          </a:xfrm>
          <a:prstGeom prst="wedgeRectCallout">
            <a:avLst>
              <a:gd name="adj1" fmla="val -89441"/>
              <a:gd name="adj2" fmla="val -125796"/>
            </a:avLst>
          </a:prstGeom>
          <a:solidFill>
            <a:schemeClr val="accent5"/>
          </a:solidFill>
          <a:ln w="3175"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kern="1200">
                <a:solidFill>
                  <a:srgbClr val="3C3C3C"/>
                </a:solidFill>
                <a:latin typeface="Calibri"/>
                <a:ea typeface="+mn-ea"/>
                <a:cs typeface="+mn-cs"/>
              </a:rPr>
              <a:t>Gemiddeld ondergaan patiënten 6-16 kuren per jaar</a:t>
            </a:r>
            <a:r>
              <a:rPr lang="nl-NL" sz="750" kern="1200" baseline="30000">
                <a:solidFill>
                  <a:srgbClr val="3C3C3C"/>
                </a:solidFill>
                <a:latin typeface="Calibri"/>
                <a:ea typeface="+mn-ea"/>
                <a:cs typeface="+mn-cs"/>
              </a:rPr>
              <a:t>4</a:t>
            </a:r>
            <a:endParaRPr lang="nl-NL" sz="750" kern="1200">
              <a:solidFill>
                <a:srgbClr val="3C3C3C"/>
              </a:solidFill>
              <a:latin typeface="Calibri"/>
              <a:ea typeface="+mn-ea"/>
              <a:cs typeface="+mn-cs"/>
            </a:endParaRPr>
          </a:p>
        </p:txBody>
      </p:sp>
      <p:sp>
        <p:nvSpPr>
          <p:cNvPr id="91" name="TextBox 90">
            <a:extLst>
              <a:ext uri="{FF2B5EF4-FFF2-40B4-BE49-F238E27FC236}">
                <a16:creationId xmlns:a16="http://schemas.microsoft.com/office/drawing/2014/main" id="{1B865E0A-4812-B9C7-55CE-42518BEB132F}"/>
              </a:ext>
            </a:extLst>
          </p:cNvPr>
          <p:cNvSpPr txBox="1"/>
          <p:nvPr/>
        </p:nvSpPr>
        <p:spPr>
          <a:xfrm>
            <a:off x="4415633" y="1486369"/>
            <a:ext cx="2279076" cy="115416"/>
          </a:xfrm>
          <a:prstGeom prst="rect">
            <a:avLst/>
          </a:prstGeom>
          <a:noFill/>
        </p:spPr>
        <p:txBody>
          <a:bodyPr wrap="square" lIns="0" tIns="0" rIns="0" bIns="0" rtlCol="0">
            <a:spAutoFit/>
          </a:bodyPr>
          <a:lstStyle/>
          <a:p>
            <a:pPr defTabSz="685800">
              <a:spcBef>
                <a:spcPts val="450"/>
              </a:spcBef>
              <a:buClrTx/>
              <a:buSzPct val="100000"/>
            </a:pPr>
            <a:r>
              <a:rPr lang="nl-NL" sz="750" b="1" kern="1200">
                <a:solidFill>
                  <a:srgbClr val="313131"/>
                </a:solidFill>
                <a:latin typeface="Calibri"/>
                <a:ea typeface="+mn-ea"/>
                <a:cs typeface="+mn-cs"/>
              </a:rPr>
              <a:t>1 kuur (elke 3 a 4 weken)</a:t>
            </a:r>
          </a:p>
        </p:txBody>
      </p:sp>
      <p:pic>
        <p:nvPicPr>
          <p:cNvPr id="92" name="Graphic 91" descr="Arrow circle with solid fill">
            <a:extLst>
              <a:ext uri="{FF2B5EF4-FFF2-40B4-BE49-F238E27FC236}">
                <a16:creationId xmlns:a16="http://schemas.microsoft.com/office/drawing/2014/main" id="{323933E3-1C27-264B-63B6-B8C8C9555A6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453525" y="1288605"/>
            <a:ext cx="232184" cy="232184"/>
          </a:xfrm>
          <a:prstGeom prst="rect">
            <a:avLst/>
          </a:prstGeom>
        </p:spPr>
      </p:pic>
      <p:sp>
        <p:nvSpPr>
          <p:cNvPr id="93" name="TextBox 92">
            <a:extLst>
              <a:ext uri="{FF2B5EF4-FFF2-40B4-BE49-F238E27FC236}">
                <a16:creationId xmlns:a16="http://schemas.microsoft.com/office/drawing/2014/main" id="{857488AE-AD19-CDDE-A46C-78BCEC4F7A11}"/>
              </a:ext>
            </a:extLst>
          </p:cNvPr>
          <p:cNvSpPr txBox="1"/>
          <p:nvPr/>
        </p:nvSpPr>
        <p:spPr>
          <a:xfrm>
            <a:off x="4434117" y="2831087"/>
            <a:ext cx="2279076" cy="115416"/>
          </a:xfrm>
          <a:prstGeom prst="rect">
            <a:avLst/>
          </a:prstGeom>
          <a:noFill/>
        </p:spPr>
        <p:txBody>
          <a:bodyPr wrap="square" lIns="0" tIns="0" rIns="0" bIns="0" rtlCol="0">
            <a:spAutoFit/>
          </a:bodyPr>
          <a:lstStyle/>
          <a:p>
            <a:pPr defTabSz="685800">
              <a:spcBef>
                <a:spcPts val="450"/>
              </a:spcBef>
              <a:buClrTx/>
              <a:buSzPct val="100000"/>
            </a:pPr>
            <a:r>
              <a:rPr lang="nl-NL" sz="750" b="1" kern="1200">
                <a:solidFill>
                  <a:srgbClr val="313131"/>
                </a:solidFill>
                <a:latin typeface="Calibri"/>
                <a:ea typeface="+mn-ea"/>
                <a:cs typeface="+mn-cs"/>
              </a:rPr>
              <a:t>1 kuur (elke 3 a 4 weken)</a:t>
            </a:r>
          </a:p>
        </p:txBody>
      </p:sp>
      <p:pic>
        <p:nvPicPr>
          <p:cNvPr id="94" name="Graphic 93" descr="Arrow circle with solid fill">
            <a:extLst>
              <a:ext uri="{FF2B5EF4-FFF2-40B4-BE49-F238E27FC236}">
                <a16:creationId xmlns:a16="http://schemas.microsoft.com/office/drawing/2014/main" id="{10B213F8-61D8-9CE6-0302-BE6CF04CAD0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472010" y="2633323"/>
            <a:ext cx="232184" cy="232184"/>
          </a:xfrm>
          <a:prstGeom prst="rect">
            <a:avLst/>
          </a:prstGeom>
        </p:spPr>
      </p:pic>
    </p:spTree>
    <p:extLst>
      <p:ext uri="{BB962C8B-B14F-4D97-AF65-F5344CB8AC3E}">
        <p14:creationId xmlns:p14="http://schemas.microsoft.com/office/powerpoint/2010/main" val="108520327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EE6B6CB-BB8E-3648-8861-49BAEA1434FC}"/>
              </a:ext>
            </a:extLst>
          </p:cNvPr>
          <p:cNvSpPr>
            <a:spLocks noGrp="1"/>
          </p:cNvSpPr>
          <p:nvPr>
            <p:ph type="title"/>
          </p:nvPr>
        </p:nvSpPr>
        <p:spPr/>
        <p:txBody>
          <a:bodyPr/>
          <a:lstStyle/>
          <a:p>
            <a:r>
              <a:rPr lang="nl-NL"/>
              <a:t>Verdiepende slides voor uitwerking</a:t>
            </a:r>
          </a:p>
        </p:txBody>
      </p:sp>
      <p:sp>
        <p:nvSpPr>
          <p:cNvPr id="6" name="Tijdelijke aanduiding voor tekst 5">
            <a:extLst>
              <a:ext uri="{FF2B5EF4-FFF2-40B4-BE49-F238E27FC236}">
                <a16:creationId xmlns:a16="http://schemas.microsoft.com/office/drawing/2014/main" id="{659415C4-2051-EEB2-3370-B97ACE37AA44}"/>
              </a:ext>
            </a:extLst>
          </p:cNvPr>
          <p:cNvSpPr>
            <a:spLocks noGrp="1"/>
          </p:cNvSpPr>
          <p:nvPr>
            <p:ph type="body" idx="14"/>
          </p:nvPr>
        </p:nvSpPr>
        <p:spPr>
          <a:xfrm>
            <a:off x="308366" y="3189304"/>
            <a:ext cx="4194057" cy="532188"/>
          </a:xfrm>
        </p:spPr>
        <p:txBody>
          <a:bodyPr/>
          <a:lstStyle/>
          <a:p>
            <a:r>
              <a:rPr lang="nl-NL" i="1"/>
              <a:t>Kies de uitwerking die past bij de impact die je wilt laten zien.</a:t>
            </a:r>
          </a:p>
        </p:txBody>
      </p:sp>
    </p:spTree>
    <p:extLst>
      <p:ext uri="{BB962C8B-B14F-4D97-AF65-F5344CB8AC3E}">
        <p14:creationId xmlns:p14="http://schemas.microsoft.com/office/powerpoint/2010/main" val="3580236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a:extLst>
            <a:ext uri="{FF2B5EF4-FFF2-40B4-BE49-F238E27FC236}">
              <a16:creationId xmlns:a16="http://schemas.microsoft.com/office/drawing/2014/main" id="{B6179DE3-0047-EF09-4171-94585BCB4BB4}"/>
            </a:ext>
          </a:extLst>
        </p:cNvPr>
        <p:cNvGrpSpPr/>
        <p:nvPr/>
      </p:nvGrpSpPr>
      <p:grpSpPr>
        <a:xfrm>
          <a:off x="0" y="0"/>
          <a:ext cx="0" cy="0"/>
          <a:chOff x="0" y="0"/>
          <a:chExt cx="0" cy="0"/>
        </a:xfrm>
      </p:grpSpPr>
      <p:sp>
        <p:nvSpPr>
          <p:cNvPr id="157" name="Google Shape;157;p22">
            <a:extLst>
              <a:ext uri="{FF2B5EF4-FFF2-40B4-BE49-F238E27FC236}">
                <a16:creationId xmlns:a16="http://schemas.microsoft.com/office/drawing/2014/main" id="{0BF5D016-05F8-5375-A63F-776A3A3EA5E7}"/>
              </a:ext>
            </a:extLst>
          </p:cNvPr>
          <p:cNvSpPr txBox="1">
            <a:spLocks noGrp="1"/>
          </p:cNvSpPr>
          <p:nvPr>
            <p:ph type="sldNum" idx="12"/>
          </p:nvPr>
        </p:nvSpPr>
        <p:spPr>
          <a:xfrm>
            <a:off x="8726727" y="4744566"/>
            <a:ext cx="354000" cy="207900"/>
          </a:xfrm>
          <a:prstGeom prst="rect">
            <a:avLst/>
          </a:prstGeom>
        </p:spPr>
        <p:txBody>
          <a:bodyPr spcFirstLastPara="1" wrap="square" lIns="91425" tIns="45700" rIns="91425" bIns="45700" anchor="ctr" anchorCtr="0">
            <a:spAutoFit/>
          </a:bodyPr>
          <a:lstStyle/>
          <a:p>
            <a:pPr marL="0" lvl="0" indent="0" algn="l" rtl="0">
              <a:spcBef>
                <a:spcPts val="0"/>
              </a:spcBef>
              <a:spcAft>
                <a:spcPts val="0"/>
              </a:spcAft>
              <a:buClr>
                <a:srgbClr val="000000"/>
              </a:buClr>
              <a:buFont typeface="Arial"/>
              <a:buNone/>
            </a:pPr>
            <a:fld id="{00000000-1234-1234-1234-123412341234}" type="slidenum">
              <a:rPr lang="nl-NL" noProof="0" smtClean="0"/>
              <a:t>32</a:t>
            </a:fld>
            <a:endParaRPr lang="nl-NL" noProof="0"/>
          </a:p>
        </p:txBody>
      </p:sp>
      <p:sp>
        <p:nvSpPr>
          <p:cNvPr id="158" name="Google Shape;158;p22">
            <a:extLst>
              <a:ext uri="{FF2B5EF4-FFF2-40B4-BE49-F238E27FC236}">
                <a16:creationId xmlns:a16="http://schemas.microsoft.com/office/drawing/2014/main" id="{5869425F-524B-824B-30D3-F74E2101E916}"/>
              </a:ext>
            </a:extLst>
          </p:cNvPr>
          <p:cNvSpPr txBox="1">
            <a:spLocks noGrp="1"/>
          </p:cNvSpPr>
          <p:nvPr>
            <p:ph type="ctrTitle" idx="4294967295"/>
          </p:nvPr>
        </p:nvSpPr>
        <p:spPr>
          <a:xfrm>
            <a:off x="376550" y="1888225"/>
            <a:ext cx="3987900" cy="100444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900"/>
              <a:buFont typeface="Arial"/>
              <a:buNone/>
            </a:pPr>
            <a:r>
              <a:rPr lang="nl-NL" sz="2700" noProof="0"/>
              <a:t>Werkdruk &amp; tijdbesteding </a:t>
            </a:r>
            <a:br>
              <a:rPr lang="nl-NL" sz="2700" noProof="0"/>
            </a:br>
            <a:endParaRPr lang="nl-NL" sz="2700" noProof="0"/>
          </a:p>
        </p:txBody>
      </p:sp>
      <p:pic>
        <p:nvPicPr>
          <p:cNvPr id="159" name="Google Shape;159;p22" title="Santeon logo FINAL.png">
            <a:extLst>
              <a:ext uri="{FF2B5EF4-FFF2-40B4-BE49-F238E27FC236}">
                <a16:creationId xmlns:a16="http://schemas.microsoft.com/office/drawing/2014/main" id="{9D666E29-3725-1374-B457-FD4D4C436F9F}"/>
              </a:ext>
            </a:extLst>
          </p:cNvPr>
          <p:cNvPicPr preferRelativeResize="0"/>
          <p:nvPr/>
        </p:nvPicPr>
        <p:blipFill>
          <a:blip r:embed="rId4">
            <a:alphaModFix/>
          </a:blip>
          <a:stretch>
            <a:fillRect/>
          </a:stretch>
        </p:blipFill>
        <p:spPr>
          <a:xfrm>
            <a:off x="500600" y="4688800"/>
            <a:ext cx="856699" cy="227150"/>
          </a:xfrm>
          <a:prstGeom prst="rect">
            <a:avLst/>
          </a:prstGeom>
          <a:noFill/>
          <a:ln>
            <a:noFill/>
          </a:ln>
        </p:spPr>
      </p:pic>
    </p:spTree>
    <p:extLst>
      <p:ext uri="{BB962C8B-B14F-4D97-AF65-F5344CB8AC3E}">
        <p14:creationId xmlns:p14="http://schemas.microsoft.com/office/powerpoint/2010/main" val="3638060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Google Shape;212;p29"/>
          <p:cNvSpPr txBox="1"/>
          <p:nvPr/>
        </p:nvSpPr>
        <p:spPr>
          <a:xfrm>
            <a:off x="376237" y="101508"/>
            <a:ext cx="8391526" cy="8925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NL" sz="2300" b="1" i="0" u="none" strike="noStrike" kern="0" cap="none" spc="0" normalizeH="0" baseline="0" noProof="0">
                <a:ln>
                  <a:noFill/>
                </a:ln>
                <a:solidFill>
                  <a:srgbClr val="2D4F9E"/>
                </a:solidFill>
                <a:effectLst/>
                <a:uLnTx/>
                <a:uFillTx/>
                <a:latin typeface="Arial"/>
                <a:cs typeface="Arial"/>
                <a:sym typeface="Arial"/>
              </a:rPr>
              <a:t>Urenanalyse | Leeg template om in te vullen – impact doorrekenen op gekozen uitkomsten</a:t>
            </a:r>
            <a:endParaRPr kumimoji="0" lang="en-US" sz="2000" b="1" i="0" u="none" strike="noStrike" kern="0" cap="none" spc="0" normalizeH="0" baseline="0" noProof="0">
              <a:ln>
                <a:noFill/>
              </a:ln>
              <a:solidFill>
                <a:srgbClr val="2D4F9E"/>
              </a:solidFill>
              <a:effectLst/>
              <a:uLnTx/>
              <a:uFillTx/>
              <a:latin typeface="Arial"/>
              <a:cs typeface="Arial"/>
              <a:sym typeface="Arial"/>
            </a:endParaRPr>
          </a:p>
        </p:txBody>
      </p:sp>
      <p:sp>
        <p:nvSpPr>
          <p:cNvPr id="213" name="Google Shape;213;p29"/>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pic>
        <p:nvPicPr>
          <p:cNvPr id="214" name="Google Shape;214;p29" title="Santeon logo FINAL.png"/>
          <p:cNvPicPr preferRelativeResize="0"/>
          <p:nvPr/>
        </p:nvPicPr>
        <p:blipFill>
          <a:blip r:embed="rId4">
            <a:alphaModFix/>
          </a:blip>
          <a:stretch>
            <a:fillRect/>
          </a:stretch>
        </p:blipFill>
        <p:spPr>
          <a:xfrm>
            <a:off x="500600" y="4688800"/>
            <a:ext cx="856699" cy="227150"/>
          </a:xfrm>
          <a:prstGeom prst="rect">
            <a:avLst/>
          </a:prstGeom>
          <a:noFill/>
          <a:ln>
            <a:noFill/>
          </a:ln>
        </p:spPr>
      </p:pic>
      <p:graphicFrame>
        <p:nvGraphicFramePr>
          <p:cNvPr id="3" name="Table 5">
            <a:extLst>
              <a:ext uri="{FF2B5EF4-FFF2-40B4-BE49-F238E27FC236}">
                <a16:creationId xmlns:a16="http://schemas.microsoft.com/office/drawing/2014/main" id="{696825B4-C9EC-9E1D-966F-49FCA74186BC}"/>
              </a:ext>
            </a:extLst>
          </p:cNvPr>
          <p:cNvGraphicFramePr>
            <a:graphicFrameLocks noGrp="1"/>
          </p:cNvGraphicFramePr>
          <p:nvPr>
            <p:extLst>
              <p:ext uri="{D42A27DB-BD31-4B8C-83A1-F6EECF244321}">
                <p14:modId xmlns:p14="http://schemas.microsoft.com/office/powerpoint/2010/main" val="3482588683"/>
              </p:ext>
            </p:extLst>
          </p:nvPr>
        </p:nvGraphicFramePr>
        <p:xfrm>
          <a:off x="369885" y="958069"/>
          <a:ext cx="8397878" cy="3638566"/>
        </p:xfrm>
        <a:graphic>
          <a:graphicData uri="http://schemas.openxmlformats.org/drawingml/2006/table">
            <a:tbl>
              <a:tblPr/>
              <a:tblGrid>
                <a:gridCol w="1230387">
                  <a:extLst>
                    <a:ext uri="{9D8B030D-6E8A-4147-A177-3AD203B41FA5}">
                      <a16:colId xmlns:a16="http://schemas.microsoft.com/office/drawing/2014/main" val="2762850905"/>
                    </a:ext>
                  </a:extLst>
                </a:gridCol>
                <a:gridCol w="864786">
                  <a:extLst>
                    <a:ext uri="{9D8B030D-6E8A-4147-A177-3AD203B41FA5}">
                      <a16:colId xmlns:a16="http://schemas.microsoft.com/office/drawing/2014/main" val="873709241"/>
                    </a:ext>
                  </a:extLst>
                </a:gridCol>
                <a:gridCol w="174660">
                  <a:extLst>
                    <a:ext uri="{9D8B030D-6E8A-4147-A177-3AD203B41FA5}">
                      <a16:colId xmlns:a16="http://schemas.microsoft.com/office/drawing/2014/main" val="2533618150"/>
                    </a:ext>
                  </a:extLst>
                </a:gridCol>
                <a:gridCol w="605758">
                  <a:extLst>
                    <a:ext uri="{9D8B030D-6E8A-4147-A177-3AD203B41FA5}">
                      <a16:colId xmlns:a16="http://schemas.microsoft.com/office/drawing/2014/main" val="1337003264"/>
                    </a:ext>
                  </a:extLst>
                </a:gridCol>
                <a:gridCol w="144534">
                  <a:extLst>
                    <a:ext uri="{9D8B030D-6E8A-4147-A177-3AD203B41FA5}">
                      <a16:colId xmlns:a16="http://schemas.microsoft.com/office/drawing/2014/main" val="3562150086"/>
                    </a:ext>
                  </a:extLst>
                </a:gridCol>
                <a:gridCol w="2169815">
                  <a:extLst>
                    <a:ext uri="{9D8B030D-6E8A-4147-A177-3AD203B41FA5}">
                      <a16:colId xmlns:a16="http://schemas.microsoft.com/office/drawing/2014/main" val="1445315382"/>
                    </a:ext>
                  </a:extLst>
                </a:gridCol>
                <a:gridCol w="156578">
                  <a:extLst>
                    <a:ext uri="{9D8B030D-6E8A-4147-A177-3AD203B41FA5}">
                      <a16:colId xmlns:a16="http://schemas.microsoft.com/office/drawing/2014/main" val="3083075705"/>
                    </a:ext>
                  </a:extLst>
                </a:gridCol>
                <a:gridCol w="210924">
                  <a:extLst>
                    <a:ext uri="{9D8B030D-6E8A-4147-A177-3AD203B41FA5}">
                      <a16:colId xmlns:a16="http://schemas.microsoft.com/office/drawing/2014/main" val="1655380505"/>
                    </a:ext>
                  </a:extLst>
                </a:gridCol>
                <a:gridCol w="710109">
                  <a:extLst>
                    <a:ext uri="{9D8B030D-6E8A-4147-A177-3AD203B41FA5}">
                      <a16:colId xmlns:a16="http://schemas.microsoft.com/office/drawing/2014/main" val="2897998767"/>
                    </a:ext>
                  </a:extLst>
                </a:gridCol>
                <a:gridCol w="710109">
                  <a:extLst>
                    <a:ext uri="{9D8B030D-6E8A-4147-A177-3AD203B41FA5}">
                      <a16:colId xmlns:a16="http://schemas.microsoft.com/office/drawing/2014/main" val="3187158961"/>
                    </a:ext>
                  </a:extLst>
                </a:gridCol>
                <a:gridCol w="710109">
                  <a:extLst>
                    <a:ext uri="{9D8B030D-6E8A-4147-A177-3AD203B41FA5}">
                      <a16:colId xmlns:a16="http://schemas.microsoft.com/office/drawing/2014/main" val="1949755136"/>
                    </a:ext>
                  </a:extLst>
                </a:gridCol>
                <a:gridCol w="710109">
                  <a:extLst>
                    <a:ext uri="{9D8B030D-6E8A-4147-A177-3AD203B41FA5}">
                      <a16:colId xmlns:a16="http://schemas.microsoft.com/office/drawing/2014/main" val="1651681191"/>
                    </a:ext>
                  </a:extLst>
                </a:gridCol>
              </a:tblGrid>
              <a:tr h="471047">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tcPr>
                </a:tc>
                <a:tc>
                  <a:txBody>
                    <a:bodyPr/>
                    <a:lstStyle/>
                    <a:p>
                      <a:pPr algn="ctr" fontAlgn="base"/>
                      <a:r>
                        <a:rPr lang="nl-NL" sz="800" b="1" i="0" noProof="0">
                          <a:solidFill>
                            <a:srgbClr val="3C3C3C"/>
                          </a:solidFill>
                          <a:effectLst/>
                          <a:latin typeface="Calibri" panose="020F0502020204030204" pitchFamily="34" charset="0"/>
                        </a:rPr>
                        <a:t># activiteiten</a:t>
                      </a:r>
                      <a:r>
                        <a:rPr lang="nl-NL" sz="500" b="1" i="0" baseline="30000" noProof="0">
                          <a:solidFill>
                            <a:srgbClr val="3C3C3C"/>
                          </a:solidFill>
                          <a:effectLst/>
                          <a:latin typeface="Calibri" panose="020F0502020204030204" pitchFamily="34" charset="0"/>
                        </a:rPr>
                        <a:t>3</a:t>
                      </a:r>
                      <a:r>
                        <a:rPr lang="nl-NL" sz="500" b="1" i="0" noProof="0">
                          <a:solidFill>
                            <a:srgbClr val="FFFFFF"/>
                          </a:solidFill>
                          <a:effectLst/>
                          <a:latin typeface="Calibri" panose="020F0502020204030204" pitchFamily="34" charset="0"/>
                        </a:rPr>
                        <a:t>​</a:t>
                      </a:r>
                      <a:endParaRPr lang="nl-NL" sz="1200" b="1" i="0" noProof="0">
                        <a:solidFill>
                          <a:srgbClr val="FFFFFF"/>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gridSpan="2">
                  <a:txBody>
                    <a:bodyPr/>
                    <a:lstStyle/>
                    <a:p>
                      <a:pPr algn="ctr" fontAlgn="base"/>
                      <a:r>
                        <a:rPr lang="nl-NL" sz="800" b="1" i="0" noProof="0">
                          <a:solidFill>
                            <a:srgbClr val="3C3C3C"/>
                          </a:solidFill>
                          <a:effectLst/>
                          <a:latin typeface="Calibri" panose="020F0502020204030204" pitchFamily="34" charset="0"/>
                        </a:rPr>
                        <a:t>Tijdsbesteding</a:t>
                      </a:r>
                      <a:r>
                        <a:rPr lang="nl-NL" sz="800" b="1" i="0" noProof="0">
                          <a:solidFill>
                            <a:srgbClr val="FFFFFF"/>
                          </a:solidFill>
                          <a:effectLst/>
                          <a:latin typeface="Calibri" panose="020F0502020204030204" pitchFamily="34" charset="0"/>
                        </a:rPr>
                        <a:t>​</a:t>
                      </a:r>
                      <a:endParaRPr lang="nl-NL" sz="1200" b="1" i="0" noProof="0">
                        <a:solidFill>
                          <a:srgbClr val="FFFFFF"/>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hMerge="1">
                  <a:txBody>
                    <a:bodyPr/>
                    <a:lstStyle/>
                    <a:p>
                      <a:endParaRPr lang="nl-NL"/>
                    </a:p>
                  </a:txBody>
                  <a:tcPr/>
                </a:tc>
                <a:tc gridSpan="2">
                  <a:txBody>
                    <a:bodyPr/>
                    <a:lstStyle/>
                    <a:p>
                      <a:pPr algn="ctr" fontAlgn="base"/>
                      <a:endParaRPr lang="nl-NL" sz="800" b="1" i="0" noProof="0">
                        <a:solidFill>
                          <a:srgbClr val="3C3C3C"/>
                        </a:solidFill>
                        <a:effectLst/>
                        <a:latin typeface="Calibri" panose="020F0502020204030204" pitchFamily="34" charset="0"/>
                      </a:endParaRPr>
                    </a:p>
                    <a:p>
                      <a:pPr algn="ctr" fontAlgn="base"/>
                      <a:r>
                        <a:rPr lang="nl-NL" sz="800" b="1" i="0" noProof="0">
                          <a:solidFill>
                            <a:srgbClr val="3C3C3C"/>
                          </a:solidFill>
                          <a:effectLst/>
                          <a:latin typeface="Calibri" panose="020F0502020204030204" pitchFamily="34" charset="0"/>
                        </a:rPr>
                        <a:t>Aannames</a:t>
                      </a:r>
                      <a:r>
                        <a:rPr lang="nl-NL" sz="800" b="1" i="0" noProof="0">
                          <a:solidFill>
                            <a:srgbClr val="FFFFFF"/>
                          </a:solidFill>
                          <a:effectLst/>
                          <a:latin typeface="Calibri" panose="020F0502020204030204" pitchFamily="34" charset="0"/>
                        </a:rPr>
                        <a:t>​</a:t>
                      </a:r>
                      <a:endParaRPr lang="nl-NL" sz="1200" b="1" i="0" noProof="0">
                        <a:solidFill>
                          <a:srgbClr val="FFFFFF"/>
                        </a:solidFill>
                        <a:effectLst/>
                      </a:endParaRPr>
                    </a:p>
                    <a:p>
                      <a:pPr algn="ctr" fontAlgn="base"/>
                      <a:endParaRPr lang="nl-NL" sz="1200" b="1" i="0" noProof="0">
                        <a:solidFill>
                          <a:srgbClr val="FFFFFF"/>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a:rPr>
                        <a:t>Zorgprof. 1 (uur)</a:t>
                      </a:r>
                      <a:r>
                        <a:rPr lang="nl-NL" sz="800" b="1" i="0" noProof="0">
                          <a:solidFill>
                            <a:srgbClr val="FFFFFF"/>
                          </a:solidFill>
                          <a:effectLst/>
                          <a:latin typeface="Calibri"/>
                        </a:rPr>
                        <a:t>​</a:t>
                      </a:r>
                      <a:endParaRPr lang="nl-NL" sz="1200" b="1" i="0" noProof="0">
                        <a:solidFill>
                          <a:srgbClr val="FFFFFF"/>
                        </a:solidFill>
                        <a:effectLst/>
                        <a:latin typeface="Calibri"/>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Zorgprof. 2</a:t>
                      </a:r>
                      <a:r>
                        <a:rPr lang="nl-NL" sz="800" b="1" i="0" noProof="0">
                          <a:solidFill>
                            <a:srgbClr val="FFFFFF"/>
                          </a:solidFill>
                          <a:effectLst/>
                          <a:latin typeface="Calibri" panose="020F0502020204030204" pitchFamily="34" charset="0"/>
                        </a:rPr>
                        <a:t>​</a:t>
                      </a:r>
                      <a:endParaRPr lang="nl-NL" sz="1200" b="1" i="0" noProof="0">
                        <a:solidFill>
                          <a:srgbClr val="FFFFFF"/>
                        </a:solidFill>
                        <a:effectLst/>
                      </a:endParaRPr>
                    </a:p>
                    <a:p>
                      <a:pPr algn="ctr" fontAlgn="base"/>
                      <a:r>
                        <a:rPr lang="nl-NL" sz="800" b="1" i="0" noProof="0">
                          <a:solidFill>
                            <a:srgbClr val="3C3C3C"/>
                          </a:solidFill>
                          <a:effectLst/>
                          <a:latin typeface="Calibri" panose="020F0502020204030204" pitchFamily="34" charset="0"/>
                        </a:rPr>
                        <a:t>(uur)</a:t>
                      </a:r>
                      <a:r>
                        <a:rPr lang="nl-NL" sz="800" b="1" i="0" noProof="0">
                          <a:solidFill>
                            <a:srgbClr val="FFFFFF"/>
                          </a:solidFill>
                          <a:effectLst/>
                          <a:latin typeface="Calibri" panose="020F0502020204030204" pitchFamily="34" charset="0"/>
                        </a:rPr>
                        <a:t>​</a:t>
                      </a:r>
                      <a:endParaRPr lang="nl-NL" sz="1200" b="1" i="0" noProof="0">
                        <a:solidFill>
                          <a:srgbClr val="FFFFFF"/>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Zorgprof. 3 (uur)</a:t>
                      </a:r>
                      <a:r>
                        <a:rPr lang="nl-NL" sz="800" b="1" i="0" noProof="0">
                          <a:solidFill>
                            <a:srgbClr val="FFFFFF"/>
                          </a:solidFill>
                          <a:effectLst/>
                          <a:latin typeface="Calibri" panose="020F0502020204030204" pitchFamily="34" charset="0"/>
                        </a:rPr>
                        <a:t>​</a:t>
                      </a:r>
                      <a:endParaRPr lang="nl-NL" sz="1200" b="1" i="0" noProof="0">
                        <a:solidFill>
                          <a:srgbClr val="FFFFFF"/>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Zorgprof. 4</a:t>
                      </a:r>
                    </a:p>
                    <a:p>
                      <a:pPr algn="ctr" fontAlgn="base"/>
                      <a:r>
                        <a:rPr lang="nl-NL" sz="800" b="1" i="0" noProof="0">
                          <a:solidFill>
                            <a:srgbClr val="3C3C3C"/>
                          </a:solidFill>
                          <a:effectLst/>
                          <a:latin typeface="Calibri" panose="020F0502020204030204" pitchFamily="34" charset="0"/>
                        </a:rPr>
                        <a:t> (uur)</a:t>
                      </a:r>
                      <a:r>
                        <a:rPr lang="nl-NL" sz="800" b="1" i="0" noProof="0">
                          <a:solidFill>
                            <a:srgbClr val="FFFFFF"/>
                          </a:solidFill>
                          <a:effectLst/>
                          <a:latin typeface="Calibri" panose="020F0502020204030204" pitchFamily="34" charset="0"/>
                        </a:rPr>
                        <a:t>​</a:t>
                      </a:r>
                      <a:endParaRPr lang="nl-NL" sz="1200" b="1" i="0" noProof="0">
                        <a:solidFill>
                          <a:srgbClr val="FFFFFF"/>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708165347"/>
                  </a:ext>
                </a:extLst>
              </a:tr>
              <a:tr h="456677">
                <a:tc>
                  <a:txBody>
                    <a:bodyPr/>
                    <a:lstStyle/>
                    <a:p>
                      <a:pPr algn="ctr" fontAlgn="base"/>
                      <a:r>
                        <a:rPr lang="nl-NL" sz="800" b="1" i="0" noProof="0">
                          <a:solidFill>
                            <a:srgbClr val="3C3C3C"/>
                          </a:solidFill>
                          <a:effectLst/>
                          <a:latin typeface="Calibri" panose="020F0502020204030204" pitchFamily="34" charset="0"/>
                        </a:rPr>
                        <a:t>[Bespaarde zorgactiviteit] </a:t>
                      </a:r>
                    </a:p>
                    <a:p>
                      <a:pPr algn="ctr" fontAlgn="base"/>
                      <a:r>
                        <a:rPr lang="nl-NL" sz="800" b="1" i="1" noProof="0">
                          <a:solidFill>
                            <a:srgbClr val="3C3C3C"/>
                          </a:solidFill>
                          <a:effectLst/>
                          <a:latin typeface="Calibri" panose="020F0502020204030204" pitchFamily="34" charset="0"/>
                        </a:rPr>
                        <a:t>(bijv. polibezoek)</a:t>
                      </a:r>
                      <a:r>
                        <a:rPr lang="nl-NL" sz="800" b="0" i="1" noProof="0">
                          <a:solidFill>
                            <a:srgbClr val="3C3C3C"/>
                          </a:solidFill>
                          <a:effectLst/>
                          <a:latin typeface="Calibri" panose="020F0502020204030204" pitchFamily="34" charset="0"/>
                        </a:rPr>
                        <a:t>​</a:t>
                      </a:r>
                      <a:endParaRPr lang="nl-NL" sz="1200" b="0" i="1"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nl-NL" sz="800" b="0" i="0" noProof="0">
                          <a:solidFill>
                            <a:srgbClr val="3C3C3C"/>
                          </a:solidFill>
                          <a:effectLst/>
                          <a:latin typeface="Calibri" panose="020F0502020204030204" pitchFamily="34" charset="0"/>
                        </a:rPr>
                        <a:t>Range xx-xx​</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r" fontAlgn="base"/>
                      <a:r>
                        <a:rPr lang="nl-NL" sz="1100" b="1" i="0"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gridSpan="2">
                  <a:txBody>
                    <a:bodyPr/>
                    <a:lstStyle/>
                    <a:p>
                      <a:pPr algn="ctr" fontAlgn="base"/>
                      <a:r>
                        <a:rPr lang="nl-NL" sz="800" b="0" i="0" noProof="0">
                          <a:solidFill>
                            <a:srgbClr val="3C3C3C"/>
                          </a:solidFill>
                          <a:effectLst/>
                          <a:latin typeface="Calibri" panose="020F0502020204030204" pitchFamily="34" charset="0"/>
                        </a:rPr>
                        <a:t>xx min​</a:t>
                      </a:r>
                      <a:endParaRPr lang="nl-NL" sz="1200" b="0" i="0" noProof="0">
                        <a:solidFill>
                          <a:srgbClr val="3C3C3C"/>
                        </a:solidFill>
                        <a:effectLst/>
                      </a:endParaRP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gridSpan="2">
                  <a:txBody>
                    <a:bodyPr/>
                    <a:lstStyle/>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 Op basis van minimaal en maximaal aantal consulten ​</a:t>
                      </a:r>
                    </a:p>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 xx min per zorgprof per zorgactiviteit</a:t>
                      </a:r>
                      <a:endParaRPr lang="nl-NL" sz="600" b="0" i="0" noProof="0">
                        <a:solidFill>
                          <a:srgbClr val="3C3C3C"/>
                        </a:solidFill>
                        <a:effectLst/>
                        <a:latin typeface="Arial" panose="020B0604020202020204" pitchFamily="34" charset="0"/>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base"/>
                      <a:r>
                        <a:rPr lang="nl-NL" sz="1100" b="1" i="0"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rPr>
                        <a:t>xx</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xx</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1319727388"/>
                  </a:ext>
                </a:extLst>
              </a:tr>
              <a:tr h="384701">
                <a:tc>
                  <a:txBody>
                    <a:bodyPr/>
                    <a:lstStyle/>
                    <a:p>
                      <a:pPr algn="ctr" fontAlgn="base"/>
                      <a:r>
                        <a:rPr lang="nl-NL" sz="800" b="1" i="0" noProof="0">
                          <a:solidFill>
                            <a:srgbClr val="3C3C3C"/>
                          </a:solidFill>
                          <a:effectLst/>
                          <a:latin typeface="Calibri" panose="020F0502020204030204" pitchFamily="34" charset="0"/>
                        </a:rPr>
                        <a:t>[Bespaarde zorgactiviteit] </a:t>
                      </a: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nl-NL" sz="800" b="0" i="0" noProof="0">
                          <a:solidFill>
                            <a:srgbClr val="3C3C3C"/>
                          </a:solidFill>
                          <a:effectLst/>
                          <a:latin typeface="Calibri" panose="020F0502020204030204" pitchFamily="34" charset="0"/>
                        </a:rPr>
                        <a:t>Range xx-xx​</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gridSpan="2">
                  <a:txBody>
                    <a:bodyPr/>
                    <a:lstStyle/>
                    <a:p>
                      <a:pPr algn="ctr" fontAlgn="base"/>
                      <a:r>
                        <a:rPr lang="nl-NL" sz="800" b="0" i="0" noProof="0">
                          <a:solidFill>
                            <a:srgbClr val="3C3C3C"/>
                          </a:solidFill>
                          <a:effectLst/>
                          <a:latin typeface="Calibri" panose="020F0502020204030204" pitchFamily="34" charset="0"/>
                        </a:rPr>
                        <a:t>xx min​</a:t>
                      </a:r>
                      <a:endParaRPr lang="nl-NL" sz="1200" b="0" i="0" noProof="0">
                        <a:solidFill>
                          <a:srgbClr val="3C3C3C"/>
                        </a:solidFill>
                        <a:effectLst/>
                      </a:endParaRP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gridSpan="2">
                  <a:txBody>
                    <a:bodyPr/>
                    <a:lstStyle/>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 xx min per zorgprof 1 per zorgactiviteit</a:t>
                      </a:r>
                    </a:p>
                    <a:p>
                      <a:pPr algn="l" fontAlgn="base">
                        <a:buFont typeface="Arial" panose="020B0604020202020204" pitchFamily="34" charset="0"/>
                        <a:buChar char="•"/>
                      </a:pPr>
                      <a:r>
                        <a:rPr lang="nl-NL" sz="600" b="0" i="0" noProof="0">
                          <a:solidFill>
                            <a:srgbClr val="3C3C3C"/>
                          </a:solidFill>
                          <a:effectLst/>
                          <a:latin typeface="Arial" panose="020B060402020202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base"/>
                      <a:r>
                        <a:rPr lang="nl-NL" sz="1100" b="1" i="0"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3165715321"/>
                  </a:ext>
                </a:extLst>
              </a:tr>
              <a:tr h="456677">
                <a:tc>
                  <a:txBody>
                    <a:bodyPr/>
                    <a:lstStyle/>
                    <a:p>
                      <a:pPr algn="ctr" fontAlgn="base"/>
                      <a:r>
                        <a:rPr lang="nl-NL" sz="800" b="1" i="0" noProof="0">
                          <a:solidFill>
                            <a:srgbClr val="3C3C3C"/>
                          </a:solidFill>
                          <a:effectLst/>
                          <a:latin typeface="Calibri" panose="020F0502020204030204" pitchFamily="34" charset="0"/>
                        </a:rPr>
                        <a:t>[Bespaarde zorgactiviteit] </a:t>
                      </a: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nl-NL" sz="800" b="0" i="0" noProof="0">
                          <a:solidFill>
                            <a:srgbClr val="3C3C3C"/>
                          </a:solidFill>
                          <a:effectLst/>
                          <a:latin typeface="Calibri" panose="020F0502020204030204" pitchFamily="34" charset="0"/>
                        </a:rPr>
                        <a:t>Range xx-xx​</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     xx min​</a:t>
                      </a:r>
                      <a:endParaRPr lang="nl-NL" sz="1200" b="0" i="0" noProof="0">
                        <a:solidFill>
                          <a:srgbClr val="3C3C3C"/>
                        </a:solidFill>
                        <a:effectLst/>
                      </a:endParaRP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 xx min per zorgprof 1 per zorgactiviteit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nl-NL" sz="600" b="0" i="0" noProof="0">
                          <a:solidFill>
                            <a:srgbClr val="3C3C3C"/>
                          </a:solidFill>
                          <a:effectLst/>
                          <a:latin typeface="Calibri" panose="020F0502020204030204" pitchFamily="34" charset="0"/>
                        </a:rPr>
                        <a:t> [..]</a:t>
                      </a: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l" fontAlgn="auto">
                        <a:buFont typeface="Arial" panose="020B0604020202020204" pitchFamily="34" charset="0"/>
                        <a:buChar char="•"/>
                      </a:pPr>
                      <a:endParaRPr lang="nl-NL" sz="700" b="0" i="0" noProof="0">
                        <a:solidFill>
                          <a:srgbClr val="3C3C3C"/>
                        </a:solidFill>
                        <a:effectLst/>
                        <a:latin typeface="Calibri" panose="020F0502020204030204" pitchFamily="34" charset="0"/>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u="none" strike="noStrike"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u="none" strike="noStrike"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u="none" strike="noStrike"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1702293787"/>
                  </a:ext>
                </a:extLst>
              </a:tr>
              <a:tr h="456677">
                <a:tc>
                  <a:txBody>
                    <a:bodyPr/>
                    <a:lstStyle/>
                    <a:p>
                      <a:pPr algn="ctr" fontAlgn="base"/>
                      <a:r>
                        <a:rPr lang="nl-NL" sz="800" b="1" i="0" noProof="0">
                          <a:solidFill>
                            <a:srgbClr val="3C3C3C"/>
                          </a:solidFill>
                          <a:effectLst/>
                          <a:latin typeface="Calibri" panose="020F0502020204030204" pitchFamily="34" charset="0"/>
                        </a:rPr>
                        <a:t>[Bespaarde zorgactiviteit] </a:t>
                      </a: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nl-NL" sz="800" b="0" i="0" noProof="0">
                          <a:solidFill>
                            <a:srgbClr val="3C3C3C"/>
                          </a:solidFill>
                          <a:effectLst/>
                          <a:latin typeface="Calibri" panose="020F0502020204030204" pitchFamily="34" charset="0"/>
                        </a:rPr>
                        <a:t>Range xx-xx​</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nl-NL" sz="800" b="0" i="0" noProof="0">
                          <a:solidFill>
                            <a:srgbClr val="3C3C3C"/>
                          </a:solidFill>
                          <a:effectLst/>
                          <a:latin typeface="Calibri" panose="020F0502020204030204" pitchFamily="34" charset="0"/>
                        </a:rPr>
                        <a:t>     xx min​</a:t>
                      </a:r>
                      <a:endParaRPr lang="nl-NL" sz="1200" b="0" i="0" noProof="0">
                        <a:solidFill>
                          <a:srgbClr val="3C3C3C"/>
                        </a:solidFill>
                        <a:effectLst/>
                      </a:endParaRPr>
                    </a:p>
                    <a:p>
                      <a:pPr algn="ctr" fontAlgn="base"/>
                      <a:r>
                        <a:rPr lang="nl-NL" sz="8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 xx min per zorgprof 1 per zorgactiviteit</a:t>
                      </a:r>
                    </a:p>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a:t>
                      </a: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l" fontAlgn="auto">
                        <a:buFont typeface="Arial" panose="020B0604020202020204" pitchFamily="34" charset="0"/>
                        <a:buChar char="•"/>
                      </a:pPr>
                      <a:endParaRPr lang="nl-NL" sz="700" b="0" i="0" noProof="0">
                        <a:solidFill>
                          <a:srgbClr val="3C3C3C"/>
                        </a:solidFill>
                        <a:effectLst/>
                        <a:latin typeface="Calibri" panose="020F0502020204030204" pitchFamily="34" charset="0"/>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u="none" strike="noStrike"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u="none" strike="noStrike"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u="none" strike="noStrike"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421544009"/>
                  </a:ext>
                </a:extLst>
              </a:tr>
              <a:tr h="277977">
                <a:tc>
                  <a:txBody>
                    <a:bodyPr/>
                    <a:lstStyle/>
                    <a:p>
                      <a:pPr algn="ctr" fontAlgn="base"/>
                      <a:r>
                        <a:rPr lang="nl-NL" sz="800" b="1" i="0" noProof="0">
                          <a:solidFill>
                            <a:srgbClr val="FFFFFF"/>
                          </a:solidFill>
                          <a:effectLst/>
                          <a:latin typeface="Calibri" panose="020F0502020204030204" pitchFamily="34" charset="0"/>
                        </a:rPr>
                        <a:t>Vrijgekomen uren (jaar)</a:t>
                      </a:r>
                      <a:r>
                        <a:rPr lang="nl-NL" sz="8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chemeClr val="accent4"/>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gridSpan="2">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hMerge="1">
                  <a:txBody>
                    <a:bodyPr/>
                    <a:lstStyle/>
                    <a:p>
                      <a:endParaRPr lang="nl-NL"/>
                    </a:p>
                  </a:txBody>
                  <a:tcPr/>
                </a:tc>
                <a:tc gridSpan="2">
                  <a:txBody>
                    <a:bodyPr/>
                    <a:lstStyle/>
                    <a:p>
                      <a:pPr algn="l" fontAlgn="base"/>
                      <a:r>
                        <a:rPr lang="nl-NL" sz="700" b="0" i="1" noProof="0">
                          <a:solidFill>
                            <a:srgbClr val="3C3C3C"/>
                          </a:solidFill>
                          <a:effectLst/>
                          <a:latin typeface="Calibri" panose="020F0502020204030204" pitchFamily="34" charset="0"/>
                        </a:rPr>
                        <a:t>      </a:t>
                      </a:r>
                      <a:endParaRPr lang="nl-NL" sz="1200" b="0" i="0" noProof="0">
                        <a:solidFill>
                          <a:srgbClr val="3C3C3C"/>
                        </a:solidFill>
                        <a:effectLst/>
                      </a:endParaRPr>
                    </a:p>
                  </a:txBody>
                  <a:tcPr marL="59567" marR="59567" marT="29783" marB="29783">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auto"/>
                      <a:r>
                        <a:rPr lang="nl-NL" sz="11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r>
                        <a:rPr lang="nl-NL" sz="800" b="0" i="0" noProof="0">
                          <a:solidFill>
                            <a:srgbClr val="3C3C3C"/>
                          </a:solidFill>
                          <a:effectLst/>
                          <a:latin typeface="Calibri" panose="020F0502020204030204" pitchFamily="34" charset="0"/>
                        </a:rPr>
                        <a:t>​</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2180254365"/>
                  </a:ext>
                </a:extLst>
              </a:tr>
              <a:tr h="219587">
                <a:tc>
                  <a:txBody>
                    <a:bodyPr/>
                    <a:lstStyle/>
                    <a:p>
                      <a:pPr algn="ctr" fontAlgn="base"/>
                      <a:r>
                        <a:rPr lang="nl-NL" sz="800" b="1" i="0" noProof="0">
                          <a:solidFill>
                            <a:srgbClr val="FFFFFF"/>
                          </a:solidFill>
                          <a:effectLst/>
                          <a:latin typeface="Calibri" panose="020F0502020204030204" pitchFamily="34" charset="0"/>
                        </a:rPr>
                        <a:t>Vrijgekomen uren (week)</a:t>
                      </a:r>
                      <a:r>
                        <a:rPr lang="nl-NL" sz="8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chemeClr val="accent4"/>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gridSpan="2">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hMerge="1">
                  <a:txBody>
                    <a:bodyPr/>
                    <a:lstStyle/>
                    <a:p>
                      <a:endParaRPr lang="nl-NL"/>
                    </a:p>
                  </a:txBody>
                  <a:tcPr/>
                </a:tc>
                <a:tc gridSpan="2">
                  <a:txBody>
                    <a:bodyPr/>
                    <a:lstStyle/>
                    <a:p>
                      <a:pPr algn="l" fontAlgn="auto">
                        <a:buFont typeface="Arial" panose="020B0604020202020204" pitchFamily="34" charset="0"/>
                        <a:buNone/>
                      </a:pPr>
                      <a:r>
                        <a:rPr lang="nl-NL" sz="7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auto"/>
                      <a:r>
                        <a:rPr lang="nl-NL" sz="11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20003"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20003"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20003"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20003"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977368298"/>
                  </a:ext>
                </a:extLst>
              </a:tr>
              <a:tr h="219587">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gridSpan="2">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gridSpan="2">
                  <a:txBody>
                    <a:bodyPr/>
                    <a:lstStyle/>
                    <a:p>
                      <a:pPr algn="l" fontAlgn="auto"/>
                      <a:r>
                        <a:rPr lang="nl-NL" sz="7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auto"/>
                      <a:r>
                        <a:rPr lang="nl-NL" sz="11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2331766946"/>
                  </a:ext>
                </a:extLst>
              </a:tr>
              <a:tr h="387182">
                <a:tc>
                  <a:txBody>
                    <a:bodyPr/>
                    <a:lstStyle/>
                    <a:p>
                      <a:pPr algn="ctr" fontAlgn="base"/>
                      <a:r>
                        <a:rPr lang="nl-NL" sz="800" b="1" i="0" noProof="0">
                          <a:solidFill>
                            <a:srgbClr val="3C3C3C"/>
                          </a:solidFill>
                          <a:effectLst/>
                          <a:latin typeface="Calibri"/>
                        </a:rPr>
                        <a:t>Extra activiteit </a:t>
                      </a:r>
                      <a:br>
                        <a:rPr lang="nl-NL" sz="800" b="1" i="0" noProof="0">
                          <a:solidFill>
                            <a:srgbClr val="3C3C3C"/>
                          </a:solidFill>
                          <a:effectLst/>
                          <a:latin typeface="Calibri"/>
                        </a:rPr>
                      </a:br>
                      <a:r>
                        <a:rPr lang="nl-NL" sz="800" b="1" i="0" noProof="0">
                          <a:solidFill>
                            <a:srgbClr val="3C3C3C"/>
                          </a:solidFill>
                          <a:effectLst/>
                          <a:latin typeface="Calibri"/>
                        </a:rPr>
                        <a:t>(bijv. Thuismonitoring</a:t>
                      </a:r>
                      <a:r>
                        <a:rPr lang="nl-NL" sz="800" b="0" i="0" noProof="0">
                          <a:solidFill>
                            <a:srgbClr val="3C3C3C"/>
                          </a:solidFill>
                          <a:effectLst/>
                          <a:latin typeface="Calibri"/>
                        </a:rPr>
                        <a:t>​)</a:t>
                      </a:r>
                      <a:endParaRPr lang="nl-NL" sz="1200" b="0" i="0" noProof="0">
                        <a:solidFill>
                          <a:srgbClr val="3C3C3C"/>
                        </a:solidFill>
                        <a:effectLst/>
                        <a:latin typeface="Calibri"/>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gridSpan="2">
                  <a:txBody>
                    <a:bodyPr/>
                    <a:lstStyle/>
                    <a:p>
                      <a:pPr algn="ctr" fontAlgn="base"/>
                      <a:r>
                        <a:rPr lang="nl-NL" sz="800" b="0" i="0" noProof="0">
                          <a:solidFill>
                            <a:srgbClr val="3C3C3C"/>
                          </a:solidFill>
                          <a:effectLst/>
                          <a:latin typeface="Calibri" panose="020F0502020204030204" pitchFamily="34" charset="0"/>
                        </a:rPr>
                        <a:t> xx min</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gridSpan="2">
                  <a:txBody>
                    <a:bodyPr/>
                    <a:lstStyle/>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1 FTE monitoringsverpleegkundige op 750 patiënten </a:t>
                      </a:r>
                      <a:endParaRPr lang="nl-NL" sz="600" b="0" i="0" noProof="0">
                        <a:solidFill>
                          <a:srgbClr val="3C3C3C"/>
                        </a:solidFill>
                        <a:effectLst/>
                        <a:latin typeface="Arial" panose="020B0604020202020204" pitchFamily="34" charset="0"/>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base"/>
                      <a:r>
                        <a:rPr lang="nl-NL" sz="1100" b="1" i="0"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rPr>
                        <a:t>xx</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661373827"/>
                  </a:ext>
                </a:extLst>
              </a:tr>
              <a:tr h="277977">
                <a:tc>
                  <a:txBody>
                    <a:bodyPr/>
                    <a:lstStyle/>
                    <a:p>
                      <a:pPr algn="ctr" fontAlgn="base"/>
                      <a:r>
                        <a:rPr lang="nl-NL" sz="800" b="1" i="0" noProof="0">
                          <a:solidFill>
                            <a:srgbClr val="FFFFFF"/>
                          </a:solidFill>
                          <a:effectLst/>
                          <a:latin typeface="Calibri" panose="020F0502020204030204" pitchFamily="34" charset="0"/>
                        </a:rPr>
                        <a:t>Geïnvesteerde tijd (week)</a:t>
                      </a:r>
                      <a:r>
                        <a:rPr lang="nl-NL" sz="8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chemeClr val="accent4"/>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chemeClr val="bg1"/>
                    </a:solidFill>
                  </a:tcPr>
                </a:tc>
                <a:tc gridSpan="2">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chemeClr val="bg1"/>
                    </a:solidFill>
                  </a:tcPr>
                </a:tc>
                <a:tc hMerge="1">
                  <a:txBody>
                    <a:bodyPr/>
                    <a:lstStyle/>
                    <a:p>
                      <a:endParaRPr lang="nl-NL"/>
                    </a:p>
                  </a:txBody>
                  <a:tcPr/>
                </a:tc>
                <a:tc gridSpan="2">
                  <a:txBody>
                    <a:bodyPr/>
                    <a:lstStyle/>
                    <a:p>
                      <a:pPr algn="l" fontAlgn="auto"/>
                      <a:r>
                        <a:rPr lang="nl-NL" sz="7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20003"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20003"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20003"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20003"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3344398846"/>
                  </a:ext>
                </a:extLst>
              </a:tr>
            </a:tbl>
          </a:graphicData>
        </a:graphic>
      </p:graphicFrame>
      <p:sp>
        <p:nvSpPr>
          <p:cNvPr id="2" name="Tekstvak 1">
            <a:extLst>
              <a:ext uri="{FF2B5EF4-FFF2-40B4-BE49-F238E27FC236}">
                <a16:creationId xmlns:a16="http://schemas.microsoft.com/office/drawing/2014/main" id="{CBE94E02-97A2-1B41-369E-05D4936E8D81}"/>
              </a:ext>
            </a:extLst>
          </p:cNvPr>
          <p:cNvSpPr txBox="1"/>
          <p:nvPr/>
        </p:nvSpPr>
        <p:spPr>
          <a:xfrm flipH="1">
            <a:off x="6156189" y="546865"/>
            <a:ext cx="2611574" cy="25057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defPPr marR="0" lvl="0" algn="l" rtl="0">
              <a:lnSpc>
                <a:spcPct val="100000"/>
              </a:lnSpc>
              <a:spcBef>
                <a:spcPts val="0"/>
              </a:spcBef>
              <a:spcAft>
                <a:spcPts val="0"/>
              </a:spcAft>
            </a:defPPr>
            <a:lvl1pPr algn="r">
              <a:lnSpc>
                <a:spcPct val="106000"/>
              </a:lnSpc>
              <a:buFont typeface="Wingdings 2" pitchFamily="18" charset="2"/>
              <a:buNone/>
              <a:defRPr sz="825" b="1">
                <a:solidFill>
                  <a:srgbClr val="FFFFFF"/>
                </a:solidFill>
              </a:defRPr>
            </a:lvl1pPr>
          </a:lstStyle>
          <a:p>
            <a:r>
              <a:rPr lang="nl-NL"/>
              <a:t>Indicatief – Hoog-over potentiële impactschatting</a:t>
            </a:r>
          </a:p>
        </p:txBody>
      </p:sp>
      <p:sp>
        <p:nvSpPr>
          <p:cNvPr id="4" name="Tijdelijke aanduiding voor tekst 1">
            <a:extLst>
              <a:ext uri="{FF2B5EF4-FFF2-40B4-BE49-F238E27FC236}">
                <a16:creationId xmlns:a16="http://schemas.microsoft.com/office/drawing/2014/main" id="{7F991565-FAB2-8D3C-77A5-2ECF596FE0B8}"/>
              </a:ext>
            </a:extLst>
          </p:cNvPr>
          <p:cNvSpPr txBox="1">
            <a:spLocks/>
          </p:cNvSpPr>
          <p:nvPr/>
        </p:nvSpPr>
        <p:spPr>
          <a:xfrm>
            <a:off x="1868632" y="4596635"/>
            <a:ext cx="6774768" cy="445358"/>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
              <a:lnSpc>
                <a:spcPct val="90000"/>
              </a:lnSpc>
              <a:spcAft>
                <a:spcPts val="600"/>
              </a:spcAft>
            </a:pPr>
            <a:r>
              <a:rPr lang="en-US" sz="900" kern="1200">
                <a:solidFill>
                  <a:schemeClr val="tx1"/>
                </a:solidFill>
                <a:latin typeface="+mn-lt"/>
                <a:ea typeface="+mn-ea"/>
                <a:cs typeface="+mn-cs"/>
              </a:rPr>
              <a:t>Voor het </a:t>
            </a:r>
            <a:r>
              <a:rPr lang="en-US" sz="900" kern="1200" err="1">
                <a:solidFill>
                  <a:schemeClr val="tx1"/>
                </a:solidFill>
                <a:latin typeface="+mn-lt"/>
                <a:ea typeface="+mn-ea"/>
                <a:cs typeface="+mn-cs"/>
              </a:rPr>
              <a:t>doorrekenen</a:t>
            </a:r>
            <a:r>
              <a:rPr lang="en-US" sz="900" kern="1200">
                <a:solidFill>
                  <a:schemeClr val="tx1"/>
                </a:solidFill>
                <a:latin typeface="+mn-lt"/>
                <a:ea typeface="+mn-ea"/>
                <a:cs typeface="+mn-cs"/>
              </a:rPr>
              <a:t> van </a:t>
            </a:r>
            <a:r>
              <a:rPr lang="en-US" sz="900" kern="1200" err="1">
                <a:solidFill>
                  <a:schemeClr val="tx1"/>
                </a:solidFill>
                <a:latin typeface="+mn-lt"/>
                <a:ea typeface="+mn-ea"/>
                <a:cs typeface="+mn-cs"/>
              </a:rPr>
              <a:t>aantallen</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tijdsbesparing</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en</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kostenbesparing</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zijn</a:t>
            </a:r>
            <a:r>
              <a:rPr lang="en-US" sz="900" kern="1200">
                <a:solidFill>
                  <a:schemeClr val="tx1"/>
                </a:solidFill>
                <a:latin typeface="+mn-lt"/>
                <a:ea typeface="+mn-ea"/>
                <a:cs typeface="+mn-cs"/>
              </a:rPr>
              <a:t> er 2 excel templates </a:t>
            </a:r>
            <a:r>
              <a:rPr lang="en-US" sz="900" kern="1200" err="1">
                <a:solidFill>
                  <a:schemeClr val="tx1"/>
                </a:solidFill>
                <a:latin typeface="+mn-lt"/>
                <a:ea typeface="+mn-ea"/>
                <a:cs typeface="+mn-cs"/>
              </a:rPr>
              <a:t>beschikbaar</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Deze</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kan</a:t>
            </a:r>
            <a:r>
              <a:rPr lang="en-US" sz="900" kern="1200">
                <a:solidFill>
                  <a:schemeClr val="tx1"/>
                </a:solidFill>
                <a:latin typeface="+mn-lt"/>
                <a:ea typeface="+mn-ea"/>
                <a:cs typeface="+mn-cs"/>
              </a:rPr>
              <a:t> je </a:t>
            </a:r>
            <a:r>
              <a:rPr lang="en-US" sz="900" kern="1200" err="1">
                <a:solidFill>
                  <a:schemeClr val="tx1"/>
                </a:solidFill>
                <a:latin typeface="+mn-lt"/>
                <a:ea typeface="+mn-ea"/>
                <a:cs typeface="+mn-cs"/>
              </a:rPr>
              <a:t>gebruiken</a:t>
            </a:r>
            <a:r>
              <a:rPr lang="en-US" sz="900" kern="1200">
                <a:solidFill>
                  <a:schemeClr val="tx1"/>
                </a:solidFill>
                <a:latin typeface="+mn-lt"/>
                <a:ea typeface="+mn-ea"/>
                <a:cs typeface="+mn-cs"/>
              </a:rPr>
              <a:t>, maar je </a:t>
            </a:r>
            <a:r>
              <a:rPr lang="en-US" sz="900" kern="1200" err="1">
                <a:solidFill>
                  <a:schemeClr val="tx1"/>
                </a:solidFill>
                <a:latin typeface="+mn-lt"/>
                <a:ea typeface="+mn-ea"/>
                <a:cs typeface="+mn-cs"/>
              </a:rPr>
              <a:t>kan</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ook</a:t>
            </a:r>
            <a:r>
              <a:rPr lang="en-US" sz="900" kern="1200">
                <a:solidFill>
                  <a:schemeClr val="tx1"/>
                </a:solidFill>
                <a:latin typeface="+mn-lt"/>
                <a:ea typeface="+mn-ea"/>
                <a:cs typeface="+mn-cs"/>
              </a:rPr>
              <a:t> je eigen excel </a:t>
            </a:r>
            <a:r>
              <a:rPr lang="en-US" sz="900" kern="1200" err="1">
                <a:solidFill>
                  <a:schemeClr val="tx1"/>
                </a:solidFill>
                <a:latin typeface="+mn-lt"/>
                <a:ea typeface="+mn-ea"/>
                <a:cs typeface="+mn-cs"/>
              </a:rPr>
              <a:t>gebruiken</a:t>
            </a:r>
            <a:r>
              <a:rPr lang="en-US" sz="900" kern="1200">
                <a:solidFill>
                  <a:schemeClr val="tx1"/>
                </a:solidFill>
                <a:latin typeface="+mn-lt"/>
                <a:ea typeface="+mn-ea"/>
                <a:cs typeface="+mn-cs"/>
              </a:rPr>
              <a:t>! </a:t>
            </a:r>
            <a:r>
              <a:rPr lang="en-US" sz="900" kern="1200">
                <a:solidFill>
                  <a:schemeClr val="tx1"/>
                </a:solidFill>
                <a:latin typeface="+mn-lt"/>
                <a:ea typeface="+mn-ea"/>
                <a:cs typeface="+mn-cs"/>
                <a:hlinkClick r:id="rId5"/>
              </a:rPr>
              <a:t>Excel template ZBJ</a:t>
            </a:r>
            <a:r>
              <a:rPr lang="en-US" sz="900" kern="1200">
                <a:solidFill>
                  <a:schemeClr val="tx1"/>
                </a:solidFill>
                <a:latin typeface="+mn-lt"/>
                <a:ea typeface="+mn-ea"/>
                <a:cs typeface="+mn-cs"/>
              </a:rPr>
              <a:t>, </a:t>
            </a:r>
            <a:r>
              <a:rPr lang="en-US" sz="900" kern="1200">
                <a:solidFill>
                  <a:schemeClr val="tx1"/>
                </a:solidFill>
                <a:latin typeface="+mn-lt"/>
                <a:ea typeface="+mn-ea"/>
                <a:cs typeface="+mn-cs"/>
                <a:hlinkClick r:id="rId6"/>
              </a:rPr>
              <a:t>Excel template 022026</a:t>
            </a:r>
            <a:endParaRPr lang="en-US" sz="900" kern="1200">
              <a:solidFill>
                <a:schemeClr val="tx1"/>
              </a:solidFill>
              <a:latin typeface="+mn-lt"/>
              <a:ea typeface="+mn-ea"/>
              <a:cs typeface="+mn-cs"/>
            </a:endParaRPr>
          </a:p>
          <a:p>
            <a:pPr marL="57150">
              <a:lnSpc>
                <a:spcPct val="90000"/>
              </a:lnSpc>
              <a:spcAft>
                <a:spcPts val="600"/>
              </a:spcAft>
            </a:pPr>
            <a:endParaRPr lang="en-US" sz="900" kern="120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endParaRPr lang="en-US" sz="900" kern="1200">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4C3B584C-8830-459E-6B40-E6298631DD88}"/>
              </a:ext>
            </a:extLst>
          </p:cNvPr>
          <p:cNvSpPr>
            <a:spLocks noGrp="1"/>
          </p:cNvSpPr>
          <p:nvPr>
            <p:ph type="title"/>
          </p:nvPr>
        </p:nvSpPr>
        <p:spPr>
          <a:xfrm>
            <a:off x="628650" y="273843"/>
            <a:ext cx="4168866" cy="994173"/>
          </a:xfrm>
        </p:spPr>
        <p:txBody>
          <a:bodyPr vert="horz" lIns="91440" tIns="45720" rIns="91440" bIns="45720" rtlCol="0" anchor="ctr">
            <a:normAutofit/>
          </a:bodyPr>
          <a:lstStyle/>
          <a:p>
            <a:pPr>
              <a:lnSpc>
                <a:spcPct val="90000"/>
              </a:lnSpc>
              <a:spcBef>
                <a:spcPct val="0"/>
              </a:spcBef>
            </a:pPr>
            <a:r>
              <a:rPr lang="en-US" sz="2400" kern="1200">
                <a:solidFill>
                  <a:schemeClr val="tx1"/>
                </a:solidFill>
                <a:latin typeface="+mj-lt"/>
                <a:ea typeface="+mj-ea"/>
                <a:cs typeface="+mj-cs"/>
              </a:rPr>
              <a:t>Tips</a:t>
            </a:r>
            <a:r>
              <a:rPr lang="en-US" sz="4400" kern="1200">
                <a:solidFill>
                  <a:schemeClr val="tx1"/>
                </a:solidFill>
                <a:latin typeface="+mj-lt"/>
                <a:ea typeface="+mj-ea"/>
                <a:cs typeface="+mj-cs"/>
              </a:rPr>
              <a:t> </a:t>
            </a:r>
          </a:p>
        </p:txBody>
      </p:sp>
      <p:sp>
        <p:nvSpPr>
          <p:cNvPr id="19"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0"/>
            <a:ext cx="851299" cy="35849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jdelijke aanduiding voor tekst 1">
            <a:extLst>
              <a:ext uri="{FF2B5EF4-FFF2-40B4-BE49-F238E27FC236}">
                <a16:creationId xmlns:a16="http://schemas.microsoft.com/office/drawing/2014/main" id="{A3F5D124-B767-D222-D620-3E8FCC865212}"/>
              </a:ext>
            </a:extLst>
          </p:cNvPr>
          <p:cNvSpPr>
            <a:spLocks noGrp="1"/>
          </p:cNvSpPr>
          <p:nvPr>
            <p:ph type="body" sz="quarter" idx="13"/>
          </p:nvPr>
        </p:nvSpPr>
        <p:spPr>
          <a:xfrm>
            <a:off x="628650" y="1369218"/>
            <a:ext cx="4168866" cy="3263504"/>
          </a:xfr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kern="1200">
                <a:solidFill>
                  <a:schemeClr val="tx1"/>
                </a:solidFill>
                <a:latin typeface="+mn-lt"/>
                <a:ea typeface="+mn-ea"/>
                <a:cs typeface="+mn-cs"/>
              </a:rPr>
              <a:t>Neem </a:t>
            </a:r>
            <a:r>
              <a:rPr lang="en-US" kern="1200" err="1">
                <a:solidFill>
                  <a:schemeClr val="tx1"/>
                </a:solidFill>
                <a:latin typeface="+mn-lt"/>
                <a:ea typeface="+mn-ea"/>
                <a:cs typeface="+mn-cs"/>
              </a:rPr>
              <a:t>alleen</a:t>
            </a:r>
            <a:r>
              <a:rPr lang="en-US" kern="1200">
                <a:solidFill>
                  <a:schemeClr val="tx1"/>
                </a:solidFill>
                <a:latin typeface="+mn-lt"/>
                <a:ea typeface="+mn-ea"/>
                <a:cs typeface="+mn-cs"/>
              </a:rPr>
              <a:t> de </a:t>
            </a:r>
            <a:r>
              <a:rPr lang="en-US" kern="1200" err="1">
                <a:solidFill>
                  <a:schemeClr val="tx1"/>
                </a:solidFill>
                <a:latin typeface="+mn-lt"/>
                <a:ea typeface="+mn-ea"/>
                <a:cs typeface="+mn-cs"/>
              </a:rPr>
              <a:t>activiteiten</a:t>
            </a:r>
            <a:r>
              <a:rPr lang="en-US" kern="1200">
                <a:solidFill>
                  <a:schemeClr val="tx1"/>
                </a:solidFill>
                <a:latin typeface="+mn-lt"/>
                <a:ea typeface="+mn-ea"/>
                <a:cs typeface="+mn-cs"/>
              </a:rPr>
              <a:t> mee in het </a:t>
            </a:r>
            <a:r>
              <a:rPr lang="en-US" kern="1200" err="1">
                <a:solidFill>
                  <a:schemeClr val="tx1"/>
                </a:solidFill>
                <a:latin typeface="+mn-lt"/>
                <a:ea typeface="+mn-ea"/>
                <a:cs typeface="+mn-cs"/>
              </a:rPr>
              <a:t>doorrekenen</a:t>
            </a:r>
            <a:r>
              <a:rPr lang="en-US" kern="1200">
                <a:solidFill>
                  <a:schemeClr val="tx1"/>
                </a:solidFill>
                <a:latin typeface="+mn-lt"/>
                <a:ea typeface="+mn-ea"/>
                <a:cs typeface="+mn-cs"/>
              </a:rPr>
              <a:t> van </a:t>
            </a:r>
            <a:r>
              <a:rPr lang="en-US" kern="1200" err="1">
                <a:solidFill>
                  <a:schemeClr val="tx1"/>
                </a:solidFill>
                <a:latin typeface="+mn-lt"/>
                <a:ea typeface="+mn-ea"/>
                <a:cs typeface="+mn-cs"/>
              </a:rPr>
              <a:t>tijd</a:t>
            </a:r>
            <a:r>
              <a:rPr lang="en-US" kern="1200">
                <a:solidFill>
                  <a:schemeClr val="tx1"/>
                </a:solidFill>
                <a:latin typeface="+mn-lt"/>
                <a:ea typeface="+mn-ea"/>
                <a:cs typeface="+mn-cs"/>
              </a:rPr>
              <a:t> </a:t>
            </a:r>
            <a:r>
              <a:rPr lang="en-US" kern="1200" err="1">
                <a:solidFill>
                  <a:schemeClr val="tx1"/>
                </a:solidFill>
                <a:latin typeface="+mn-lt"/>
                <a:ea typeface="+mn-ea"/>
                <a:cs typeface="+mn-cs"/>
              </a:rPr>
              <a:t>waar</a:t>
            </a:r>
            <a:r>
              <a:rPr lang="en-US" kern="1200">
                <a:solidFill>
                  <a:schemeClr val="tx1"/>
                </a:solidFill>
                <a:latin typeface="+mn-lt"/>
                <a:ea typeface="+mn-ea"/>
                <a:cs typeface="+mn-cs"/>
              </a:rPr>
              <a:t> </a:t>
            </a:r>
            <a:r>
              <a:rPr lang="en-US" kern="1200" err="1">
                <a:solidFill>
                  <a:schemeClr val="tx1"/>
                </a:solidFill>
                <a:latin typeface="+mn-lt"/>
                <a:ea typeface="+mn-ea"/>
                <a:cs typeface="+mn-cs"/>
              </a:rPr>
              <a:t>daadwerkelijk</a:t>
            </a:r>
            <a:r>
              <a:rPr lang="en-US" kern="1200">
                <a:solidFill>
                  <a:schemeClr val="tx1"/>
                </a:solidFill>
                <a:latin typeface="+mn-lt"/>
                <a:ea typeface="+mn-ea"/>
                <a:cs typeface="+mn-cs"/>
              </a:rPr>
              <a:t> </a:t>
            </a:r>
            <a:r>
              <a:rPr lang="en-US" kern="1200" err="1">
                <a:solidFill>
                  <a:schemeClr val="tx1"/>
                </a:solidFill>
                <a:latin typeface="+mn-lt"/>
                <a:ea typeface="+mn-ea"/>
                <a:cs typeface="+mn-cs"/>
              </a:rPr>
              <a:t>een</a:t>
            </a:r>
            <a:r>
              <a:rPr lang="en-US" kern="1200">
                <a:solidFill>
                  <a:schemeClr val="tx1"/>
                </a:solidFill>
                <a:latin typeface="+mn-lt"/>
                <a:ea typeface="+mn-ea"/>
                <a:cs typeface="+mn-cs"/>
              </a:rPr>
              <a:t> </a:t>
            </a:r>
            <a:r>
              <a:rPr lang="en-US" kern="1200" err="1">
                <a:solidFill>
                  <a:schemeClr val="tx1"/>
                </a:solidFill>
                <a:latin typeface="+mn-lt"/>
                <a:ea typeface="+mn-ea"/>
                <a:cs typeface="+mn-cs"/>
              </a:rPr>
              <a:t>verschil</a:t>
            </a:r>
            <a:r>
              <a:rPr lang="en-US" kern="1200">
                <a:solidFill>
                  <a:schemeClr val="tx1"/>
                </a:solidFill>
                <a:latin typeface="+mn-lt"/>
                <a:ea typeface="+mn-ea"/>
                <a:cs typeface="+mn-cs"/>
              </a:rPr>
              <a:t> </a:t>
            </a:r>
            <a:r>
              <a:rPr lang="en-US" kern="1200" err="1">
                <a:solidFill>
                  <a:schemeClr val="tx1"/>
                </a:solidFill>
                <a:latin typeface="+mn-lt"/>
                <a:ea typeface="+mn-ea"/>
                <a:cs typeface="+mn-cs"/>
              </a:rPr>
              <a:t>veroorzaakt</a:t>
            </a:r>
            <a:r>
              <a:rPr lang="en-US" kern="1200">
                <a:solidFill>
                  <a:schemeClr val="tx1"/>
                </a:solidFill>
                <a:latin typeface="+mn-lt"/>
                <a:ea typeface="+mn-ea"/>
                <a:cs typeface="+mn-cs"/>
              </a:rPr>
              <a:t> </a:t>
            </a:r>
            <a:r>
              <a:rPr lang="en-US" kern="1200" err="1">
                <a:solidFill>
                  <a:schemeClr val="tx1"/>
                </a:solidFill>
                <a:latin typeface="+mn-lt"/>
                <a:ea typeface="+mn-ea"/>
                <a:cs typeface="+mn-cs"/>
              </a:rPr>
              <a:t>wordt</a:t>
            </a:r>
            <a:r>
              <a:rPr lang="en-US" kern="1200">
                <a:solidFill>
                  <a:schemeClr val="tx1"/>
                </a:solidFill>
                <a:latin typeface="+mn-lt"/>
                <a:ea typeface="+mn-ea"/>
                <a:cs typeface="+mn-cs"/>
              </a:rPr>
              <a:t> door het </a:t>
            </a:r>
            <a:r>
              <a:rPr lang="en-US" kern="1200" err="1">
                <a:solidFill>
                  <a:schemeClr val="tx1"/>
                </a:solidFill>
                <a:latin typeface="+mn-lt"/>
                <a:ea typeface="+mn-ea"/>
                <a:cs typeface="+mn-cs"/>
              </a:rPr>
              <a:t>focusproject</a:t>
            </a:r>
            <a:r>
              <a:rPr lang="en-US" kern="1200">
                <a:solidFill>
                  <a:schemeClr val="tx1"/>
                </a:solidFill>
                <a:latin typeface="+mn-lt"/>
                <a:ea typeface="+mn-ea"/>
                <a:cs typeface="+mn-cs"/>
              </a:rPr>
              <a:t>. </a:t>
            </a:r>
          </a:p>
          <a:p>
            <a:pPr marL="285750" indent="-228600">
              <a:lnSpc>
                <a:spcPct val="90000"/>
              </a:lnSpc>
              <a:spcAft>
                <a:spcPts val="600"/>
              </a:spcAft>
              <a:buFont typeface="Arial" panose="020B0604020202020204" pitchFamily="34" charset="0"/>
              <a:buChar char="•"/>
            </a:pPr>
            <a:endParaRPr lang="en-US" kern="120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endParaRPr lang="en-US" kern="1200">
              <a:solidFill>
                <a:schemeClr val="tx1"/>
              </a:solidFill>
              <a:latin typeface="+mn-lt"/>
              <a:ea typeface="+mn-ea"/>
              <a:cs typeface="+mn-cs"/>
            </a:endParaRPr>
          </a:p>
        </p:txBody>
      </p:sp>
      <p:sp>
        <p:nvSpPr>
          <p:cNvPr id="21"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1968359"/>
            <a:ext cx="609320" cy="609320"/>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84313" y="913898"/>
            <a:ext cx="17907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163244"/>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998679"/>
            <a:ext cx="0" cy="1198281"/>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3084060"/>
            <a:ext cx="889838" cy="1328738"/>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3108841"/>
            <a:ext cx="3062574"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3722002"/>
            <a:ext cx="1982514" cy="1421498"/>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32496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9161721-E4E4-DA3C-52C4-479E2EA4BC9C}"/>
              </a:ext>
            </a:extLst>
          </p:cNvPr>
          <p:cNvSpPr>
            <a:spLocks noGrp="1"/>
          </p:cNvSpPr>
          <p:nvPr>
            <p:ph type="body" idx="14"/>
          </p:nvPr>
        </p:nvSpPr>
        <p:spPr/>
        <p:txBody>
          <a:bodyPr/>
          <a:lstStyle/>
          <a:p>
            <a:r>
              <a:rPr lang="nl-NL"/>
              <a:t>2 varianten beschikbaar</a:t>
            </a:r>
          </a:p>
        </p:txBody>
      </p:sp>
      <p:sp>
        <p:nvSpPr>
          <p:cNvPr id="4" name="Titel 3">
            <a:extLst>
              <a:ext uri="{FF2B5EF4-FFF2-40B4-BE49-F238E27FC236}">
                <a16:creationId xmlns:a16="http://schemas.microsoft.com/office/drawing/2014/main" id="{CB8B6D05-2B10-CCD7-E7AE-524101C963A8}"/>
              </a:ext>
            </a:extLst>
          </p:cNvPr>
          <p:cNvSpPr>
            <a:spLocks noGrp="1"/>
          </p:cNvSpPr>
          <p:nvPr>
            <p:ph type="title"/>
          </p:nvPr>
        </p:nvSpPr>
        <p:spPr/>
        <p:txBody>
          <a:bodyPr/>
          <a:lstStyle/>
          <a:p>
            <a:r>
              <a:rPr lang="nl-NL"/>
              <a:t>Zorgkosten </a:t>
            </a:r>
          </a:p>
        </p:txBody>
      </p:sp>
    </p:spTree>
    <p:extLst>
      <p:ext uri="{BB962C8B-B14F-4D97-AF65-F5344CB8AC3E}">
        <p14:creationId xmlns:p14="http://schemas.microsoft.com/office/powerpoint/2010/main" val="802218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a:extLst>
            <a:ext uri="{FF2B5EF4-FFF2-40B4-BE49-F238E27FC236}">
              <a16:creationId xmlns:a16="http://schemas.microsoft.com/office/drawing/2014/main" id="{3B1FD213-EEF3-5474-E461-78271281CB89}"/>
            </a:ext>
          </a:extLst>
        </p:cNvPr>
        <p:cNvGrpSpPr/>
        <p:nvPr/>
      </p:nvGrpSpPr>
      <p:grpSpPr>
        <a:xfrm>
          <a:off x="0" y="0"/>
          <a:ext cx="0" cy="0"/>
          <a:chOff x="0" y="0"/>
          <a:chExt cx="0" cy="0"/>
        </a:xfrm>
      </p:grpSpPr>
      <p:sp>
        <p:nvSpPr>
          <p:cNvPr id="212" name="Google Shape;212;p29">
            <a:extLst>
              <a:ext uri="{FF2B5EF4-FFF2-40B4-BE49-F238E27FC236}">
                <a16:creationId xmlns:a16="http://schemas.microsoft.com/office/drawing/2014/main" id="{2964AC67-13D5-1D4B-5381-B2B38EC547D7}"/>
              </a:ext>
            </a:extLst>
          </p:cNvPr>
          <p:cNvSpPr txBox="1"/>
          <p:nvPr/>
        </p:nvSpPr>
        <p:spPr>
          <a:xfrm>
            <a:off x="376237" y="101508"/>
            <a:ext cx="8391526" cy="8925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NL" sz="2300" b="1" i="0" u="none" strike="noStrike" kern="0" cap="none" spc="0" normalizeH="0" baseline="0" noProof="0">
                <a:ln>
                  <a:noFill/>
                </a:ln>
                <a:solidFill>
                  <a:srgbClr val="2D4F9E"/>
                </a:solidFill>
                <a:effectLst/>
                <a:uLnTx/>
                <a:uFillTx/>
                <a:latin typeface="Arial"/>
                <a:cs typeface="Arial"/>
                <a:sym typeface="Arial"/>
              </a:rPr>
              <a:t>Schadelast analyse | Leeg template om in te vullen – impact doorrekenen op gekozen uitkomsten</a:t>
            </a:r>
            <a:endParaRPr kumimoji="0" lang="en-US" sz="2000" b="1" i="0" u="none" strike="noStrike" kern="0" cap="none" spc="0" normalizeH="0" baseline="0" noProof="0">
              <a:ln>
                <a:noFill/>
              </a:ln>
              <a:solidFill>
                <a:srgbClr val="2D4F9E"/>
              </a:solidFill>
              <a:effectLst/>
              <a:uLnTx/>
              <a:uFillTx/>
              <a:latin typeface="Arial"/>
              <a:cs typeface="Arial"/>
              <a:sym typeface="Arial"/>
            </a:endParaRPr>
          </a:p>
        </p:txBody>
      </p:sp>
      <p:sp>
        <p:nvSpPr>
          <p:cNvPr id="213" name="Google Shape;213;p29">
            <a:extLst>
              <a:ext uri="{FF2B5EF4-FFF2-40B4-BE49-F238E27FC236}">
                <a16:creationId xmlns:a16="http://schemas.microsoft.com/office/drawing/2014/main" id="{B1F45C51-C838-DA77-185C-0DABF969CAAC}"/>
              </a:ext>
            </a:extLst>
          </p:cNvPr>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pic>
        <p:nvPicPr>
          <p:cNvPr id="214" name="Google Shape;214;p29" title="Santeon logo FINAL.png">
            <a:extLst>
              <a:ext uri="{FF2B5EF4-FFF2-40B4-BE49-F238E27FC236}">
                <a16:creationId xmlns:a16="http://schemas.microsoft.com/office/drawing/2014/main" id="{FBB84511-54FF-A569-88D1-631AF3F22C5F}"/>
              </a:ext>
            </a:extLst>
          </p:cNvPr>
          <p:cNvPicPr preferRelativeResize="0"/>
          <p:nvPr/>
        </p:nvPicPr>
        <p:blipFill>
          <a:blip r:embed="rId4">
            <a:alphaModFix/>
          </a:blip>
          <a:stretch>
            <a:fillRect/>
          </a:stretch>
        </p:blipFill>
        <p:spPr>
          <a:xfrm>
            <a:off x="500600" y="4688800"/>
            <a:ext cx="856699" cy="227150"/>
          </a:xfrm>
          <a:prstGeom prst="rect">
            <a:avLst/>
          </a:prstGeom>
          <a:noFill/>
          <a:ln>
            <a:noFill/>
          </a:ln>
        </p:spPr>
      </p:pic>
      <p:graphicFrame>
        <p:nvGraphicFramePr>
          <p:cNvPr id="3" name="Table 5">
            <a:extLst>
              <a:ext uri="{FF2B5EF4-FFF2-40B4-BE49-F238E27FC236}">
                <a16:creationId xmlns:a16="http://schemas.microsoft.com/office/drawing/2014/main" id="{6A98AB41-E74A-A069-44AB-64B0F652CE57}"/>
              </a:ext>
            </a:extLst>
          </p:cNvPr>
          <p:cNvGraphicFramePr>
            <a:graphicFrameLocks noGrp="1"/>
          </p:cNvGraphicFramePr>
          <p:nvPr>
            <p:extLst>
              <p:ext uri="{D42A27DB-BD31-4B8C-83A1-F6EECF244321}">
                <p14:modId xmlns:p14="http://schemas.microsoft.com/office/powerpoint/2010/main" val="4130792102"/>
              </p:ext>
            </p:extLst>
          </p:nvPr>
        </p:nvGraphicFramePr>
        <p:xfrm>
          <a:off x="369885" y="958069"/>
          <a:ext cx="7691935" cy="3740195"/>
        </p:xfrm>
        <a:graphic>
          <a:graphicData uri="http://schemas.openxmlformats.org/drawingml/2006/table">
            <a:tbl>
              <a:tblPr/>
              <a:tblGrid>
                <a:gridCol w="1230387">
                  <a:extLst>
                    <a:ext uri="{9D8B030D-6E8A-4147-A177-3AD203B41FA5}">
                      <a16:colId xmlns:a16="http://schemas.microsoft.com/office/drawing/2014/main" val="2762850905"/>
                    </a:ext>
                  </a:extLst>
                </a:gridCol>
                <a:gridCol w="1356136">
                  <a:extLst>
                    <a:ext uri="{9D8B030D-6E8A-4147-A177-3AD203B41FA5}">
                      <a16:colId xmlns:a16="http://schemas.microsoft.com/office/drawing/2014/main" val="873709241"/>
                    </a:ext>
                  </a:extLst>
                </a:gridCol>
                <a:gridCol w="144534">
                  <a:extLst>
                    <a:ext uri="{9D8B030D-6E8A-4147-A177-3AD203B41FA5}">
                      <a16:colId xmlns:a16="http://schemas.microsoft.com/office/drawing/2014/main" val="2533618150"/>
                    </a:ext>
                  </a:extLst>
                </a:gridCol>
                <a:gridCol w="1278111">
                  <a:extLst>
                    <a:ext uri="{9D8B030D-6E8A-4147-A177-3AD203B41FA5}">
                      <a16:colId xmlns:a16="http://schemas.microsoft.com/office/drawing/2014/main" val="1337003264"/>
                    </a:ext>
                  </a:extLst>
                </a:gridCol>
                <a:gridCol w="1180772">
                  <a:extLst>
                    <a:ext uri="{9D8B030D-6E8A-4147-A177-3AD203B41FA5}">
                      <a16:colId xmlns:a16="http://schemas.microsoft.com/office/drawing/2014/main" val="1445315382"/>
                    </a:ext>
                  </a:extLst>
                </a:gridCol>
                <a:gridCol w="1183002">
                  <a:extLst>
                    <a:ext uri="{9D8B030D-6E8A-4147-A177-3AD203B41FA5}">
                      <a16:colId xmlns:a16="http://schemas.microsoft.com/office/drawing/2014/main" val="3083075705"/>
                    </a:ext>
                  </a:extLst>
                </a:gridCol>
                <a:gridCol w="144534">
                  <a:extLst>
                    <a:ext uri="{9D8B030D-6E8A-4147-A177-3AD203B41FA5}">
                      <a16:colId xmlns:a16="http://schemas.microsoft.com/office/drawing/2014/main" val="1655380505"/>
                    </a:ext>
                  </a:extLst>
                </a:gridCol>
                <a:gridCol w="1174459">
                  <a:extLst>
                    <a:ext uri="{9D8B030D-6E8A-4147-A177-3AD203B41FA5}">
                      <a16:colId xmlns:a16="http://schemas.microsoft.com/office/drawing/2014/main" val="2897998767"/>
                    </a:ext>
                  </a:extLst>
                </a:gridCol>
              </a:tblGrid>
              <a:tr h="471047">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tcPr>
                </a:tc>
                <a:tc>
                  <a:txBody>
                    <a:bodyPr/>
                    <a:lstStyle/>
                    <a:p>
                      <a:pPr algn="ctr" fontAlgn="base"/>
                      <a:r>
                        <a:rPr lang="nl-NL" sz="800" b="1" i="0" noProof="0">
                          <a:solidFill>
                            <a:srgbClr val="3C3C3C"/>
                          </a:solidFill>
                          <a:effectLst/>
                          <a:latin typeface="Calibri" panose="020F0502020204030204" pitchFamily="34" charset="0"/>
                        </a:rPr>
                        <a:t># activiteiten</a:t>
                      </a:r>
                      <a:r>
                        <a:rPr lang="nl-NL" sz="500" b="1" i="0" baseline="30000" noProof="0">
                          <a:solidFill>
                            <a:srgbClr val="3C3C3C"/>
                          </a:solidFill>
                          <a:effectLst/>
                          <a:latin typeface="Calibri" panose="020F0502020204030204" pitchFamily="34" charset="0"/>
                        </a:rPr>
                        <a:t>3</a:t>
                      </a:r>
                      <a:r>
                        <a:rPr lang="nl-NL" sz="500" b="1" i="0" noProof="0">
                          <a:solidFill>
                            <a:srgbClr val="FFFFFF"/>
                          </a:solidFill>
                          <a:effectLst/>
                          <a:latin typeface="Calibri" panose="020F0502020204030204" pitchFamily="34" charset="0"/>
                        </a:rPr>
                        <a:t>​</a:t>
                      </a:r>
                      <a:endParaRPr lang="nl-NL" sz="1200" b="1" i="0" noProof="0">
                        <a:solidFill>
                          <a:srgbClr val="FFFFFF"/>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Referentieprijs</a:t>
                      </a:r>
                      <a:r>
                        <a:rPr lang="nl-NL" sz="800" b="1" i="0" noProof="0">
                          <a:solidFill>
                            <a:srgbClr val="FFFFFF"/>
                          </a:solidFill>
                          <a:effectLst/>
                          <a:latin typeface="Calibri" panose="020F0502020204030204" pitchFamily="34" charset="0"/>
                        </a:rPr>
                        <a:t>​</a:t>
                      </a:r>
                      <a:endParaRPr lang="nl-NL" sz="1200" b="1" i="0" noProof="0">
                        <a:solidFill>
                          <a:srgbClr val="FFFFFF"/>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gridSpan="2">
                  <a:txBody>
                    <a:bodyPr/>
                    <a:lstStyle/>
                    <a:p>
                      <a:pPr algn="ctr" fontAlgn="base"/>
                      <a:endParaRPr lang="nl-NL" sz="800" b="1" i="0" noProof="0">
                        <a:solidFill>
                          <a:srgbClr val="3C3C3C"/>
                        </a:solidFill>
                        <a:effectLst/>
                        <a:latin typeface="Calibri" panose="020F0502020204030204" pitchFamily="34" charset="0"/>
                      </a:endParaRPr>
                    </a:p>
                    <a:p>
                      <a:pPr algn="ctr" fontAlgn="base"/>
                      <a:r>
                        <a:rPr lang="nl-NL" sz="800" b="1" i="0" noProof="0">
                          <a:solidFill>
                            <a:srgbClr val="3C3C3C"/>
                          </a:solidFill>
                          <a:effectLst/>
                          <a:latin typeface="Calibri" panose="020F0502020204030204" pitchFamily="34" charset="0"/>
                        </a:rPr>
                        <a:t>Aannames</a:t>
                      </a:r>
                      <a:r>
                        <a:rPr lang="nl-NL" sz="800" b="1" i="0" noProof="0">
                          <a:solidFill>
                            <a:srgbClr val="FFFFFF"/>
                          </a:solidFill>
                          <a:effectLst/>
                          <a:latin typeface="Calibri" panose="020F0502020204030204" pitchFamily="34" charset="0"/>
                        </a:rPr>
                        <a:t>​</a:t>
                      </a:r>
                      <a:endParaRPr lang="nl-NL" sz="1200" b="1" i="0" noProof="0">
                        <a:solidFill>
                          <a:srgbClr val="FFFFFF"/>
                        </a:solidFill>
                        <a:effectLst/>
                      </a:endParaRPr>
                    </a:p>
                    <a:p>
                      <a:pPr algn="ctr" fontAlgn="base"/>
                      <a:endParaRPr lang="nl-NL" sz="1200" b="1" i="0" noProof="0">
                        <a:solidFill>
                          <a:srgbClr val="FFFFFF"/>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a:rPr>
                        <a:t>Uitkomst</a:t>
                      </a:r>
                      <a:endParaRPr lang="nl-NL" sz="1200" b="1" i="0" noProof="0">
                        <a:solidFill>
                          <a:srgbClr val="FFFFFF"/>
                        </a:solidFill>
                        <a:effectLst/>
                        <a:latin typeface="Calibri"/>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3335" cap="flat" cmpd="sng" algn="ctr">
                      <a:solidFill>
                        <a:srgbClr val="FFFFFF"/>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708165347"/>
                  </a:ext>
                </a:extLst>
              </a:tr>
              <a:tr h="456677">
                <a:tc>
                  <a:txBody>
                    <a:bodyPr/>
                    <a:lstStyle/>
                    <a:p>
                      <a:pPr algn="ctr" fontAlgn="base"/>
                      <a:r>
                        <a:rPr lang="nl-NL" sz="800" b="1" i="0" noProof="0">
                          <a:solidFill>
                            <a:srgbClr val="3C3C3C"/>
                          </a:solidFill>
                          <a:effectLst/>
                          <a:latin typeface="Calibri" panose="020F0502020204030204" pitchFamily="34" charset="0"/>
                        </a:rPr>
                        <a:t>[Bespaarde zorgactiviteit] </a:t>
                      </a:r>
                    </a:p>
                    <a:p>
                      <a:pPr algn="ctr" fontAlgn="base"/>
                      <a:r>
                        <a:rPr lang="nl-NL" sz="800" b="1" i="1" noProof="0">
                          <a:solidFill>
                            <a:srgbClr val="3C3C3C"/>
                          </a:solidFill>
                          <a:effectLst/>
                          <a:latin typeface="Calibri" panose="020F0502020204030204" pitchFamily="34" charset="0"/>
                        </a:rPr>
                        <a:t>(bijv. polibezoek)</a:t>
                      </a:r>
                      <a:r>
                        <a:rPr lang="nl-NL" sz="800" b="0" i="1" noProof="0">
                          <a:solidFill>
                            <a:srgbClr val="3C3C3C"/>
                          </a:solidFill>
                          <a:effectLst/>
                          <a:latin typeface="Calibri" panose="020F0502020204030204" pitchFamily="34" charset="0"/>
                        </a:rPr>
                        <a:t>​</a:t>
                      </a:r>
                      <a:endParaRPr lang="nl-NL" sz="1200" b="0" i="1"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nl-NL" sz="800" b="0" i="0" noProof="0">
                          <a:solidFill>
                            <a:srgbClr val="3C3C3C"/>
                          </a:solidFill>
                          <a:effectLst/>
                          <a:latin typeface="Calibri" panose="020F0502020204030204" pitchFamily="34" charset="0"/>
                        </a:rPr>
                        <a:t>Range xx-xx​</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1100" b="1" i="0"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gridSpan="2">
                  <a:txBody>
                    <a:bodyPr/>
                    <a:lstStyle/>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 Zorgproductcode xx</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base"/>
                      <a:r>
                        <a:rPr lang="nl-NL" sz="1100" b="1" i="0"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rPr>
                        <a:t>xx</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1319727388"/>
                  </a:ext>
                </a:extLst>
              </a:tr>
              <a:tr h="384701">
                <a:tc>
                  <a:txBody>
                    <a:bodyPr/>
                    <a:lstStyle/>
                    <a:p>
                      <a:pPr algn="ctr" fontAlgn="base"/>
                      <a:r>
                        <a:rPr lang="nl-NL" sz="800" b="1" i="0" noProof="0">
                          <a:solidFill>
                            <a:srgbClr val="3C3C3C"/>
                          </a:solidFill>
                          <a:effectLst/>
                          <a:latin typeface="Calibri" panose="020F0502020204030204" pitchFamily="34" charset="0"/>
                        </a:rPr>
                        <a:t>[Bespaarde zorgactiviteit] </a:t>
                      </a: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nl-NL" sz="800" b="0" i="0" noProof="0">
                          <a:solidFill>
                            <a:srgbClr val="3C3C3C"/>
                          </a:solidFill>
                          <a:effectLst/>
                          <a:latin typeface="Calibri" panose="020F0502020204030204" pitchFamily="34" charset="0"/>
                        </a:rPr>
                        <a:t>Range xx-xx​</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lang="nl-NL" sz="8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gridSpan="2">
                  <a:txBody>
                    <a:bodyPr/>
                    <a:lstStyle/>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 Zorgproductcode xx</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base"/>
                      <a:r>
                        <a:rPr lang="nl-NL" sz="1100" b="1" i="0"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3165715321"/>
                  </a:ext>
                </a:extLst>
              </a:tr>
              <a:tr h="456677">
                <a:tc>
                  <a:txBody>
                    <a:bodyPr/>
                    <a:lstStyle/>
                    <a:p>
                      <a:pPr algn="ctr" fontAlgn="base"/>
                      <a:r>
                        <a:rPr lang="nl-NL" sz="800" b="1" i="0" noProof="0">
                          <a:solidFill>
                            <a:srgbClr val="3C3C3C"/>
                          </a:solidFill>
                          <a:effectLst/>
                          <a:latin typeface="Calibri" panose="020F0502020204030204" pitchFamily="34" charset="0"/>
                        </a:rPr>
                        <a:t>[Bespaarde zorgactiviteit] </a:t>
                      </a: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nl-NL" sz="800" b="0" i="0" noProof="0">
                          <a:solidFill>
                            <a:srgbClr val="3C3C3C"/>
                          </a:solidFill>
                          <a:effectLst/>
                          <a:latin typeface="Calibri" panose="020F0502020204030204" pitchFamily="34" charset="0"/>
                        </a:rPr>
                        <a:t>Range xx-xx​</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lang="nl-NL" sz="8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 Zorgproductcode xx</a:t>
                      </a: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l" fontAlgn="auto">
                        <a:buFont typeface="Arial" panose="020B0604020202020204" pitchFamily="34" charset="0"/>
                        <a:buChar char="•"/>
                      </a:pPr>
                      <a:endParaRPr lang="nl-NL" sz="700" b="0" i="0" noProof="0">
                        <a:solidFill>
                          <a:srgbClr val="3C3C3C"/>
                        </a:solidFill>
                        <a:effectLst/>
                        <a:latin typeface="Calibri" panose="020F0502020204030204" pitchFamily="34" charset="0"/>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u="none" strike="noStrike"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1702293787"/>
                  </a:ext>
                </a:extLst>
              </a:tr>
              <a:tr h="456677">
                <a:tc>
                  <a:txBody>
                    <a:bodyPr/>
                    <a:lstStyle/>
                    <a:p>
                      <a:pPr algn="ctr" fontAlgn="base"/>
                      <a:r>
                        <a:rPr lang="nl-NL" sz="800" b="1" i="0" noProof="0">
                          <a:solidFill>
                            <a:srgbClr val="3C3C3C"/>
                          </a:solidFill>
                          <a:effectLst/>
                          <a:latin typeface="Calibri" panose="020F0502020204030204" pitchFamily="34" charset="0"/>
                        </a:rPr>
                        <a:t>[Bespaarde zorgactiviteit] </a:t>
                      </a: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nl-NL" sz="800" b="0" i="0" noProof="0">
                          <a:solidFill>
                            <a:srgbClr val="3C3C3C"/>
                          </a:solidFill>
                          <a:effectLst/>
                          <a:latin typeface="Calibri" panose="020F0502020204030204" pitchFamily="34" charset="0"/>
                        </a:rPr>
                        <a:t>Range xx-xx​</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nl-NL" sz="8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 Zorgproductcode xx</a:t>
                      </a: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l" fontAlgn="auto">
                        <a:buFont typeface="Arial" panose="020B0604020202020204" pitchFamily="34" charset="0"/>
                        <a:buChar char="•"/>
                      </a:pPr>
                      <a:endParaRPr lang="nl-NL" sz="700" b="0" i="0" noProof="0">
                        <a:solidFill>
                          <a:srgbClr val="3C3C3C"/>
                        </a:solidFill>
                        <a:effectLst/>
                        <a:latin typeface="Calibri" panose="020F0502020204030204" pitchFamily="34" charset="0"/>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u="none" strike="noStrike"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421544009"/>
                  </a:ext>
                </a:extLst>
              </a:tr>
              <a:tr h="277977">
                <a:tc>
                  <a:txBody>
                    <a:bodyPr/>
                    <a:lstStyle/>
                    <a:p>
                      <a:pPr algn="ctr" fontAlgn="base"/>
                      <a:r>
                        <a:rPr lang="nl-NL" sz="800" b="1" i="0" noProof="0">
                          <a:solidFill>
                            <a:srgbClr val="FFFFFF"/>
                          </a:solidFill>
                          <a:effectLst/>
                          <a:latin typeface="Calibri" panose="020F0502020204030204" pitchFamily="34" charset="0"/>
                        </a:rPr>
                        <a:t>Verschil in DBC declaraties</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chemeClr val="accent4"/>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gridSpan="2">
                  <a:txBody>
                    <a:bodyPr/>
                    <a:lstStyle/>
                    <a:p>
                      <a:pPr algn="l" fontAlgn="base"/>
                      <a:r>
                        <a:rPr lang="nl-NL" sz="700" b="0" i="1" noProof="0">
                          <a:solidFill>
                            <a:srgbClr val="3C3C3C"/>
                          </a:solidFill>
                          <a:effectLst/>
                          <a:latin typeface="Calibri" panose="020F0502020204030204" pitchFamily="34" charset="0"/>
                        </a:rPr>
                        <a:t>      </a:t>
                      </a:r>
                      <a:endParaRPr lang="nl-NL" sz="1200" b="0" i="0" noProof="0">
                        <a:solidFill>
                          <a:srgbClr val="3C3C3C"/>
                        </a:solidFill>
                        <a:effectLst/>
                      </a:endParaRPr>
                    </a:p>
                  </a:txBody>
                  <a:tcPr marL="59567" marR="59567" marT="29783" marB="29783">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auto"/>
                      <a:r>
                        <a:rPr lang="nl-NL" sz="11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2180254365"/>
                  </a:ext>
                </a:extLst>
              </a:tr>
              <a:tr h="219587">
                <a:tc>
                  <a:txBody>
                    <a:bodyPr/>
                    <a:lstStyle/>
                    <a:p>
                      <a:pPr algn="ctr" fontAlgn="base"/>
                      <a:r>
                        <a:rPr lang="nl-NL" sz="800" b="1" i="0" noProof="0">
                          <a:solidFill>
                            <a:srgbClr val="FFFFFF"/>
                          </a:solidFill>
                          <a:effectLst/>
                          <a:latin typeface="Calibri" panose="020F0502020204030204" pitchFamily="34" charset="0"/>
                        </a:rPr>
                        <a:t>Verschil in DBC declaraties</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chemeClr val="accent4"/>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270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gridSpan="2">
                  <a:txBody>
                    <a:bodyPr/>
                    <a:lstStyle/>
                    <a:p>
                      <a:pPr algn="l" fontAlgn="auto">
                        <a:buFont typeface="Arial" panose="020B0604020202020204" pitchFamily="34" charset="0"/>
                        <a:buNone/>
                      </a:pPr>
                      <a:r>
                        <a:rPr lang="nl-NL" sz="7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auto"/>
                      <a:r>
                        <a:rPr lang="nl-NL" sz="11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20003"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977368298"/>
                  </a:ext>
                </a:extLst>
              </a:tr>
              <a:tr h="219587">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gridSpan="2">
                  <a:txBody>
                    <a:bodyPr/>
                    <a:lstStyle/>
                    <a:p>
                      <a:pPr algn="l" fontAlgn="auto"/>
                      <a:r>
                        <a:rPr lang="nl-NL" sz="7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auto"/>
                      <a:r>
                        <a:rPr lang="nl-NL" sz="11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tc>
                  <a:txBody>
                    <a:bodyPr/>
                    <a:lstStyle/>
                    <a:p>
                      <a:pPr algn="ctr" fontAlgn="auto"/>
                      <a:r>
                        <a:rPr lang="nl-NL" sz="800" b="1"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FFFFFF"/>
                      </a:solidFill>
                      <a:prstDash val="solid"/>
                      <a:round/>
                      <a:headEnd type="none" w="med" len="med"/>
                      <a:tailEnd type="none" w="med" len="med"/>
                    </a:lnT>
                    <a:lnB w="9525"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2331766946"/>
                  </a:ext>
                </a:extLst>
              </a:tr>
              <a:tr h="387182">
                <a:tc>
                  <a:txBody>
                    <a:bodyPr/>
                    <a:lstStyle/>
                    <a:p>
                      <a:pPr algn="ctr" fontAlgn="base"/>
                      <a:r>
                        <a:rPr lang="nl-NL" sz="800" b="1" i="0" noProof="0">
                          <a:solidFill>
                            <a:srgbClr val="3C3C3C"/>
                          </a:solidFill>
                          <a:effectLst/>
                          <a:latin typeface="Calibri"/>
                        </a:rPr>
                        <a:t>Extra activiteit </a:t>
                      </a:r>
                      <a:br>
                        <a:rPr lang="nl-NL" sz="800" b="1" i="0" noProof="0">
                          <a:solidFill>
                            <a:srgbClr val="3C3C3C"/>
                          </a:solidFill>
                          <a:effectLst/>
                          <a:latin typeface="Calibri"/>
                        </a:rPr>
                      </a:br>
                      <a:r>
                        <a:rPr lang="nl-NL" sz="800" b="1" i="0" noProof="0">
                          <a:solidFill>
                            <a:srgbClr val="3C3C3C"/>
                          </a:solidFill>
                          <a:effectLst/>
                          <a:latin typeface="Calibri"/>
                        </a:rPr>
                        <a:t>(bijv. Thuismonitoring</a:t>
                      </a:r>
                      <a:r>
                        <a:rPr lang="nl-NL" sz="800" b="0" i="0" noProof="0">
                          <a:solidFill>
                            <a:srgbClr val="3C3C3C"/>
                          </a:solidFill>
                          <a:effectLst/>
                          <a:latin typeface="Calibri"/>
                        </a:rPr>
                        <a:t>​)</a:t>
                      </a:r>
                      <a:endParaRPr lang="nl-NL" sz="1200" b="0" i="0" noProof="0">
                        <a:solidFill>
                          <a:srgbClr val="3C3C3C"/>
                        </a:solidFill>
                        <a:effectLst/>
                        <a:latin typeface="Calibri"/>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algn="ctr" fontAlgn="base"/>
                      <a:r>
                        <a:rPr lang="nl-NL" sz="800" b="0" i="0" noProof="0">
                          <a:solidFill>
                            <a:srgbClr val="3C3C3C"/>
                          </a:solidFill>
                          <a:effectLst/>
                          <a:latin typeface="Calibri" panose="020F0502020204030204" pitchFamily="34" charset="0"/>
                        </a:rPr>
                        <a:t>xx</a:t>
                      </a:r>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1100" b="1" i="0" u="none" strike="noStrike"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nl-NL" sz="8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gridSpan="2">
                  <a:txBody>
                    <a:bodyPr/>
                    <a:lstStyle/>
                    <a:p>
                      <a:pPr algn="l" fontAlgn="base">
                        <a:buFont typeface="Arial" panose="020B0604020202020204" pitchFamily="34" charset="0"/>
                        <a:buChar char="•"/>
                      </a:pPr>
                      <a:r>
                        <a:rPr lang="nl-NL" sz="600" b="0" i="0" noProof="0">
                          <a:solidFill>
                            <a:srgbClr val="3C3C3C"/>
                          </a:solidFill>
                          <a:effectLst/>
                          <a:latin typeface="Calibri" panose="020F0502020204030204" pitchFamily="34" charset="0"/>
                        </a:rPr>
                        <a:t> Zorgproductcode xx</a:t>
                      </a:r>
                      <a:endParaRPr lang="nl-NL" sz="600" b="0" i="0" noProof="0">
                        <a:solidFill>
                          <a:srgbClr val="3C3C3C"/>
                        </a:solidFill>
                        <a:effectLst/>
                        <a:latin typeface="Arial" panose="020B0604020202020204" pitchFamily="34" charset="0"/>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base"/>
                      <a:r>
                        <a:rPr lang="nl-NL" sz="1100" b="1" i="0" noProof="0">
                          <a:solidFill>
                            <a:srgbClr val="3C3C3C"/>
                          </a:solidFill>
                          <a:effectLst/>
                          <a:latin typeface="Calibri" panose="020F0502020204030204" pitchFamily="34" charset="0"/>
                        </a:rPr>
                        <a:t>=</a:t>
                      </a:r>
                      <a:r>
                        <a:rPr lang="nl-NL" sz="1100" b="0" i="0" noProof="0">
                          <a:solidFill>
                            <a:srgbClr val="3C3C3C"/>
                          </a:solidFill>
                          <a:effectLst/>
                          <a:latin typeface="Calibri" panose="020F0502020204030204" pitchFamily="34" charset="0"/>
                        </a:rPr>
                        <a:t>​</a:t>
                      </a:r>
                      <a:endParaRPr lang="nl-NL" sz="1200" b="0" i="0" noProof="0">
                        <a:solidFill>
                          <a:srgbClr val="3C3C3C"/>
                        </a:solidFill>
                        <a:effectLst/>
                      </a:endParaRP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tc>
                  <a:txBody>
                    <a:bodyPr/>
                    <a:lstStyle/>
                    <a:p>
                      <a:pPr algn="ctr" fontAlgn="base"/>
                      <a:r>
                        <a:rPr lang="nl-NL" sz="800" b="0" i="0" noProof="0">
                          <a:solidFill>
                            <a:srgbClr val="3C3C3C"/>
                          </a:solidFill>
                          <a:effectLst/>
                        </a:rPr>
                        <a:t>xx</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9525" cap="flat" cmpd="sng" algn="ctr">
                      <a:solidFill>
                        <a:srgbClr val="3C3C3C"/>
                      </a:solidFill>
                      <a:prstDash val="solid"/>
                      <a:round/>
                      <a:headEnd type="none" w="med" len="med"/>
                      <a:tailEnd type="none" w="med" len="med"/>
                    </a:lnT>
                    <a:lnB w="20003" cap="flat" cmpd="sng" algn="ctr">
                      <a:solidFill>
                        <a:srgbClr val="3C3C3C"/>
                      </a:solidFill>
                      <a:prstDash val="solid"/>
                      <a:round/>
                      <a:headEnd type="none" w="med" len="med"/>
                      <a:tailEnd type="none" w="med" len="med"/>
                    </a:lnB>
                    <a:solidFill>
                      <a:schemeClr val="bg1"/>
                    </a:solidFill>
                  </a:tcPr>
                </a:tc>
                <a:extLst>
                  <a:ext uri="{0D108BD9-81ED-4DB2-BD59-A6C34878D82A}">
                    <a16:rowId xmlns:a16="http://schemas.microsoft.com/office/drawing/2014/main" val="661373827"/>
                  </a:ext>
                </a:extLst>
              </a:tr>
              <a:tr h="277977">
                <a:tc>
                  <a:txBody>
                    <a:bodyPr/>
                    <a:lstStyle/>
                    <a:p>
                      <a:pPr algn="ctr" fontAlgn="base"/>
                      <a:endParaRPr lang="nl-NL" sz="1200" b="0" i="0" noProof="0">
                        <a:solidFill>
                          <a:srgbClr val="3C3C3C"/>
                        </a:solidFill>
                        <a:effectLst/>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chemeClr val="accent4"/>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80010"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chemeClr val="bg1"/>
                    </a:solidFill>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chemeClr val="bg1"/>
                    </a:solidFill>
                  </a:tcPr>
                </a:tc>
                <a:tc gridSpan="2">
                  <a:txBody>
                    <a:bodyPr/>
                    <a:lstStyle/>
                    <a:p>
                      <a:pPr algn="l" fontAlgn="auto"/>
                      <a:r>
                        <a:rPr lang="nl-NL" sz="7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13335"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chemeClr val="bg1"/>
                    </a:solidFill>
                  </a:tcPr>
                </a:tc>
                <a:tc hMerge="1">
                  <a:txBody>
                    <a:bodyPr/>
                    <a:lstStyle/>
                    <a:p>
                      <a:endParaRPr lang="nl-NL"/>
                    </a:p>
                  </a:txBody>
                  <a:tcPr/>
                </a:tc>
                <a:tc>
                  <a:txBody>
                    <a:bodyPr/>
                    <a:lstStyle/>
                    <a:p>
                      <a:pPr algn="ctr" fontAlgn="auto"/>
                      <a:r>
                        <a:rPr lang="nl-NL" sz="800" b="0" i="0" noProof="0">
                          <a:solidFill>
                            <a:srgbClr val="3C3C3C"/>
                          </a:solidFill>
                          <a:effectLst/>
                          <a:latin typeface="Calibri" panose="020F0502020204030204" pitchFamily="34" charset="0"/>
                        </a:rPr>
                        <a:t>​</a:t>
                      </a:r>
                    </a:p>
                  </a:txBody>
                  <a:tcPr marL="59567" marR="59567" marT="29783" marB="29783" anchor="ctr">
                    <a:lnL w="13335"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13335" cap="flat" cmpd="sng" algn="ctr">
                      <a:solidFill>
                        <a:srgbClr val="FFFFFF"/>
                      </a:solidFill>
                      <a:prstDash val="solid"/>
                      <a:round/>
                      <a:headEnd type="none" w="med" len="med"/>
                      <a:tailEnd type="none" w="med" len="med"/>
                    </a:lnB>
                    <a:solidFill>
                      <a:schemeClr val="bg1"/>
                    </a:solidFill>
                  </a:tcPr>
                </a:tc>
                <a:tc>
                  <a:txBody>
                    <a:bodyPr/>
                    <a:lstStyle/>
                    <a:p>
                      <a:pPr algn="ctr" fontAlgn="base"/>
                      <a:r>
                        <a:rPr lang="nl-NL" sz="800" b="1" i="0" noProof="0">
                          <a:solidFill>
                            <a:srgbClr val="3C3C3C"/>
                          </a:solidFill>
                          <a:effectLst/>
                          <a:latin typeface="Calibri" panose="020F0502020204030204" pitchFamily="34" charset="0"/>
                        </a:rPr>
                        <a:t>xx</a:t>
                      </a:r>
                      <a:endParaRPr lang="nl-NL" sz="800" b="0" i="0" noProof="0">
                        <a:solidFill>
                          <a:srgbClr val="3C3C3C"/>
                        </a:solidFill>
                        <a:effectLst/>
                      </a:endParaRPr>
                    </a:p>
                  </a:txBody>
                  <a:tcPr marL="59567" marR="59567" marT="29783" marB="29783" anchor="ctr">
                    <a:lnL w="20003" cap="flat" cmpd="sng" algn="ctr">
                      <a:solidFill>
                        <a:srgbClr val="FFFFFF"/>
                      </a:solidFill>
                      <a:prstDash val="solid"/>
                      <a:round/>
                      <a:headEnd type="none" w="med" len="med"/>
                      <a:tailEnd type="none" w="med" len="med"/>
                    </a:lnL>
                    <a:lnR w="20003" cap="flat" cmpd="sng" algn="ctr">
                      <a:solidFill>
                        <a:srgbClr val="FFFFFF"/>
                      </a:solidFill>
                      <a:prstDash val="solid"/>
                      <a:round/>
                      <a:headEnd type="none" w="med" len="med"/>
                      <a:tailEnd type="none" w="med" len="med"/>
                    </a:lnR>
                    <a:lnT w="20003" cap="flat" cmpd="sng" algn="ctr">
                      <a:solidFill>
                        <a:srgbClr val="3C3C3C"/>
                      </a:solidFill>
                      <a:prstDash val="solid"/>
                      <a:round/>
                      <a:headEnd type="none" w="med" len="med"/>
                      <a:tailEnd type="none" w="med" len="med"/>
                    </a:lnT>
                    <a:lnB w="20003"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3344398846"/>
                  </a:ext>
                </a:extLst>
              </a:tr>
            </a:tbl>
          </a:graphicData>
        </a:graphic>
      </p:graphicFrame>
      <p:sp>
        <p:nvSpPr>
          <p:cNvPr id="2" name="Tekstvak 1">
            <a:extLst>
              <a:ext uri="{FF2B5EF4-FFF2-40B4-BE49-F238E27FC236}">
                <a16:creationId xmlns:a16="http://schemas.microsoft.com/office/drawing/2014/main" id="{185B8577-1908-3B20-7933-4875EA7AA1DB}"/>
              </a:ext>
            </a:extLst>
          </p:cNvPr>
          <p:cNvSpPr txBox="1"/>
          <p:nvPr/>
        </p:nvSpPr>
        <p:spPr>
          <a:xfrm flipH="1">
            <a:off x="6468804" y="0"/>
            <a:ext cx="2611574" cy="25057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defPPr marR="0" lvl="0" algn="l" rtl="0">
              <a:lnSpc>
                <a:spcPct val="100000"/>
              </a:lnSpc>
              <a:spcBef>
                <a:spcPts val="0"/>
              </a:spcBef>
              <a:spcAft>
                <a:spcPts val="0"/>
              </a:spcAft>
            </a:defPPr>
            <a:lvl1pPr algn="r">
              <a:lnSpc>
                <a:spcPct val="106000"/>
              </a:lnSpc>
              <a:buFont typeface="Wingdings 2" pitchFamily="18" charset="2"/>
              <a:buNone/>
              <a:defRPr sz="825" b="1">
                <a:solidFill>
                  <a:srgbClr val="FFFFFF"/>
                </a:solidFill>
              </a:defRPr>
            </a:lvl1pPr>
          </a:lstStyle>
          <a:p>
            <a:r>
              <a:rPr lang="nl-NL"/>
              <a:t>Indicatief – Hoog-over potentiële impactschatting</a:t>
            </a:r>
          </a:p>
        </p:txBody>
      </p:sp>
      <p:sp>
        <p:nvSpPr>
          <p:cNvPr id="4" name="Tijdelijke aanduiding voor tekst 1">
            <a:extLst>
              <a:ext uri="{FF2B5EF4-FFF2-40B4-BE49-F238E27FC236}">
                <a16:creationId xmlns:a16="http://schemas.microsoft.com/office/drawing/2014/main" id="{FF98E4FC-4091-C4B4-8D75-4F01632F1181}"/>
              </a:ext>
            </a:extLst>
          </p:cNvPr>
          <p:cNvSpPr txBox="1">
            <a:spLocks/>
          </p:cNvSpPr>
          <p:nvPr/>
        </p:nvSpPr>
        <p:spPr>
          <a:xfrm>
            <a:off x="1868632" y="4596635"/>
            <a:ext cx="6774768" cy="445358"/>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
              <a:lnSpc>
                <a:spcPct val="90000"/>
              </a:lnSpc>
              <a:spcAft>
                <a:spcPts val="600"/>
              </a:spcAft>
            </a:pPr>
            <a:r>
              <a:rPr lang="en-US" sz="900" kern="1200">
                <a:solidFill>
                  <a:schemeClr val="tx1"/>
                </a:solidFill>
                <a:latin typeface="+mn-lt"/>
                <a:ea typeface="+mn-ea"/>
                <a:cs typeface="+mn-cs"/>
              </a:rPr>
              <a:t>Voor het </a:t>
            </a:r>
            <a:r>
              <a:rPr lang="en-US" sz="900" kern="1200" err="1">
                <a:solidFill>
                  <a:schemeClr val="tx1"/>
                </a:solidFill>
                <a:latin typeface="+mn-lt"/>
                <a:ea typeface="+mn-ea"/>
                <a:cs typeface="+mn-cs"/>
              </a:rPr>
              <a:t>doorrekenen</a:t>
            </a:r>
            <a:r>
              <a:rPr lang="en-US" sz="900" kern="1200">
                <a:solidFill>
                  <a:schemeClr val="tx1"/>
                </a:solidFill>
                <a:latin typeface="+mn-lt"/>
                <a:ea typeface="+mn-ea"/>
                <a:cs typeface="+mn-cs"/>
              </a:rPr>
              <a:t> van </a:t>
            </a:r>
            <a:r>
              <a:rPr lang="en-US" sz="900" kern="1200" err="1">
                <a:solidFill>
                  <a:schemeClr val="tx1"/>
                </a:solidFill>
                <a:latin typeface="+mn-lt"/>
                <a:ea typeface="+mn-ea"/>
                <a:cs typeface="+mn-cs"/>
              </a:rPr>
              <a:t>aantallen</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tijdsbesparing</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en</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kostenbesparing</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zijn</a:t>
            </a:r>
            <a:r>
              <a:rPr lang="en-US" sz="900" kern="1200">
                <a:solidFill>
                  <a:schemeClr val="tx1"/>
                </a:solidFill>
                <a:latin typeface="+mn-lt"/>
                <a:ea typeface="+mn-ea"/>
                <a:cs typeface="+mn-cs"/>
              </a:rPr>
              <a:t> er 2 excel templates </a:t>
            </a:r>
            <a:r>
              <a:rPr lang="en-US" sz="900" kern="1200" err="1">
                <a:solidFill>
                  <a:schemeClr val="tx1"/>
                </a:solidFill>
                <a:latin typeface="+mn-lt"/>
                <a:ea typeface="+mn-ea"/>
                <a:cs typeface="+mn-cs"/>
              </a:rPr>
              <a:t>beschikbaar</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Deze</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kan</a:t>
            </a:r>
            <a:r>
              <a:rPr lang="en-US" sz="900" kern="1200">
                <a:solidFill>
                  <a:schemeClr val="tx1"/>
                </a:solidFill>
                <a:latin typeface="+mn-lt"/>
                <a:ea typeface="+mn-ea"/>
                <a:cs typeface="+mn-cs"/>
              </a:rPr>
              <a:t> je </a:t>
            </a:r>
            <a:r>
              <a:rPr lang="en-US" sz="900" kern="1200" err="1">
                <a:solidFill>
                  <a:schemeClr val="tx1"/>
                </a:solidFill>
                <a:latin typeface="+mn-lt"/>
                <a:ea typeface="+mn-ea"/>
                <a:cs typeface="+mn-cs"/>
              </a:rPr>
              <a:t>gebruiken</a:t>
            </a:r>
            <a:r>
              <a:rPr lang="en-US" sz="900" kern="1200">
                <a:solidFill>
                  <a:schemeClr val="tx1"/>
                </a:solidFill>
                <a:latin typeface="+mn-lt"/>
                <a:ea typeface="+mn-ea"/>
                <a:cs typeface="+mn-cs"/>
              </a:rPr>
              <a:t>, maar je </a:t>
            </a:r>
            <a:r>
              <a:rPr lang="en-US" sz="900" kern="1200" err="1">
                <a:solidFill>
                  <a:schemeClr val="tx1"/>
                </a:solidFill>
                <a:latin typeface="+mn-lt"/>
                <a:ea typeface="+mn-ea"/>
                <a:cs typeface="+mn-cs"/>
              </a:rPr>
              <a:t>kan</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ook</a:t>
            </a:r>
            <a:r>
              <a:rPr lang="en-US" sz="900" kern="1200">
                <a:solidFill>
                  <a:schemeClr val="tx1"/>
                </a:solidFill>
                <a:latin typeface="+mn-lt"/>
                <a:ea typeface="+mn-ea"/>
                <a:cs typeface="+mn-cs"/>
              </a:rPr>
              <a:t> je eigen excel </a:t>
            </a:r>
            <a:r>
              <a:rPr lang="en-US" sz="900" kern="1200" err="1">
                <a:solidFill>
                  <a:schemeClr val="tx1"/>
                </a:solidFill>
                <a:latin typeface="+mn-lt"/>
                <a:ea typeface="+mn-ea"/>
                <a:cs typeface="+mn-cs"/>
              </a:rPr>
              <a:t>gebruiken</a:t>
            </a:r>
            <a:r>
              <a:rPr lang="en-US" sz="900" kern="1200">
                <a:solidFill>
                  <a:schemeClr val="tx1"/>
                </a:solidFill>
                <a:latin typeface="+mn-lt"/>
                <a:ea typeface="+mn-ea"/>
                <a:cs typeface="+mn-cs"/>
              </a:rPr>
              <a:t>! </a:t>
            </a:r>
            <a:r>
              <a:rPr lang="en-US" sz="900" kern="1200">
                <a:solidFill>
                  <a:schemeClr val="tx1"/>
                </a:solidFill>
                <a:latin typeface="+mn-lt"/>
                <a:ea typeface="+mn-ea"/>
                <a:cs typeface="+mn-cs"/>
                <a:hlinkClick r:id="rId5"/>
              </a:rPr>
              <a:t>Excel template ZBJ</a:t>
            </a:r>
            <a:r>
              <a:rPr lang="en-US" sz="900" kern="1200">
                <a:solidFill>
                  <a:schemeClr val="tx1"/>
                </a:solidFill>
                <a:latin typeface="+mn-lt"/>
                <a:ea typeface="+mn-ea"/>
                <a:cs typeface="+mn-cs"/>
              </a:rPr>
              <a:t>, </a:t>
            </a:r>
            <a:r>
              <a:rPr lang="en-US" sz="900" kern="1200">
                <a:solidFill>
                  <a:schemeClr val="tx1"/>
                </a:solidFill>
                <a:latin typeface="+mn-lt"/>
                <a:ea typeface="+mn-ea"/>
                <a:cs typeface="+mn-cs"/>
                <a:hlinkClick r:id="rId6"/>
              </a:rPr>
              <a:t>Excel template 022026</a:t>
            </a:r>
            <a:endParaRPr lang="en-US" sz="900" kern="1200">
              <a:solidFill>
                <a:schemeClr val="tx1"/>
              </a:solidFill>
              <a:latin typeface="+mn-lt"/>
              <a:ea typeface="+mn-ea"/>
              <a:cs typeface="+mn-cs"/>
            </a:endParaRPr>
          </a:p>
          <a:p>
            <a:pPr marL="57150">
              <a:lnSpc>
                <a:spcPct val="90000"/>
              </a:lnSpc>
              <a:spcAft>
                <a:spcPts val="600"/>
              </a:spcAft>
            </a:pPr>
            <a:endParaRPr lang="en-US" sz="900" kern="120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endParaRPr lang="en-US" sz="900" kern="1200">
              <a:solidFill>
                <a:schemeClr val="tx1"/>
              </a:solidFill>
              <a:latin typeface="+mn-lt"/>
              <a:ea typeface="+mn-ea"/>
              <a:cs typeface="+mn-cs"/>
            </a:endParaRPr>
          </a:p>
        </p:txBody>
      </p:sp>
    </p:spTree>
    <p:extLst>
      <p:ext uri="{BB962C8B-B14F-4D97-AF65-F5344CB8AC3E}">
        <p14:creationId xmlns:p14="http://schemas.microsoft.com/office/powerpoint/2010/main" val="393696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D440FFB5-D611-AB54-6FC6-9DE935F872BA}"/>
            </a:ext>
          </a:extLst>
        </p:cNvPr>
        <p:cNvGrpSpPr/>
        <p:nvPr/>
      </p:nvGrpSpPr>
      <p:grpSpPr>
        <a:xfrm>
          <a:off x="0" y="0"/>
          <a:ext cx="0" cy="0"/>
          <a:chOff x="0" y="0"/>
          <a:chExt cx="0" cy="0"/>
        </a:xfrm>
      </p:grpSpPr>
      <p:sp>
        <p:nvSpPr>
          <p:cNvPr id="212" name="Google Shape;212;p29">
            <a:extLst>
              <a:ext uri="{FF2B5EF4-FFF2-40B4-BE49-F238E27FC236}">
                <a16:creationId xmlns:a16="http://schemas.microsoft.com/office/drawing/2014/main" id="{7AECBD21-DF96-C2B7-35F0-474D36C7DDC5}"/>
              </a:ext>
            </a:extLst>
          </p:cNvPr>
          <p:cNvSpPr txBox="1"/>
          <p:nvPr/>
        </p:nvSpPr>
        <p:spPr>
          <a:xfrm>
            <a:off x="376237" y="101508"/>
            <a:ext cx="8391526" cy="461635"/>
          </a:xfrm>
          <a:prstGeom prst="rect">
            <a:avLst/>
          </a:prstGeom>
          <a:noFill/>
          <a:ln>
            <a:noFill/>
          </a:ln>
        </p:spPr>
        <p:txBody>
          <a:bodyPr spcFirstLastPara="1" wrap="square" lIns="91425" tIns="91425" rIns="91425" bIns="91425" anchor="t" anchorCtr="0">
            <a:spAutoFit/>
          </a:bodyPr>
          <a:lstStyle/>
          <a:p>
            <a:pPr lvl="0">
              <a:buSzPts val="1100"/>
              <a:defRPr/>
            </a:pPr>
            <a:r>
              <a:rPr kumimoji="0" lang="nl-NL" sz="1800" b="1" i="0" u="none" strike="noStrike" kern="0" cap="none" spc="0" normalizeH="0" baseline="0" noProof="0">
                <a:ln>
                  <a:noFill/>
                </a:ln>
                <a:solidFill>
                  <a:srgbClr val="2D4F9E"/>
                </a:solidFill>
                <a:effectLst/>
                <a:uLnTx/>
                <a:uFillTx/>
                <a:latin typeface="+mn-lt"/>
                <a:cs typeface="Arial"/>
                <a:sym typeface="Arial"/>
              </a:rPr>
              <a:t>AF detectie | Verwachtte impact op declaratieniveau</a:t>
            </a:r>
            <a:endParaRPr kumimoji="0" lang="en-US" sz="1600" b="1" i="0" u="none" strike="noStrike" kern="0" cap="none" spc="0" normalizeH="0" baseline="0" noProof="0">
              <a:ln>
                <a:noFill/>
              </a:ln>
              <a:solidFill>
                <a:srgbClr val="2D4F9E"/>
              </a:solidFill>
              <a:effectLst/>
              <a:uLnTx/>
              <a:uFillTx/>
              <a:latin typeface="+mn-lt"/>
              <a:cs typeface="Arial"/>
              <a:sym typeface="Arial"/>
            </a:endParaRPr>
          </a:p>
        </p:txBody>
      </p:sp>
      <p:sp>
        <p:nvSpPr>
          <p:cNvPr id="213" name="Google Shape;213;p29">
            <a:extLst>
              <a:ext uri="{FF2B5EF4-FFF2-40B4-BE49-F238E27FC236}">
                <a16:creationId xmlns:a16="http://schemas.microsoft.com/office/drawing/2014/main" id="{429C2B6F-7396-C6C4-48D8-EDCBB3BA3B5A}"/>
              </a:ext>
            </a:extLst>
          </p:cNvPr>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mn-lt"/>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750" b="0" i="0" u="none" strike="noStrike" kern="0" cap="none" spc="0" normalizeH="0" baseline="0" noProof="0">
              <a:ln>
                <a:noFill/>
              </a:ln>
              <a:solidFill>
                <a:srgbClr val="2D4F9E"/>
              </a:solidFill>
              <a:effectLst/>
              <a:uLnTx/>
              <a:uFillTx/>
              <a:latin typeface="+mn-lt"/>
              <a:cs typeface="Arial"/>
              <a:sym typeface="Arial"/>
            </a:endParaRPr>
          </a:p>
        </p:txBody>
      </p:sp>
      <p:pic>
        <p:nvPicPr>
          <p:cNvPr id="214" name="Google Shape;214;p29" title="Santeon logo FINAL.png">
            <a:extLst>
              <a:ext uri="{FF2B5EF4-FFF2-40B4-BE49-F238E27FC236}">
                <a16:creationId xmlns:a16="http://schemas.microsoft.com/office/drawing/2014/main" id="{4A85F797-49F4-C06E-17FA-1291B71BA0EE}"/>
              </a:ext>
            </a:extLst>
          </p:cNvPr>
          <p:cNvPicPr preferRelativeResize="0"/>
          <p:nvPr/>
        </p:nvPicPr>
        <p:blipFill>
          <a:blip r:embed="rId3">
            <a:alphaModFix/>
          </a:blip>
          <a:stretch>
            <a:fillRect/>
          </a:stretch>
        </p:blipFill>
        <p:spPr>
          <a:xfrm>
            <a:off x="500600" y="4688800"/>
            <a:ext cx="856699" cy="227150"/>
          </a:xfrm>
          <a:prstGeom prst="rect">
            <a:avLst/>
          </a:prstGeom>
          <a:noFill/>
          <a:ln>
            <a:noFill/>
          </a:ln>
        </p:spPr>
      </p:pic>
      <p:sp>
        <p:nvSpPr>
          <p:cNvPr id="2" name="Tekstvak 1">
            <a:extLst>
              <a:ext uri="{FF2B5EF4-FFF2-40B4-BE49-F238E27FC236}">
                <a16:creationId xmlns:a16="http://schemas.microsoft.com/office/drawing/2014/main" id="{7BDCD50B-DE63-CCBC-6073-98CA73B538CF}"/>
              </a:ext>
            </a:extLst>
          </p:cNvPr>
          <p:cNvSpPr txBox="1"/>
          <p:nvPr/>
        </p:nvSpPr>
        <p:spPr>
          <a:xfrm flipH="1">
            <a:off x="6532426" y="67257"/>
            <a:ext cx="2611574" cy="123777"/>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defPPr marR="0" lvl="0" algn="l" rtl="0">
              <a:lnSpc>
                <a:spcPct val="100000"/>
              </a:lnSpc>
              <a:spcBef>
                <a:spcPts val="0"/>
              </a:spcBef>
              <a:spcAft>
                <a:spcPts val="0"/>
              </a:spcAft>
            </a:defPPr>
            <a:lvl1pPr algn="r">
              <a:lnSpc>
                <a:spcPct val="106000"/>
              </a:lnSpc>
              <a:buFont typeface="Wingdings 2" pitchFamily="18" charset="2"/>
              <a:buNone/>
              <a:defRPr sz="825" b="1">
                <a:solidFill>
                  <a:srgbClr val="FFFFFF"/>
                </a:solidFill>
              </a:defRPr>
            </a:lvl1pPr>
          </a:lstStyle>
          <a:p>
            <a:r>
              <a:rPr lang="nl-NL">
                <a:latin typeface="+mn-lt"/>
              </a:rPr>
              <a:t>Indicatief – Hoog-over potentiële impactschatting</a:t>
            </a:r>
          </a:p>
        </p:txBody>
      </p:sp>
      <p:graphicFrame>
        <p:nvGraphicFramePr>
          <p:cNvPr id="4" name="Tabel 3">
            <a:extLst>
              <a:ext uri="{FF2B5EF4-FFF2-40B4-BE49-F238E27FC236}">
                <a16:creationId xmlns:a16="http://schemas.microsoft.com/office/drawing/2014/main" id="{4E43E4E3-7D67-986F-7D70-DD2E382A9681}"/>
              </a:ext>
            </a:extLst>
          </p:cNvPr>
          <p:cNvGraphicFramePr>
            <a:graphicFrameLocks noGrp="1"/>
          </p:cNvGraphicFramePr>
          <p:nvPr>
            <p:extLst>
              <p:ext uri="{D42A27DB-BD31-4B8C-83A1-F6EECF244321}">
                <p14:modId xmlns:p14="http://schemas.microsoft.com/office/powerpoint/2010/main" val="3477380894"/>
              </p:ext>
            </p:extLst>
          </p:nvPr>
        </p:nvGraphicFramePr>
        <p:xfrm>
          <a:off x="1357299" y="770502"/>
          <a:ext cx="6096000" cy="25958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45436209"/>
                    </a:ext>
                  </a:extLst>
                </a:gridCol>
                <a:gridCol w="2032000">
                  <a:extLst>
                    <a:ext uri="{9D8B030D-6E8A-4147-A177-3AD203B41FA5}">
                      <a16:colId xmlns:a16="http://schemas.microsoft.com/office/drawing/2014/main" val="2250179356"/>
                    </a:ext>
                  </a:extLst>
                </a:gridCol>
                <a:gridCol w="2032000">
                  <a:extLst>
                    <a:ext uri="{9D8B030D-6E8A-4147-A177-3AD203B41FA5}">
                      <a16:colId xmlns:a16="http://schemas.microsoft.com/office/drawing/2014/main" val="501683252"/>
                    </a:ext>
                  </a:extLst>
                </a:gridCol>
              </a:tblGrid>
              <a:tr h="370840">
                <a:tc>
                  <a:txBody>
                    <a:bodyPr/>
                    <a:lstStyle/>
                    <a:p>
                      <a:endParaRPr lang="nl-NL" sz="8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nl-NL" sz="800" b="1">
                          <a:latin typeface="Calibri" panose="020F0502020204030204" pitchFamily="34" charset="0"/>
                          <a:ea typeface="Calibri" panose="020F0502020204030204" pitchFamily="34" charset="0"/>
                          <a:cs typeface="Calibri" panose="020F0502020204030204" pitchFamily="34" charset="0"/>
                        </a:rPr>
                        <a:t>Regulier zorgpad</a:t>
                      </a:r>
                    </a:p>
                  </a:txBody>
                  <a:tcPr>
                    <a:lnB w="6350" cap="flat" cmpd="sng" algn="ctr">
                      <a:solidFill>
                        <a:schemeClr val="tx1"/>
                      </a:solidFill>
                      <a:prstDash val="solid"/>
                      <a:round/>
                      <a:headEnd type="none" w="med" len="med"/>
                      <a:tailEnd type="none" w="med" len="med"/>
                    </a:lnB>
                  </a:tcPr>
                </a:tc>
                <a:tc>
                  <a:txBody>
                    <a:bodyPr/>
                    <a:lstStyle/>
                    <a:p>
                      <a:pPr algn="ctr"/>
                      <a:r>
                        <a:rPr lang="nl-NL" sz="800" b="1">
                          <a:latin typeface="Calibri"/>
                          <a:ea typeface="Calibri"/>
                          <a:cs typeface="Calibri"/>
                        </a:rPr>
                        <a:t>Nieuwe zorgpad</a:t>
                      </a:r>
                    </a:p>
                  </a:txBody>
                  <a:tcP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112154"/>
                  </a:ext>
                </a:extLst>
              </a:tr>
              <a:tr h="370840">
                <a:tc>
                  <a:txBody>
                    <a:bodyPr/>
                    <a:lstStyle/>
                    <a:p>
                      <a:pPr algn="ctr" fontAlgn="base"/>
                      <a:r>
                        <a:rPr lang="nl-NL" sz="800" b="1" i="0" noProof="0">
                          <a:solidFill>
                            <a:srgbClr val="3C3C3C"/>
                          </a:solidFill>
                          <a:effectLst/>
                          <a:latin typeface="Calibri" panose="020F0502020204030204" pitchFamily="34" charset="0"/>
                        </a:rPr>
                        <a:t>[Bespaarde zorgactiviteit] </a:t>
                      </a:r>
                    </a:p>
                    <a:p>
                      <a:pPr algn="ctr" fontAlgn="base"/>
                      <a:r>
                        <a:rPr lang="nl-NL" sz="800" b="1" i="1" noProof="0">
                          <a:solidFill>
                            <a:srgbClr val="3C3C3C"/>
                          </a:solidFill>
                          <a:effectLst/>
                          <a:latin typeface="Calibri" panose="020F0502020204030204" pitchFamily="34" charset="0"/>
                        </a:rPr>
                        <a:t>(bijv. polibezoek)</a:t>
                      </a:r>
                      <a:r>
                        <a:rPr lang="nl-NL" sz="800" b="0" i="1" noProof="0">
                          <a:solidFill>
                            <a:srgbClr val="3C3C3C"/>
                          </a:solidFill>
                          <a:effectLst/>
                          <a:latin typeface="Calibri" panose="020F0502020204030204" pitchFamily="34" charset="0"/>
                        </a:rPr>
                        <a:t>​</a:t>
                      </a:r>
                      <a:endParaRPr lang="nl-NL" sz="1200" b="0" i="1" noProof="0">
                        <a:solidFill>
                          <a:srgbClr val="3C3C3C"/>
                        </a:solidFill>
                        <a:effectLst/>
                      </a:endParaRPr>
                    </a:p>
                  </a:txBody>
                  <a:tcPr anchor="ctr">
                    <a:lnB w="762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nl-NL" sz="8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2478678"/>
                  </a:ext>
                </a:extLst>
              </a:tr>
              <a:tr h="370840">
                <a:tc>
                  <a:txBody>
                    <a:bodyPr/>
                    <a:lstStyle/>
                    <a:p>
                      <a:pPr lvl="0" algn="ctr">
                        <a:buNone/>
                      </a:pPr>
                      <a:r>
                        <a:rPr lang="nl-NL" sz="800" b="1">
                          <a:latin typeface="Calibri"/>
                          <a:ea typeface="Calibri"/>
                          <a:cs typeface="Calibri"/>
                        </a:rPr>
                        <a:t> </a:t>
                      </a: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1961781"/>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l-NL" sz="800" b="1">
                          <a:latin typeface="Calibri"/>
                          <a:ea typeface="Calibri"/>
                          <a:cs typeface="Calibri"/>
                        </a:rPr>
                        <a:t> </a:t>
                      </a:r>
                    </a:p>
                    <a:p>
                      <a:pPr lvl="0" algn="ctr">
                        <a:buNone/>
                      </a:pPr>
                      <a:endParaRPr lang="nl-NL" sz="800" b="1">
                        <a:latin typeface="Calibri"/>
                        <a:ea typeface="Calibri"/>
                        <a:cs typeface="Calibri"/>
                      </a:endParaRP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7778733"/>
                  </a:ext>
                </a:extLst>
              </a:tr>
              <a:tr h="370840">
                <a:tc>
                  <a:txBody>
                    <a:bodyPr/>
                    <a:lstStyle/>
                    <a:p>
                      <a:pPr algn="ctr"/>
                      <a:r>
                        <a:rPr lang="nl-NL" sz="800" b="1">
                          <a:latin typeface="Calibri"/>
                          <a:ea typeface="Calibri"/>
                          <a:cs typeface="Calibri"/>
                        </a:rPr>
                        <a:t> </a:t>
                      </a: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5405159"/>
                  </a:ext>
                </a:extLst>
              </a:tr>
              <a:tr h="370840">
                <a:tc>
                  <a:txBody>
                    <a:bodyPr/>
                    <a:lstStyle/>
                    <a:p>
                      <a:pPr algn="ctr"/>
                      <a:r>
                        <a:rPr lang="nl-NL" sz="800" b="1">
                          <a:solidFill>
                            <a:schemeClr val="bg1"/>
                          </a:solidFill>
                          <a:latin typeface="Calibri" panose="020F0502020204030204" pitchFamily="34" charset="0"/>
                          <a:ea typeface="Calibri" panose="020F0502020204030204" pitchFamily="34" charset="0"/>
                          <a:cs typeface="Calibri" panose="020F0502020204030204" pitchFamily="34" charset="0"/>
                        </a:rPr>
                        <a:t>Totaal</a:t>
                      </a: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algn="ctr"/>
                      <a:endParaRPr lang="nl-NL" sz="800" b="1">
                        <a:latin typeface="Calibri" panose="020F0502020204030204" pitchFamily="34" charset="0"/>
                        <a:ea typeface="Calibri" panose="020F0502020204030204" pitchFamily="34" charset="0"/>
                        <a:cs typeface="Calibri" panose="020F0502020204030204" pitchFamily="34" charset="0"/>
                      </a:endParaRPr>
                    </a:p>
                  </a:txBody>
                  <a:tcPr anchor="ctr">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nl-NL" sz="800" b="1">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882615"/>
                  </a:ext>
                </a:extLst>
              </a:tr>
              <a:tr h="370840">
                <a:tc>
                  <a:txBody>
                    <a:bodyPr/>
                    <a:lstStyle/>
                    <a:p>
                      <a:pPr algn="ctr"/>
                      <a:r>
                        <a:rPr lang="nl-NL" sz="800" b="1">
                          <a:solidFill>
                            <a:schemeClr val="bg1"/>
                          </a:solidFill>
                          <a:latin typeface="Calibri"/>
                          <a:ea typeface="Calibri"/>
                          <a:cs typeface="Calibri"/>
                        </a:rPr>
                        <a:t>Verschil Regulier – nieuwe zorgpad</a:t>
                      </a:r>
                    </a:p>
                  </a:txBody>
                  <a:tcPr anchor="ctr">
                    <a:lnT w="76200" cap="flat" cmpd="sng" algn="ctr">
                      <a:solidFill>
                        <a:schemeClr val="bg1"/>
                      </a:solidFill>
                      <a:prstDash val="solid"/>
                      <a:round/>
                      <a:headEnd type="none" w="med" len="med"/>
                      <a:tailEnd type="none" w="med" len="med"/>
                    </a:lnT>
                    <a:solidFill>
                      <a:schemeClr val="accent3"/>
                    </a:solidFill>
                  </a:tcPr>
                </a:tc>
                <a:tc gridSpan="2">
                  <a:txBody>
                    <a:bodyPr/>
                    <a:lstStyle/>
                    <a:p>
                      <a:pPr algn="ctr"/>
                      <a:endParaRPr lang="nl-NL" sz="800" b="1">
                        <a:latin typeface="Calibri" panose="020F0502020204030204" pitchFamily="34" charset="0"/>
                        <a:ea typeface="Calibri" panose="020F0502020204030204" pitchFamily="34" charset="0"/>
                        <a:cs typeface="Calibri" panose="020F0502020204030204" pitchFamily="34" charset="0"/>
                      </a:endParaRPr>
                    </a:p>
                  </a:txBody>
                  <a:tcPr anchor="ctr">
                    <a:lnT w="12700" cap="flat" cmpd="sng" algn="ctr">
                      <a:solidFill>
                        <a:schemeClr val="tx1"/>
                      </a:solidFill>
                      <a:prstDash val="solid"/>
                      <a:round/>
                      <a:headEnd type="none" w="med" len="med"/>
                      <a:tailEnd type="none" w="med" len="med"/>
                    </a:lnT>
                  </a:tcPr>
                </a:tc>
                <a:tc hMerge="1">
                  <a:txBody>
                    <a:bodyPr/>
                    <a:lstStyle/>
                    <a:p>
                      <a:pPr algn="ctr"/>
                      <a:endParaRPr lang="nl-NL" sz="800" b="1">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87894146"/>
                  </a:ext>
                </a:extLst>
              </a:tr>
            </a:tbl>
          </a:graphicData>
        </a:graphic>
      </p:graphicFrame>
      <p:sp>
        <p:nvSpPr>
          <p:cNvPr id="6" name="Tekstvak 5">
            <a:hlinkClick r:id="rId4"/>
            <a:extLst>
              <a:ext uri="{FF2B5EF4-FFF2-40B4-BE49-F238E27FC236}">
                <a16:creationId xmlns:a16="http://schemas.microsoft.com/office/drawing/2014/main" id="{D2EBEF59-C67B-3810-C434-209CAC6AE768}"/>
              </a:ext>
            </a:extLst>
          </p:cNvPr>
          <p:cNvSpPr txBox="1"/>
          <p:nvPr/>
        </p:nvSpPr>
        <p:spPr>
          <a:xfrm>
            <a:off x="6674337" y="4221346"/>
            <a:ext cx="1820985" cy="523220"/>
          </a:xfrm>
          <a:prstGeom prst="rect">
            <a:avLst/>
          </a:prstGeom>
          <a:noFill/>
        </p:spPr>
        <p:txBody>
          <a:bodyPr wrap="square" rtlCol="0">
            <a:spAutoFit/>
          </a:bodyPr>
          <a:lstStyle/>
          <a:p>
            <a:r>
              <a:rPr lang="nl-NL" b="1"/>
              <a:t>Zie voorbeeld: CVA – AF detectie</a:t>
            </a:r>
          </a:p>
        </p:txBody>
      </p:sp>
    </p:spTree>
    <p:extLst>
      <p:ext uri="{BB962C8B-B14F-4D97-AF65-F5344CB8AC3E}">
        <p14:creationId xmlns:p14="http://schemas.microsoft.com/office/powerpoint/2010/main" val="358268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447BB-691B-68CD-8B51-7C883585C63C}"/>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2E92FDC-3CC5-4CB8-AFC7-F2E9B29D54F1}"/>
              </a:ext>
            </a:extLst>
          </p:cNvPr>
          <p:cNvSpPr>
            <a:spLocks noGrp="1"/>
          </p:cNvSpPr>
          <p:nvPr>
            <p:ph type="body" idx="14"/>
          </p:nvPr>
        </p:nvSpPr>
        <p:spPr/>
        <p:txBody>
          <a:bodyPr/>
          <a:lstStyle/>
          <a:p>
            <a:endParaRPr lang="nl-NL"/>
          </a:p>
        </p:txBody>
      </p:sp>
      <p:sp>
        <p:nvSpPr>
          <p:cNvPr id="4" name="Titel 3">
            <a:extLst>
              <a:ext uri="{FF2B5EF4-FFF2-40B4-BE49-F238E27FC236}">
                <a16:creationId xmlns:a16="http://schemas.microsoft.com/office/drawing/2014/main" id="{D5FD22DD-7C8E-7C33-0576-32172318CD75}"/>
              </a:ext>
            </a:extLst>
          </p:cNvPr>
          <p:cNvSpPr>
            <a:spLocks noGrp="1"/>
          </p:cNvSpPr>
          <p:nvPr>
            <p:ph type="title"/>
          </p:nvPr>
        </p:nvSpPr>
        <p:spPr/>
        <p:txBody>
          <a:bodyPr/>
          <a:lstStyle/>
          <a:p>
            <a:r>
              <a:rPr lang="nl-NL"/>
              <a:t>Kosten voor het ziekenhuis</a:t>
            </a:r>
          </a:p>
        </p:txBody>
      </p:sp>
    </p:spTree>
    <p:extLst>
      <p:ext uri="{BB962C8B-B14F-4D97-AF65-F5344CB8AC3E}">
        <p14:creationId xmlns:p14="http://schemas.microsoft.com/office/powerpoint/2010/main" val="517408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6C58687B-59EE-8FCD-8F3C-2412E3E3D947}"/>
            </a:ext>
          </a:extLst>
        </p:cNvPr>
        <p:cNvGrpSpPr/>
        <p:nvPr/>
      </p:nvGrpSpPr>
      <p:grpSpPr>
        <a:xfrm>
          <a:off x="0" y="0"/>
          <a:ext cx="0" cy="0"/>
          <a:chOff x="0" y="0"/>
          <a:chExt cx="0" cy="0"/>
        </a:xfrm>
      </p:grpSpPr>
      <p:sp>
        <p:nvSpPr>
          <p:cNvPr id="212" name="Google Shape;212;p29">
            <a:extLst>
              <a:ext uri="{FF2B5EF4-FFF2-40B4-BE49-F238E27FC236}">
                <a16:creationId xmlns:a16="http://schemas.microsoft.com/office/drawing/2014/main" id="{D9FCFD7E-6D34-F31C-695C-67742865DFC8}"/>
              </a:ext>
            </a:extLst>
          </p:cNvPr>
          <p:cNvSpPr txBox="1"/>
          <p:nvPr/>
        </p:nvSpPr>
        <p:spPr>
          <a:xfrm>
            <a:off x="376237" y="101508"/>
            <a:ext cx="8391526" cy="461635"/>
          </a:xfrm>
          <a:prstGeom prst="rect">
            <a:avLst/>
          </a:prstGeom>
          <a:noFill/>
          <a:ln>
            <a:noFill/>
          </a:ln>
        </p:spPr>
        <p:txBody>
          <a:bodyPr spcFirstLastPara="1" wrap="square" lIns="91425" tIns="91425" rIns="91425" bIns="91425" anchor="t" anchorCtr="0">
            <a:spAutoFit/>
          </a:bodyPr>
          <a:lstStyle/>
          <a:p>
            <a:pPr lvl="0">
              <a:buSzPts val="1100"/>
              <a:defRPr/>
            </a:pPr>
            <a:r>
              <a:rPr kumimoji="0" lang="nl-NL" sz="1800" b="1" i="0" u="none" strike="noStrike" kern="0" cap="none" spc="0" normalizeH="0" baseline="0" noProof="0">
                <a:ln>
                  <a:noFill/>
                </a:ln>
                <a:solidFill>
                  <a:srgbClr val="2D4F9E"/>
                </a:solidFill>
                <a:effectLst/>
                <a:uLnTx/>
                <a:uFillTx/>
                <a:latin typeface="+mj-lt"/>
                <a:cs typeface="Arial"/>
                <a:sym typeface="Arial"/>
              </a:rPr>
              <a:t>AF detectie | Verwachtte impact op </a:t>
            </a:r>
            <a:r>
              <a:rPr lang="nl-NL" sz="1800" b="1">
                <a:solidFill>
                  <a:srgbClr val="2D4F9E"/>
                </a:solidFill>
                <a:latin typeface="+mj-lt"/>
              </a:rPr>
              <a:t>ziekenhuisuitgaven/kosten</a:t>
            </a:r>
            <a:endParaRPr kumimoji="0" lang="en-US" sz="1600" b="1" i="0" u="none" strike="noStrike" kern="0" cap="none" spc="0" normalizeH="0" baseline="0" noProof="0">
              <a:ln>
                <a:noFill/>
              </a:ln>
              <a:solidFill>
                <a:srgbClr val="2D4F9E"/>
              </a:solidFill>
              <a:effectLst/>
              <a:uLnTx/>
              <a:uFillTx/>
              <a:latin typeface="+mj-lt"/>
              <a:cs typeface="Arial"/>
              <a:sym typeface="Arial"/>
            </a:endParaRPr>
          </a:p>
        </p:txBody>
      </p:sp>
      <p:sp>
        <p:nvSpPr>
          <p:cNvPr id="213" name="Google Shape;213;p29">
            <a:extLst>
              <a:ext uri="{FF2B5EF4-FFF2-40B4-BE49-F238E27FC236}">
                <a16:creationId xmlns:a16="http://schemas.microsoft.com/office/drawing/2014/main" id="{1EB37119-7246-5750-F6A6-4AADE6E2D521}"/>
              </a:ext>
            </a:extLst>
          </p:cNvPr>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mj-lt"/>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750" b="0" i="0" u="none" strike="noStrike" kern="0" cap="none" spc="0" normalizeH="0" baseline="0" noProof="0">
              <a:ln>
                <a:noFill/>
              </a:ln>
              <a:solidFill>
                <a:srgbClr val="2D4F9E"/>
              </a:solidFill>
              <a:effectLst/>
              <a:uLnTx/>
              <a:uFillTx/>
              <a:latin typeface="+mj-lt"/>
              <a:cs typeface="Arial"/>
              <a:sym typeface="Arial"/>
            </a:endParaRPr>
          </a:p>
        </p:txBody>
      </p:sp>
      <p:pic>
        <p:nvPicPr>
          <p:cNvPr id="214" name="Google Shape;214;p29" title="Santeon logo FINAL.png">
            <a:extLst>
              <a:ext uri="{FF2B5EF4-FFF2-40B4-BE49-F238E27FC236}">
                <a16:creationId xmlns:a16="http://schemas.microsoft.com/office/drawing/2014/main" id="{12A1E18A-0951-67FB-A47E-4E50B4B132AF}"/>
              </a:ext>
            </a:extLst>
          </p:cNvPr>
          <p:cNvPicPr preferRelativeResize="0"/>
          <p:nvPr/>
        </p:nvPicPr>
        <p:blipFill>
          <a:blip r:embed="rId3">
            <a:alphaModFix/>
          </a:blip>
          <a:stretch>
            <a:fillRect/>
          </a:stretch>
        </p:blipFill>
        <p:spPr>
          <a:xfrm>
            <a:off x="500600" y="4688800"/>
            <a:ext cx="856699" cy="227150"/>
          </a:xfrm>
          <a:prstGeom prst="rect">
            <a:avLst/>
          </a:prstGeom>
          <a:noFill/>
          <a:ln>
            <a:noFill/>
          </a:ln>
        </p:spPr>
      </p:pic>
      <p:sp>
        <p:nvSpPr>
          <p:cNvPr id="2" name="Tekstvak 1">
            <a:extLst>
              <a:ext uri="{FF2B5EF4-FFF2-40B4-BE49-F238E27FC236}">
                <a16:creationId xmlns:a16="http://schemas.microsoft.com/office/drawing/2014/main" id="{9F5669D6-8CA4-6DD8-7FB1-36DEDF105E3C}"/>
              </a:ext>
            </a:extLst>
          </p:cNvPr>
          <p:cNvSpPr txBox="1"/>
          <p:nvPr/>
        </p:nvSpPr>
        <p:spPr>
          <a:xfrm flipH="1">
            <a:off x="6532426" y="67257"/>
            <a:ext cx="2611574" cy="123777"/>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defPPr marR="0" lvl="0" algn="l" rtl="0">
              <a:lnSpc>
                <a:spcPct val="100000"/>
              </a:lnSpc>
              <a:spcBef>
                <a:spcPts val="0"/>
              </a:spcBef>
              <a:spcAft>
                <a:spcPts val="0"/>
              </a:spcAft>
            </a:defPPr>
            <a:lvl1pPr algn="r">
              <a:lnSpc>
                <a:spcPct val="106000"/>
              </a:lnSpc>
              <a:buFont typeface="Wingdings 2" pitchFamily="18" charset="2"/>
              <a:buNone/>
              <a:defRPr sz="825" b="1">
                <a:solidFill>
                  <a:srgbClr val="FFFFFF"/>
                </a:solidFill>
              </a:defRPr>
            </a:lvl1pPr>
          </a:lstStyle>
          <a:p>
            <a:r>
              <a:rPr lang="nl-NL">
                <a:latin typeface="+mj-lt"/>
              </a:rPr>
              <a:t>Indicatief – Hoog-over potentiële impactschatting</a:t>
            </a:r>
          </a:p>
        </p:txBody>
      </p:sp>
      <p:graphicFrame>
        <p:nvGraphicFramePr>
          <p:cNvPr id="4" name="Tabel 3">
            <a:extLst>
              <a:ext uri="{FF2B5EF4-FFF2-40B4-BE49-F238E27FC236}">
                <a16:creationId xmlns:a16="http://schemas.microsoft.com/office/drawing/2014/main" id="{F5C541A7-30D6-BB7E-4AD6-72652AC732DD}"/>
              </a:ext>
            </a:extLst>
          </p:cNvPr>
          <p:cNvGraphicFramePr>
            <a:graphicFrameLocks noGrp="1"/>
          </p:cNvGraphicFramePr>
          <p:nvPr>
            <p:extLst>
              <p:ext uri="{D42A27DB-BD31-4B8C-83A1-F6EECF244321}">
                <p14:modId xmlns:p14="http://schemas.microsoft.com/office/powerpoint/2010/main" val="1282168706"/>
              </p:ext>
            </p:extLst>
          </p:nvPr>
        </p:nvGraphicFramePr>
        <p:xfrm>
          <a:off x="1523554" y="465022"/>
          <a:ext cx="6096000" cy="2818006"/>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45436209"/>
                    </a:ext>
                  </a:extLst>
                </a:gridCol>
                <a:gridCol w="2032000">
                  <a:extLst>
                    <a:ext uri="{9D8B030D-6E8A-4147-A177-3AD203B41FA5}">
                      <a16:colId xmlns:a16="http://schemas.microsoft.com/office/drawing/2014/main" val="2250179356"/>
                    </a:ext>
                  </a:extLst>
                </a:gridCol>
                <a:gridCol w="2032000">
                  <a:extLst>
                    <a:ext uri="{9D8B030D-6E8A-4147-A177-3AD203B41FA5}">
                      <a16:colId xmlns:a16="http://schemas.microsoft.com/office/drawing/2014/main" val="501683252"/>
                    </a:ext>
                  </a:extLst>
                </a:gridCol>
              </a:tblGrid>
              <a:tr h="370840">
                <a:tc>
                  <a:txBody>
                    <a:bodyPr/>
                    <a:lstStyle/>
                    <a:p>
                      <a:endParaRPr lang="nl-NL" sz="8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nl-NL" sz="800" b="1">
                          <a:latin typeface="Calibri" panose="020F0502020204030204" pitchFamily="34" charset="0"/>
                          <a:ea typeface="Calibri" panose="020F0502020204030204" pitchFamily="34" charset="0"/>
                          <a:cs typeface="Calibri" panose="020F0502020204030204" pitchFamily="34" charset="0"/>
                        </a:rPr>
                        <a:t>Regulier zorgpad</a:t>
                      </a:r>
                    </a:p>
                  </a:txBody>
                  <a:tcPr>
                    <a:lnB w="6350" cap="flat" cmpd="sng" algn="ctr">
                      <a:solidFill>
                        <a:schemeClr val="tx1"/>
                      </a:solidFill>
                      <a:prstDash val="solid"/>
                      <a:round/>
                      <a:headEnd type="none" w="med" len="med"/>
                      <a:tailEnd type="none" w="med" len="med"/>
                    </a:lnB>
                  </a:tcPr>
                </a:tc>
                <a:tc>
                  <a:txBody>
                    <a:bodyPr/>
                    <a:lstStyle/>
                    <a:p>
                      <a:pPr algn="ctr"/>
                      <a:r>
                        <a:rPr lang="nl-NL" sz="800" b="1">
                          <a:latin typeface="Calibri" panose="020F0502020204030204" pitchFamily="34" charset="0"/>
                          <a:ea typeface="Calibri" panose="020F0502020204030204" pitchFamily="34" charset="0"/>
                          <a:cs typeface="Calibri" panose="020F0502020204030204" pitchFamily="34" charset="0"/>
                        </a:rPr>
                        <a:t>Nieuw zorgpad</a:t>
                      </a:r>
                    </a:p>
                  </a:txBody>
                  <a:tcP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112154"/>
                  </a:ext>
                </a:extLst>
              </a:tr>
              <a:tr h="172387">
                <a:tc>
                  <a:txBody>
                    <a:bodyPr/>
                    <a:lstStyle/>
                    <a:p>
                      <a:pPr lvl="0" algn="ctr">
                        <a:buNone/>
                      </a:pPr>
                      <a:r>
                        <a:rPr lang="nl-NL" sz="800" b="1" i="0" noProof="0">
                          <a:solidFill>
                            <a:srgbClr val="3C3C3C"/>
                          </a:solidFill>
                          <a:effectLst/>
                          <a:latin typeface="Calibri" panose="020F0502020204030204" pitchFamily="34" charset="0"/>
                          <a:ea typeface="Calibri" panose="020F0502020204030204" pitchFamily="34" charset="0"/>
                          <a:cs typeface="Calibri" panose="020F0502020204030204" pitchFamily="34" charset="0"/>
                        </a:rPr>
                        <a:t>Personeelstijd poli bezoeken [zorgactiviteit ]</a:t>
                      </a:r>
                      <a:endParaRPr lang="nl-NL" sz="1200" b="0" i="1" noProof="0">
                        <a:solidFill>
                          <a:srgbClr val="3C3C3C"/>
                        </a:solidFill>
                        <a:effectLst/>
                        <a:latin typeface="Calibri" panose="020F0502020204030204" pitchFamily="34" charset="0"/>
                        <a:ea typeface="Calibri" panose="020F0502020204030204" pitchFamily="34" charset="0"/>
                        <a:cs typeface="Calibri" panose="020F0502020204030204" pitchFamily="34" charset="0"/>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B w="80010" cap="flat" cmpd="sng" algn="ctr">
                      <a:solidFill>
                        <a:srgbClr val="FFFFFF"/>
                      </a:solidFill>
                      <a:prstDash val="solid"/>
                      <a:round/>
                      <a:headEnd type="none" w="med" len="med"/>
                      <a:tailEnd type="none" w="med" len="med"/>
                    </a:lnB>
                    <a:solidFill>
                      <a:srgbClr val="D9D9D9"/>
                    </a:solidFill>
                  </a:tcPr>
                </a:tc>
                <a:tc>
                  <a:txBody>
                    <a:bodyPr/>
                    <a:lstStyle/>
                    <a:p>
                      <a:pPr lvl="0" algn="ctr">
                        <a:buNone/>
                      </a:pP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80010" cap="flat" cmpd="sng" algn="ctr">
                      <a:solidFill>
                        <a:srgbClr val="FFFFFF"/>
                      </a:solidFill>
                      <a:prstDash val="solid"/>
                      <a:round/>
                      <a:headEnd type="none" w="med" len="med"/>
                      <a:tailEnd type="none" w="med" len="med"/>
                    </a:lnL>
                    <a:lnR w="3174"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a:solidFill>
                        <a:schemeClr val="tx1"/>
                      </a:solidFill>
                    </a:lnB>
                  </a:tcPr>
                </a:tc>
                <a:tc>
                  <a:txBody>
                    <a:bodyPr/>
                    <a:lstStyle/>
                    <a:p>
                      <a:pPr lvl="0" algn="ctr">
                        <a:buNone/>
                      </a:pP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3174"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a:solidFill>
                        <a:schemeClr val="tx1"/>
                      </a:solidFill>
                    </a:lnB>
                  </a:tcPr>
                </a:tc>
                <a:extLst>
                  <a:ext uri="{0D108BD9-81ED-4DB2-BD59-A6C34878D82A}">
                    <a16:rowId xmlns:a16="http://schemas.microsoft.com/office/drawing/2014/main" val="2077851371"/>
                  </a:ext>
                </a:extLst>
              </a:tr>
              <a:tr h="153899">
                <a:tc>
                  <a:txBody>
                    <a:bodyPr/>
                    <a:lstStyle/>
                    <a:p>
                      <a:pPr lvl="0" algn="ctr">
                        <a:buNone/>
                      </a:pPr>
                      <a:r>
                        <a:rPr lang="nl-NL" sz="800" b="1" i="0" noProof="0">
                          <a:solidFill>
                            <a:srgbClr val="3C3C3C"/>
                          </a:solidFill>
                          <a:effectLst/>
                          <a:latin typeface="Calibri" panose="020F0502020204030204" pitchFamily="34" charset="0"/>
                          <a:ea typeface="Calibri" panose="020F0502020204030204" pitchFamily="34" charset="0"/>
                          <a:cs typeface="Calibri" panose="020F0502020204030204" pitchFamily="34" charset="0"/>
                        </a:rPr>
                        <a:t>Personeelstijd opnames arts</a:t>
                      </a:r>
                      <a:endParaRPr lang="en-US">
                        <a:latin typeface="Calibri" panose="020F0502020204030204" pitchFamily="34" charset="0"/>
                        <a:ea typeface="Calibri" panose="020F0502020204030204" pitchFamily="34" charset="0"/>
                        <a:cs typeface="Calibri" panose="020F0502020204030204" pitchFamily="34" charset="0"/>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lvl="0" algn="ctr">
                        <a:buNone/>
                      </a:pP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80010" cap="flat" cmpd="sng" algn="ctr">
                      <a:solidFill>
                        <a:srgbClr val="FFFFFF"/>
                      </a:solidFill>
                      <a:prstDash val="solid"/>
                      <a:round/>
                      <a:headEnd type="none" w="med" len="med"/>
                      <a:tailEnd type="none" w="med" len="med"/>
                    </a:lnL>
                    <a:lnR w="3174">
                      <a:solidFill>
                        <a:schemeClr val="tx1"/>
                      </a:solidFill>
                    </a:lnR>
                    <a:lnT w="6350">
                      <a:solidFill>
                        <a:schemeClr val="tx1"/>
                      </a:solidFill>
                    </a:lnT>
                    <a:lnB w="6350">
                      <a:solidFill>
                        <a:schemeClr val="tx1"/>
                      </a:solidFill>
                    </a:lnB>
                  </a:tcPr>
                </a:tc>
                <a:tc>
                  <a:txBody>
                    <a:bodyPr/>
                    <a:lstStyle/>
                    <a:p>
                      <a:pPr lvl="0" algn="ctr">
                        <a:buNone/>
                      </a:pP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3174">
                      <a:solidFill>
                        <a:schemeClr val="tx1"/>
                      </a:solidFill>
                    </a:lnL>
                    <a:lnT w="6350">
                      <a:solidFill>
                        <a:schemeClr val="tx1"/>
                      </a:solidFill>
                    </a:lnT>
                    <a:lnB w="6350">
                      <a:solidFill>
                        <a:schemeClr val="tx1"/>
                      </a:solidFill>
                    </a:lnB>
                  </a:tcPr>
                </a:tc>
                <a:extLst>
                  <a:ext uri="{0D108BD9-81ED-4DB2-BD59-A6C34878D82A}">
                    <a16:rowId xmlns:a16="http://schemas.microsoft.com/office/drawing/2014/main" val="4059424580"/>
                  </a:ext>
                </a:extLst>
              </a:tr>
              <a:tr h="0">
                <a:tc>
                  <a:txBody>
                    <a:bodyPr/>
                    <a:lstStyle/>
                    <a:p>
                      <a:pPr lvl="0" algn="ctr">
                        <a:buNone/>
                      </a:pPr>
                      <a:r>
                        <a:rPr lang="nl-NL" sz="800" b="1" i="0" noProof="0">
                          <a:solidFill>
                            <a:srgbClr val="3C3C3C"/>
                          </a:solidFill>
                          <a:effectLst/>
                          <a:latin typeface="Calibri" panose="020F0502020204030204" pitchFamily="34" charset="0"/>
                          <a:ea typeface="Calibri" panose="020F0502020204030204" pitchFamily="34" charset="0"/>
                          <a:cs typeface="Calibri" panose="020F0502020204030204" pitchFamily="34" charset="0"/>
                        </a:rPr>
                        <a:t>Personeelstijd opnames verpleegkundige</a:t>
                      </a:r>
                      <a:endParaRPr lang="en-US" sz="800">
                        <a:latin typeface="Calibri" panose="020F0502020204030204" pitchFamily="34" charset="0"/>
                        <a:ea typeface="Calibri" panose="020F0502020204030204" pitchFamily="34" charset="0"/>
                        <a:cs typeface="Calibri" panose="020F0502020204030204" pitchFamily="34" charset="0"/>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lvl="0" algn="ctr">
                        <a:buNone/>
                      </a:pP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80010" cap="flat" cmpd="sng" algn="ctr">
                      <a:solidFill>
                        <a:srgbClr val="FFFFFF"/>
                      </a:solidFill>
                      <a:prstDash val="solid"/>
                      <a:round/>
                      <a:headEnd type="none" w="med" len="med"/>
                      <a:tailEnd type="none" w="med" len="med"/>
                    </a:lnL>
                    <a:lnR w="3174"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a:solidFill>
                        <a:schemeClr val="tx1"/>
                      </a:solidFill>
                    </a:lnB>
                  </a:tcPr>
                </a:tc>
                <a:tc>
                  <a:txBody>
                    <a:bodyPr/>
                    <a:lstStyle/>
                    <a:p>
                      <a:pPr lvl="0" algn="ctr">
                        <a:buNone/>
                      </a:pP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3174"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a:solidFill>
                        <a:schemeClr val="tx1"/>
                      </a:solidFill>
                    </a:lnB>
                  </a:tcPr>
                </a:tc>
                <a:extLst>
                  <a:ext uri="{0D108BD9-81ED-4DB2-BD59-A6C34878D82A}">
                    <a16:rowId xmlns:a16="http://schemas.microsoft.com/office/drawing/2014/main" val="3409326224"/>
                  </a:ext>
                </a:extLst>
              </a:tr>
              <a:tr h="0">
                <a:tc>
                  <a:txBody>
                    <a:bodyPr/>
                    <a:lstStyle/>
                    <a:p>
                      <a:pPr lvl="0" algn="ctr">
                        <a:buNone/>
                      </a:pPr>
                      <a:r>
                        <a:rPr lang="nl-NL" sz="800" b="1" i="0" noProof="0">
                          <a:solidFill>
                            <a:srgbClr val="3C3C3C"/>
                          </a:solidFill>
                          <a:effectLst/>
                          <a:latin typeface="Calibri" panose="020F0502020204030204" pitchFamily="34" charset="0"/>
                          <a:ea typeface="Calibri" panose="020F0502020204030204" pitchFamily="34" charset="0"/>
                          <a:cs typeface="Calibri" panose="020F0502020204030204" pitchFamily="34" charset="0"/>
                        </a:rPr>
                        <a:t>Kosten voor diagnose-onderzoeken (bijv. lab, echo, holters, etc)</a:t>
                      </a:r>
                      <a:endParaRPr lang="en-US">
                        <a:latin typeface="Calibri" panose="020F0502020204030204" pitchFamily="34" charset="0"/>
                        <a:ea typeface="Calibri" panose="020F0502020204030204" pitchFamily="34" charset="0"/>
                        <a:cs typeface="Calibri" panose="020F0502020204030204" pitchFamily="34" charset="0"/>
                      </a:endParaRPr>
                    </a:p>
                  </a:txBody>
                  <a:tcPr marL="59567" marR="59567" marT="29783" marB="29783" anchor="ctr">
                    <a:lnL w="80010" cap="flat" cmpd="sng" algn="ctr">
                      <a:solidFill>
                        <a:srgbClr val="FFFFFF"/>
                      </a:solidFill>
                      <a:prstDash val="solid"/>
                      <a:round/>
                      <a:headEnd type="none" w="med" len="med"/>
                      <a:tailEnd type="none" w="med" len="med"/>
                    </a:lnL>
                    <a:lnR w="80010" cap="flat" cmpd="sng" algn="ctr">
                      <a:solidFill>
                        <a:srgbClr val="FFFFFF"/>
                      </a:solidFill>
                      <a:prstDash val="solid"/>
                      <a:round/>
                      <a:headEnd type="none" w="med" len="med"/>
                      <a:tailEnd type="none" w="med" len="med"/>
                    </a:lnR>
                    <a:lnT w="80010" cap="flat" cmpd="sng" algn="ctr">
                      <a:solidFill>
                        <a:srgbClr val="FFFFFF"/>
                      </a:solidFill>
                      <a:prstDash val="solid"/>
                      <a:round/>
                      <a:headEnd type="none" w="med" len="med"/>
                      <a:tailEnd type="none" w="med" len="med"/>
                    </a:lnT>
                    <a:lnB w="80010" cap="flat" cmpd="sng" algn="ctr">
                      <a:solidFill>
                        <a:srgbClr val="FFFFFF"/>
                      </a:solidFill>
                      <a:prstDash val="solid"/>
                      <a:round/>
                      <a:headEnd type="none" w="med" len="med"/>
                      <a:tailEnd type="none" w="med" len="med"/>
                    </a:lnB>
                    <a:solidFill>
                      <a:srgbClr val="D9D9D9"/>
                    </a:solidFill>
                  </a:tcPr>
                </a:tc>
                <a:tc>
                  <a:txBody>
                    <a:bodyPr/>
                    <a:lstStyle/>
                    <a:p>
                      <a:pPr lvl="0" algn="ctr">
                        <a:buNone/>
                      </a:pP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80010" cap="flat" cmpd="sng" algn="ctr">
                      <a:solidFill>
                        <a:srgbClr val="FFFFFF"/>
                      </a:solidFill>
                      <a:prstDash val="solid"/>
                      <a:round/>
                      <a:headEnd type="none" w="med" len="med"/>
                      <a:tailEnd type="none" w="med" len="med"/>
                    </a:lnL>
                    <a:lnR w="3174">
                      <a:solidFill>
                        <a:schemeClr val="tx1"/>
                      </a:solidFill>
                    </a:lnR>
                    <a:lnT w="6350">
                      <a:solidFill>
                        <a:schemeClr val="tx1"/>
                      </a:solidFill>
                    </a:lnT>
                    <a:lnB w="6350">
                      <a:solidFill>
                        <a:schemeClr val="tx1"/>
                      </a:solidFill>
                    </a:lnB>
                  </a:tcPr>
                </a:tc>
                <a:tc>
                  <a:txBody>
                    <a:bodyPr/>
                    <a:lstStyle/>
                    <a:p>
                      <a:pPr lvl="0" algn="ctr">
                        <a:buNone/>
                      </a:pP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3174">
                      <a:solidFill>
                        <a:schemeClr val="tx1"/>
                      </a:solidFill>
                    </a:lnL>
                    <a:lnT w="6350">
                      <a:solidFill>
                        <a:schemeClr val="tx1"/>
                      </a:solidFill>
                    </a:lnT>
                    <a:lnB w="6350">
                      <a:solidFill>
                        <a:schemeClr val="tx1"/>
                      </a:solidFill>
                    </a:lnB>
                  </a:tcPr>
                </a:tc>
                <a:extLst>
                  <a:ext uri="{0D108BD9-81ED-4DB2-BD59-A6C34878D82A}">
                    <a16:rowId xmlns:a16="http://schemas.microsoft.com/office/drawing/2014/main" val="343466158"/>
                  </a:ext>
                </a:extLst>
              </a:tr>
              <a:tr h="1828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l-NL" sz="800" b="1">
                          <a:latin typeface="Calibri" panose="020F0502020204030204" pitchFamily="34" charset="0"/>
                          <a:ea typeface="Calibri" panose="020F0502020204030204" pitchFamily="34" charset="0"/>
                          <a:cs typeface="Calibri" panose="020F0502020204030204" pitchFamily="34" charset="0"/>
                        </a:rPr>
                        <a:t>Kosten voor aanschaf materiaal / dienstverlening</a:t>
                      </a:r>
                    </a:p>
                  </a:txBody>
                  <a:tcPr anchor="ctr">
                    <a:lnT w="80010" cap="flat" cmpd="sng" algn="ctr">
                      <a:solidFill>
                        <a:srgbClr val="FFFFFF"/>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5175188"/>
                  </a:ext>
                </a:extLst>
              </a:tr>
              <a:tr h="14190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l-NL" sz="800" b="1">
                          <a:latin typeface="Calibri" panose="020F0502020204030204" pitchFamily="34" charset="0"/>
                          <a:ea typeface="Calibri" panose="020F0502020204030204" pitchFamily="34" charset="0"/>
                          <a:cs typeface="Calibri" panose="020F0502020204030204" pitchFamily="34" charset="0"/>
                        </a:rPr>
                        <a:t>Gebruikskosten producten  </a:t>
                      </a: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9133909"/>
                  </a:ext>
                </a:extLst>
              </a:tr>
              <a:tr h="202368">
                <a:tc>
                  <a:txBody>
                    <a:bodyPr/>
                    <a:lstStyle/>
                    <a:p>
                      <a:pPr algn="ctr"/>
                      <a:r>
                        <a:rPr lang="nl-NL" sz="800" b="1">
                          <a:latin typeface="Calibri" panose="020F0502020204030204" pitchFamily="34" charset="0"/>
                          <a:ea typeface="Calibri" panose="020F0502020204030204" pitchFamily="34" charset="0"/>
                          <a:cs typeface="Calibri" panose="020F0502020204030204" pitchFamily="34" charset="0"/>
                        </a:rPr>
                        <a:t>Personeelstijd voor Supervisie</a:t>
                      </a: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nl-NL" sz="800">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5405159"/>
                  </a:ext>
                </a:extLst>
              </a:tr>
              <a:tr h="370840">
                <a:tc>
                  <a:txBody>
                    <a:bodyPr/>
                    <a:lstStyle/>
                    <a:p>
                      <a:pPr algn="ctr"/>
                      <a:r>
                        <a:rPr lang="nl-NL" sz="800" b="1">
                          <a:solidFill>
                            <a:schemeClr val="bg1"/>
                          </a:solidFill>
                          <a:latin typeface="Calibri" panose="020F0502020204030204" pitchFamily="34" charset="0"/>
                          <a:ea typeface="Calibri" panose="020F0502020204030204" pitchFamily="34" charset="0"/>
                          <a:cs typeface="Calibri" panose="020F0502020204030204" pitchFamily="34" charset="0"/>
                        </a:rPr>
                        <a:t>Totaal </a:t>
                      </a: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algn="ctr"/>
                      <a:endParaRPr lang="nl-NL" sz="800" b="1">
                        <a:latin typeface="Calibri" panose="020F0502020204030204" pitchFamily="34" charset="0"/>
                        <a:ea typeface="Calibri" panose="020F0502020204030204" pitchFamily="34" charset="0"/>
                        <a:cs typeface="Calibri" panose="020F0502020204030204" pitchFamily="34" charset="0"/>
                      </a:endParaRPr>
                    </a:p>
                  </a:txBody>
                  <a:tcPr anchor="ctr">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nl-NL" sz="800" b="1">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882615"/>
                  </a:ext>
                </a:extLst>
              </a:tr>
              <a:tr h="370840">
                <a:tc>
                  <a:txBody>
                    <a:bodyPr/>
                    <a:lstStyle/>
                    <a:p>
                      <a:pPr algn="ctr"/>
                      <a:r>
                        <a:rPr lang="nl-NL" sz="800" b="1">
                          <a:solidFill>
                            <a:schemeClr val="bg1"/>
                          </a:solidFill>
                          <a:latin typeface="Calibri" panose="020F0502020204030204" pitchFamily="34" charset="0"/>
                          <a:ea typeface="Calibri" panose="020F0502020204030204" pitchFamily="34" charset="0"/>
                          <a:cs typeface="Calibri" panose="020F0502020204030204" pitchFamily="34" charset="0"/>
                        </a:rPr>
                        <a:t>Verschil (regulier – nieuw zorgpad</a:t>
                      </a:r>
                    </a:p>
                  </a:txBody>
                  <a:tcPr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1297F"/>
                    </a:solidFill>
                  </a:tcPr>
                </a:tc>
                <a:tc gridSpan="2">
                  <a:txBody>
                    <a:bodyPr/>
                    <a:lstStyle/>
                    <a:p>
                      <a:pPr algn="ctr"/>
                      <a:endParaRPr lang="nl-NL" sz="800" b="1">
                        <a:latin typeface="Calibri" panose="020F0502020204030204" pitchFamily="34" charset="0"/>
                        <a:ea typeface="Calibri" panose="020F0502020204030204" pitchFamily="34" charset="0"/>
                        <a:cs typeface="Calibri" panose="020F05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nl-NL" sz="800" b="1">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3405245"/>
                  </a:ext>
                </a:extLst>
              </a:tr>
            </a:tbl>
          </a:graphicData>
        </a:graphic>
      </p:graphicFrame>
    </p:spTree>
    <p:extLst>
      <p:ext uri="{BB962C8B-B14F-4D97-AF65-F5344CB8AC3E}">
        <p14:creationId xmlns:p14="http://schemas.microsoft.com/office/powerpoint/2010/main" val="32180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
        <p:nvSpPr>
          <p:cNvPr id="181" name="Google Shape;181;p25"/>
          <p:cNvSpPr txBox="1">
            <a:spLocks noGrp="1"/>
          </p:cNvSpPr>
          <p:nvPr>
            <p:ph type="sldNum" idx="12"/>
          </p:nvPr>
        </p:nvSpPr>
        <p:spPr>
          <a:xfrm>
            <a:off x="8726727" y="4744566"/>
            <a:ext cx="354000" cy="207900"/>
          </a:xfrm>
          <a:prstGeom prst="rect">
            <a:avLst/>
          </a:prstGeom>
        </p:spPr>
        <p:txBody>
          <a:bodyPr spcFirstLastPara="1" wrap="square" lIns="91425" tIns="45700" rIns="91425" bIns="45700" anchor="ctr" anchorCtr="0">
            <a:spAutoFit/>
          </a:bodyPr>
          <a:lstStyle/>
          <a:p>
            <a:pPr marL="0" lvl="0" indent="0" algn="l" rtl="0">
              <a:spcBef>
                <a:spcPts val="0"/>
              </a:spcBef>
              <a:spcAft>
                <a:spcPts val="0"/>
              </a:spcAft>
              <a:buClr>
                <a:srgbClr val="000000"/>
              </a:buClr>
              <a:buFont typeface="Arial"/>
              <a:buNone/>
            </a:pPr>
            <a:fld id="{00000000-1234-1234-1234-123412341234}" type="slidenum">
              <a:rPr lang="nl-NL" noProof="0" smtClean="0"/>
              <a:t>4</a:t>
            </a:fld>
            <a:endParaRPr lang="nl-NL" noProof="0"/>
          </a:p>
        </p:txBody>
      </p:sp>
      <p:sp>
        <p:nvSpPr>
          <p:cNvPr id="182" name="Google Shape;182;p25"/>
          <p:cNvSpPr txBox="1">
            <a:spLocks noGrp="1"/>
          </p:cNvSpPr>
          <p:nvPr>
            <p:ph type="ctrTitle" idx="4294967295"/>
          </p:nvPr>
        </p:nvSpPr>
        <p:spPr>
          <a:xfrm>
            <a:off x="376550" y="1888225"/>
            <a:ext cx="3987900" cy="795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900"/>
              <a:buFont typeface="Arial"/>
              <a:buNone/>
            </a:pPr>
            <a:r>
              <a:rPr lang="nl-NL" sz="2700" noProof="0"/>
              <a:t>Achtergrondinformatie (voor de betrokkenen die input geven)</a:t>
            </a:r>
            <a:br>
              <a:rPr lang="nl-NL" sz="2700" noProof="0"/>
            </a:br>
            <a:br>
              <a:rPr lang="nl-NL" sz="2700" noProof="0"/>
            </a:br>
            <a:endParaRPr lang="nl-NL" sz="2700" noProof="0"/>
          </a:p>
        </p:txBody>
      </p:sp>
      <p:pic>
        <p:nvPicPr>
          <p:cNvPr id="183" name="Google Shape;183;p25" title="Santeon logo FINAL.png"/>
          <p:cNvPicPr preferRelativeResize="0"/>
          <p:nvPr/>
        </p:nvPicPr>
        <p:blipFill>
          <a:blip r:embed="rId4">
            <a:alphaModFix/>
          </a:blip>
          <a:stretch>
            <a:fillRect/>
          </a:stretch>
        </p:blipFill>
        <p:spPr>
          <a:xfrm>
            <a:off x="500600" y="4688800"/>
            <a:ext cx="856699" cy="227150"/>
          </a:xfrm>
          <a:prstGeom prst="rect">
            <a:avLst/>
          </a:prstGeom>
          <a:noFill/>
          <a:ln>
            <a:noFill/>
          </a:ln>
        </p:spPr>
      </p:pic>
      <p:sp>
        <p:nvSpPr>
          <p:cNvPr id="3" name="Tekstvak 2">
            <a:extLst>
              <a:ext uri="{FF2B5EF4-FFF2-40B4-BE49-F238E27FC236}">
                <a16:creationId xmlns:a16="http://schemas.microsoft.com/office/drawing/2014/main" id="{40CF0951-6C98-4F82-9D79-8A5036D376C0}"/>
              </a:ext>
            </a:extLst>
          </p:cNvPr>
          <p:cNvSpPr txBox="1"/>
          <p:nvPr/>
        </p:nvSpPr>
        <p:spPr>
          <a:xfrm>
            <a:off x="500600" y="3429000"/>
            <a:ext cx="3878927" cy="707886"/>
          </a:xfrm>
          <a:prstGeom prst="rect">
            <a:avLst/>
          </a:prstGeom>
          <a:noFill/>
        </p:spPr>
        <p:txBody>
          <a:bodyPr wrap="square" rtlCol="0">
            <a:spAutoFit/>
          </a:bodyPr>
          <a:lstStyle/>
          <a:p>
            <a:r>
              <a:rPr lang="nl-NL" sz="1000" b="0" i="0" u="none" strike="noStrike">
                <a:solidFill>
                  <a:schemeClr val="tx1"/>
                </a:solidFill>
                <a:effectLst/>
                <a:latin typeface="+mn-lt"/>
              </a:rPr>
              <a:t>Deze achtergrondinformatie is bedoeld om </a:t>
            </a:r>
            <a:r>
              <a:rPr lang="nl-NL" sz="1000" b="1" i="0" u="none" strike="noStrike">
                <a:solidFill>
                  <a:schemeClr val="accent3"/>
                </a:solidFill>
                <a:effectLst/>
                <a:latin typeface="+mn-lt"/>
              </a:rPr>
              <a:t>[</a:t>
            </a:r>
            <a:r>
              <a:rPr lang="nl-NL" sz="1000" b="1" i="0" u="none" strike="noStrike" err="1">
                <a:solidFill>
                  <a:schemeClr val="accent3"/>
                </a:solidFill>
                <a:effectLst/>
                <a:latin typeface="+mn-lt"/>
              </a:rPr>
              <a:t>zorgpadleads</a:t>
            </a:r>
            <a:r>
              <a:rPr lang="nl-NL" sz="1000" b="1" i="0" u="none" strike="noStrike">
                <a:solidFill>
                  <a:schemeClr val="accent3"/>
                </a:solidFill>
                <a:effectLst/>
                <a:latin typeface="+mn-lt"/>
              </a:rPr>
              <a:t>/ zorgverleners/ het management/patiëntenorganisaties en evt. zorgverzekeraars]</a:t>
            </a:r>
            <a:r>
              <a:rPr lang="nl-NL" sz="1000" b="0" i="0" u="none" strike="noStrike">
                <a:solidFill>
                  <a:schemeClr val="tx1"/>
                </a:solidFill>
                <a:effectLst/>
                <a:latin typeface="+mn-lt"/>
              </a:rPr>
              <a:t> informeren over de te verzamelen informatie om een impactanalyse op te stellen.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C5FEEEA-C6E6-1035-4641-8BAE568AE4A5}"/>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9D6DA8E-539F-CCF6-9F59-14332D667D26}"/>
              </a:ext>
            </a:extLst>
          </p:cNvPr>
          <p:cNvSpPr>
            <a:spLocks noGrp="1"/>
          </p:cNvSpPr>
          <p:nvPr>
            <p:ph type="body" idx="14"/>
          </p:nvPr>
        </p:nvSpPr>
        <p:spPr/>
        <p:txBody>
          <a:bodyPr/>
          <a:lstStyle/>
          <a:p>
            <a:endParaRPr lang="nl-NL"/>
          </a:p>
        </p:txBody>
      </p:sp>
      <p:sp>
        <p:nvSpPr>
          <p:cNvPr id="158" name="Google Shape;158;p22">
            <a:extLst>
              <a:ext uri="{FF2B5EF4-FFF2-40B4-BE49-F238E27FC236}">
                <a16:creationId xmlns:a16="http://schemas.microsoft.com/office/drawing/2014/main" id="{9EA8DF32-F1D1-3DC4-1758-31377AAE1D48}"/>
              </a:ext>
            </a:extLst>
          </p:cNvPr>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buClr>
                <a:schemeClr val="lt1"/>
              </a:buClr>
              <a:buSzPts val="2900"/>
            </a:pPr>
            <a:r>
              <a:rPr lang="nl-NL" sz="2700"/>
              <a:t>Wachttijd</a:t>
            </a:r>
            <a:endParaRPr lang="nl-NL" sz="2700" noProof="0"/>
          </a:p>
        </p:txBody>
      </p:sp>
      <p:sp>
        <p:nvSpPr>
          <p:cNvPr id="157" name="Google Shape;157;p22">
            <a:extLst>
              <a:ext uri="{FF2B5EF4-FFF2-40B4-BE49-F238E27FC236}">
                <a16:creationId xmlns:a16="http://schemas.microsoft.com/office/drawing/2014/main" id="{2D4E3186-3230-2B39-A002-CAE5A2008740}"/>
              </a:ext>
            </a:extLst>
          </p:cNvPr>
          <p:cNvSpPr txBox="1">
            <a:spLocks noGrp="1"/>
          </p:cNvSpPr>
          <p:nvPr>
            <p:ph type="sldNum" idx="4294967295"/>
          </p:nvPr>
        </p:nvSpPr>
        <p:spPr>
          <a:xfrm>
            <a:off x="8789988" y="4645025"/>
            <a:ext cx="354012" cy="246063"/>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Font typeface="Arial"/>
              <a:buNone/>
              <a:defRPr sz="1000" b="0" i="0" u="none" strike="noStrike" cap="none" baseline="0">
                <a:solidFill>
                  <a:srgbClr val="2D4F9E"/>
                </a:solidFill>
                <a:latin typeface="Arial" panose="020B0604020202020204" pitchFamily="34" charset="0"/>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lang="en-US" smtClean="0"/>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nl-NL" sz="750" b="0" i="0" u="none" strike="noStrike" kern="0" cap="none" spc="0" normalizeH="0" baseline="0" noProof="0">
              <a:ln>
                <a:noFill/>
              </a:ln>
              <a:solidFill>
                <a:srgbClr val="2D4F9E"/>
              </a:solidFill>
              <a:effectLst/>
              <a:uLnTx/>
              <a:uFillTx/>
              <a:latin typeface="Arial"/>
              <a:cs typeface="Arial"/>
              <a:sym typeface="Arial"/>
            </a:endParaRPr>
          </a:p>
        </p:txBody>
      </p:sp>
      <p:pic>
        <p:nvPicPr>
          <p:cNvPr id="159" name="Google Shape;159;p22" title="Santeon logo FINAL.png">
            <a:extLst>
              <a:ext uri="{FF2B5EF4-FFF2-40B4-BE49-F238E27FC236}">
                <a16:creationId xmlns:a16="http://schemas.microsoft.com/office/drawing/2014/main" id="{FECE814A-9F35-B71E-F947-A620FF8183C6}"/>
              </a:ext>
            </a:extLst>
          </p:cNvPr>
          <p:cNvPicPr preferRelativeResize="0"/>
          <p:nvPr/>
        </p:nvPicPr>
        <p:blipFill>
          <a:blip r:embed="rId3">
            <a:alphaModFix/>
          </a:blip>
          <a:stretch>
            <a:fillRect/>
          </a:stretch>
        </p:blipFill>
        <p:spPr>
          <a:xfrm>
            <a:off x="500600" y="4688800"/>
            <a:ext cx="856699" cy="227150"/>
          </a:xfrm>
          <a:prstGeom prst="rect">
            <a:avLst/>
          </a:prstGeom>
          <a:noFill/>
          <a:ln>
            <a:noFill/>
          </a:ln>
        </p:spPr>
      </p:pic>
    </p:spTree>
    <p:extLst>
      <p:ext uri="{BB962C8B-B14F-4D97-AF65-F5344CB8AC3E}">
        <p14:creationId xmlns:p14="http://schemas.microsoft.com/office/powerpoint/2010/main" val="1169507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54B54-A14F-6898-500B-CC055EA84FBA}"/>
            </a:ext>
          </a:extLst>
        </p:cNvPr>
        <p:cNvGrpSpPr/>
        <p:nvPr/>
      </p:nvGrpSpPr>
      <p:grpSpPr>
        <a:xfrm>
          <a:off x="0" y="0"/>
          <a:ext cx="0" cy="0"/>
          <a:chOff x="0" y="0"/>
          <a:chExt cx="0" cy="0"/>
        </a:xfrm>
      </p:grpSpPr>
      <p:sp>
        <p:nvSpPr>
          <p:cNvPr id="6" name="Pijl: vijfhoek 5">
            <a:extLst>
              <a:ext uri="{FF2B5EF4-FFF2-40B4-BE49-F238E27FC236}">
                <a16:creationId xmlns:a16="http://schemas.microsoft.com/office/drawing/2014/main" id="{66FC198B-C203-B6C2-B160-23E84F6839C0}"/>
              </a:ext>
            </a:extLst>
          </p:cNvPr>
          <p:cNvSpPr/>
          <p:nvPr/>
        </p:nvSpPr>
        <p:spPr bwMode="gray">
          <a:xfrm>
            <a:off x="5314029" y="1382032"/>
            <a:ext cx="3402910" cy="3077465"/>
          </a:xfrm>
          <a:prstGeom prst="homePlate">
            <a:avLst>
              <a:gd name="adj" fmla="val 0"/>
            </a:avLst>
          </a:prstGeom>
          <a:solidFill>
            <a:schemeClr val="bg2"/>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endParaRPr lang="nl-NL" sz="1200" b="1" kern="1200">
              <a:solidFill>
                <a:srgbClr val="FFFFFF"/>
              </a:solidFill>
              <a:latin typeface="Calibri"/>
              <a:ea typeface="+mn-ea"/>
              <a:cs typeface="+mn-cs"/>
            </a:endParaRPr>
          </a:p>
        </p:txBody>
      </p:sp>
      <p:sp>
        <p:nvSpPr>
          <p:cNvPr id="5" name="Pijl: vijfhoek 4">
            <a:extLst>
              <a:ext uri="{FF2B5EF4-FFF2-40B4-BE49-F238E27FC236}">
                <a16:creationId xmlns:a16="http://schemas.microsoft.com/office/drawing/2014/main" id="{84C1B50C-2F3B-EE95-71D2-1AADD80E7B9A}"/>
              </a:ext>
            </a:extLst>
          </p:cNvPr>
          <p:cNvSpPr/>
          <p:nvPr/>
        </p:nvSpPr>
        <p:spPr bwMode="gray">
          <a:xfrm>
            <a:off x="2700784" y="1382032"/>
            <a:ext cx="3402910" cy="3077465"/>
          </a:xfrm>
          <a:prstGeom prst="homePlate">
            <a:avLst>
              <a:gd name="adj" fmla="val 13137"/>
            </a:avLst>
          </a:prstGeom>
          <a:solidFill>
            <a:schemeClr val="bg2"/>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endParaRPr lang="nl-NL" sz="1200" b="1" kern="1200">
              <a:solidFill>
                <a:srgbClr val="FFFFFF"/>
              </a:solidFill>
              <a:latin typeface="Calibri"/>
              <a:ea typeface="+mn-ea"/>
              <a:cs typeface="+mn-cs"/>
            </a:endParaRPr>
          </a:p>
        </p:txBody>
      </p:sp>
      <p:sp>
        <p:nvSpPr>
          <p:cNvPr id="2" name="Pijl: vijfhoek 1">
            <a:extLst>
              <a:ext uri="{FF2B5EF4-FFF2-40B4-BE49-F238E27FC236}">
                <a16:creationId xmlns:a16="http://schemas.microsoft.com/office/drawing/2014/main" id="{3B64D066-4B55-8C0A-F9CB-F340D93479AC}"/>
              </a:ext>
            </a:extLst>
          </p:cNvPr>
          <p:cNvSpPr/>
          <p:nvPr/>
        </p:nvSpPr>
        <p:spPr bwMode="gray">
          <a:xfrm>
            <a:off x="260942" y="1382032"/>
            <a:ext cx="2820873" cy="3077465"/>
          </a:xfrm>
          <a:prstGeom prst="homePlate">
            <a:avLst>
              <a:gd name="adj" fmla="val 13912"/>
            </a:avLst>
          </a:prstGeom>
          <a:solidFill>
            <a:schemeClr val="bg2"/>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endParaRPr lang="nl-NL" sz="1200" b="1" kern="1200">
              <a:solidFill>
                <a:srgbClr val="FFFFFF"/>
              </a:solidFill>
              <a:latin typeface="Calibri"/>
              <a:ea typeface="+mn-ea"/>
              <a:cs typeface="+mn-cs"/>
            </a:endParaRPr>
          </a:p>
        </p:txBody>
      </p:sp>
      <p:sp>
        <p:nvSpPr>
          <p:cNvPr id="8" name="Title 2">
            <a:extLst>
              <a:ext uri="{FF2B5EF4-FFF2-40B4-BE49-F238E27FC236}">
                <a16:creationId xmlns:a16="http://schemas.microsoft.com/office/drawing/2014/main" id="{72D3114A-619E-EF2D-B5BA-11E357A50570}"/>
              </a:ext>
            </a:extLst>
          </p:cNvPr>
          <p:cNvSpPr>
            <a:spLocks noGrp="1"/>
          </p:cNvSpPr>
          <p:nvPr>
            <p:ph type="title"/>
          </p:nvPr>
        </p:nvSpPr>
        <p:spPr>
          <a:xfrm>
            <a:off x="376238" y="238125"/>
            <a:ext cx="8391525" cy="498706"/>
          </a:xfrm>
        </p:spPr>
        <p:txBody>
          <a:bodyPr vert="horz"/>
          <a:lstStyle/>
          <a:p>
            <a:r>
              <a:rPr lang="nl-NL">
                <a:solidFill>
                  <a:schemeClr val="accent1"/>
                </a:solidFill>
              </a:rPr>
              <a:t>Chronische </a:t>
            </a:r>
            <a:r>
              <a:rPr lang="nl-NL" err="1">
                <a:solidFill>
                  <a:schemeClr val="accent1"/>
                </a:solidFill>
              </a:rPr>
              <a:t>nierschade</a:t>
            </a:r>
            <a:r>
              <a:rPr lang="nl-NL">
                <a:solidFill>
                  <a:schemeClr val="accent1"/>
                </a:solidFill>
              </a:rPr>
              <a:t> | </a:t>
            </a:r>
            <a:r>
              <a:rPr lang="nl-NL"/>
              <a:t>Bij invoer van hybride zorg ontstaat ruimte voor de juiste zorg aan de juiste patiënt (kwaliteit) en uitbreiding patiënten (toegankelijkheid)</a:t>
            </a:r>
          </a:p>
        </p:txBody>
      </p:sp>
      <p:sp>
        <p:nvSpPr>
          <p:cNvPr id="9" name="Rectangle 7">
            <a:extLst>
              <a:ext uri="{FF2B5EF4-FFF2-40B4-BE49-F238E27FC236}">
                <a16:creationId xmlns:a16="http://schemas.microsoft.com/office/drawing/2014/main" id="{E952FBEC-C18F-7D79-AEEF-F5119F7F9029}"/>
              </a:ext>
            </a:extLst>
          </p:cNvPr>
          <p:cNvSpPr/>
          <p:nvPr/>
        </p:nvSpPr>
        <p:spPr bwMode="gray">
          <a:xfrm>
            <a:off x="3488325" y="1"/>
            <a:ext cx="2549405" cy="14119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algn="r" defTabSz="685800">
              <a:lnSpc>
                <a:spcPct val="106000"/>
              </a:lnSpc>
              <a:buClrTx/>
              <a:defRPr/>
            </a:pPr>
            <a:r>
              <a:rPr lang="nl-NL" sz="900" b="1" kern="1200">
                <a:solidFill>
                  <a:srgbClr val="FFFFFF"/>
                </a:solidFill>
                <a:latin typeface="Calibri"/>
                <a:ea typeface="+mn-ea"/>
                <a:cs typeface="+mn-cs"/>
              </a:rPr>
              <a:t>Indicatief - Hoog-over potentiële impactschatting </a:t>
            </a:r>
          </a:p>
        </p:txBody>
      </p:sp>
      <p:pic>
        <p:nvPicPr>
          <p:cNvPr id="13" name="Afbeelding 9">
            <a:extLst>
              <a:ext uri="{FF2B5EF4-FFF2-40B4-BE49-F238E27FC236}">
                <a16:creationId xmlns:a16="http://schemas.microsoft.com/office/drawing/2014/main" id="{61B63463-E3E7-6A80-0662-64C30E4D5916}"/>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1068322" y="1518339"/>
            <a:ext cx="246782" cy="500810"/>
          </a:xfrm>
          <a:prstGeom prst="rect">
            <a:avLst/>
          </a:prstGeom>
        </p:spPr>
      </p:pic>
      <p:sp>
        <p:nvSpPr>
          <p:cNvPr id="26" name="Rectangle 4">
            <a:extLst>
              <a:ext uri="{FF2B5EF4-FFF2-40B4-BE49-F238E27FC236}">
                <a16:creationId xmlns:a16="http://schemas.microsoft.com/office/drawing/2014/main" id="{C6530A14-4768-4DD0-6025-B147C6C4A22C}"/>
              </a:ext>
            </a:extLst>
          </p:cNvPr>
          <p:cNvSpPr/>
          <p:nvPr/>
        </p:nvSpPr>
        <p:spPr bwMode="gray">
          <a:xfrm>
            <a:off x="148650" y="4428446"/>
            <a:ext cx="4841257" cy="431747"/>
          </a:xfrm>
          <a:prstGeom prst="rect">
            <a:avLst/>
          </a:prstGeom>
          <a:noFill/>
          <a:ln w="19050" algn="ctr">
            <a:noFill/>
            <a:miter lim="800000"/>
            <a:headEnd/>
            <a:tailEnd/>
          </a:ln>
        </p:spPr>
        <p:txBody>
          <a:bodyPr wrap="square" lIns="66675" tIns="66675" rIns="66675" bIns="66675" rtlCol="0" anchor="ctr"/>
          <a:lstStyle/>
          <a:p>
            <a:pPr marL="171450" indent="-171450" defTabSz="685800">
              <a:lnSpc>
                <a:spcPct val="106000"/>
              </a:lnSpc>
              <a:buClrTx/>
              <a:buFontTx/>
              <a:buAutoNum type="arabicParenR"/>
              <a:defRPr/>
            </a:pPr>
            <a:r>
              <a:rPr lang="nl-NL" sz="600" kern="1200">
                <a:solidFill>
                  <a:srgbClr val="3C3C3C"/>
                </a:solidFill>
                <a:latin typeface="Calibri"/>
                <a:ea typeface="+mn-ea"/>
                <a:cs typeface="+mn-cs"/>
              </a:rPr>
              <a:t>Bij deze berekening word uitgegaan dat alle vrijgekomen tijd word geïnvesteerd in extra zorg leveren.</a:t>
            </a:r>
          </a:p>
          <a:p>
            <a:pPr marL="171450" indent="-171450" defTabSz="685800">
              <a:lnSpc>
                <a:spcPct val="106000"/>
              </a:lnSpc>
              <a:buClrTx/>
              <a:buFontTx/>
              <a:buAutoNum type="arabicParenR"/>
              <a:defRPr/>
            </a:pPr>
            <a:r>
              <a:rPr lang="nl-NL" sz="600" kern="1200">
                <a:solidFill>
                  <a:srgbClr val="3C3C3C"/>
                </a:solidFill>
                <a:latin typeface="Calibri"/>
                <a:ea typeface="+mn-ea"/>
                <a:cs typeface="+mn-cs"/>
              </a:rPr>
              <a:t>Bij deze berekening word aangenomen dat de wachtlijsten groot genoeg zijn voor genoeg </a:t>
            </a:r>
            <a:r>
              <a:rPr lang="nl-NL" sz="600" kern="1200" err="1">
                <a:solidFill>
                  <a:srgbClr val="3C3C3C"/>
                </a:solidFill>
                <a:latin typeface="Calibri"/>
                <a:ea typeface="+mn-ea"/>
                <a:cs typeface="+mn-cs"/>
              </a:rPr>
              <a:t>patienten</a:t>
            </a:r>
            <a:r>
              <a:rPr lang="nl-NL" sz="600" kern="1200">
                <a:solidFill>
                  <a:srgbClr val="3C3C3C"/>
                </a:solidFill>
                <a:latin typeface="Calibri"/>
                <a:ea typeface="+mn-ea"/>
                <a:cs typeface="+mn-cs"/>
              </a:rPr>
              <a:t> instroom.</a:t>
            </a:r>
          </a:p>
          <a:p>
            <a:pPr marL="171450" indent="-171450" defTabSz="685800">
              <a:lnSpc>
                <a:spcPct val="106000"/>
              </a:lnSpc>
              <a:buClrTx/>
              <a:buFontTx/>
              <a:buAutoNum type="arabicParenR"/>
              <a:defRPr/>
            </a:pPr>
            <a:r>
              <a:rPr lang="nl-NL" sz="600" kern="1200">
                <a:solidFill>
                  <a:srgbClr val="3C3C3C"/>
                </a:solidFill>
                <a:latin typeface="Calibri"/>
                <a:ea typeface="+mn-ea"/>
                <a:cs typeface="+mn-cs"/>
              </a:rPr>
              <a:t>De berekening gaat uit van het verhogen van de polibezoeken. Er is geen rekening gehouden met </a:t>
            </a:r>
            <a:r>
              <a:rPr lang="nl-NL" sz="600" kern="1200" err="1">
                <a:solidFill>
                  <a:srgbClr val="3C3C3C"/>
                </a:solidFill>
                <a:latin typeface="Calibri"/>
                <a:ea typeface="+mn-ea"/>
                <a:cs typeface="+mn-cs"/>
              </a:rPr>
              <a:t>limitaties</a:t>
            </a:r>
            <a:r>
              <a:rPr lang="nl-NL" sz="600" kern="1200">
                <a:solidFill>
                  <a:srgbClr val="3C3C3C"/>
                </a:solidFill>
                <a:latin typeface="Calibri"/>
                <a:ea typeface="+mn-ea"/>
                <a:cs typeface="+mn-cs"/>
              </a:rPr>
              <a:t> op het verhogen van de polibezoeken.</a:t>
            </a:r>
          </a:p>
          <a:p>
            <a:pPr marL="171450" indent="-171450" defTabSz="685800">
              <a:lnSpc>
                <a:spcPct val="106000"/>
              </a:lnSpc>
              <a:buClrTx/>
              <a:buFontTx/>
              <a:buAutoNum type="arabicParenR"/>
              <a:defRPr/>
            </a:pPr>
            <a:r>
              <a:rPr lang="nl-NL" sz="600" kern="1200">
                <a:solidFill>
                  <a:srgbClr val="3C3C3C"/>
                </a:solidFill>
                <a:latin typeface="Calibri"/>
                <a:ea typeface="+mn-ea"/>
                <a:cs typeface="+mn-cs"/>
              </a:rPr>
              <a:t>Er is gerekend met een groei van 5% met daarnaast een groei in juiste zorg aan de juiste patiënt.</a:t>
            </a:r>
          </a:p>
        </p:txBody>
      </p:sp>
      <p:pic>
        <p:nvPicPr>
          <p:cNvPr id="29" name="Afbeelding 9">
            <a:extLst>
              <a:ext uri="{FF2B5EF4-FFF2-40B4-BE49-F238E27FC236}">
                <a16:creationId xmlns:a16="http://schemas.microsoft.com/office/drawing/2014/main" id="{45B37F59-0566-20FF-D373-E0F14922C7FD}"/>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1191712" y="1518339"/>
            <a:ext cx="246782" cy="500810"/>
          </a:xfrm>
          <a:prstGeom prst="rect">
            <a:avLst/>
          </a:prstGeom>
        </p:spPr>
      </p:pic>
      <p:pic>
        <p:nvPicPr>
          <p:cNvPr id="30" name="Afbeelding 9">
            <a:extLst>
              <a:ext uri="{FF2B5EF4-FFF2-40B4-BE49-F238E27FC236}">
                <a16:creationId xmlns:a16="http://schemas.microsoft.com/office/drawing/2014/main" id="{CEEBF742-1333-64A1-D477-FE3758731EE7}"/>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944877" y="1518339"/>
            <a:ext cx="246782" cy="500810"/>
          </a:xfrm>
          <a:prstGeom prst="rect">
            <a:avLst/>
          </a:prstGeom>
        </p:spPr>
      </p:pic>
      <p:sp>
        <p:nvSpPr>
          <p:cNvPr id="31" name="Tekstvak 30">
            <a:extLst>
              <a:ext uri="{FF2B5EF4-FFF2-40B4-BE49-F238E27FC236}">
                <a16:creationId xmlns:a16="http://schemas.microsoft.com/office/drawing/2014/main" id="{B6CDCFB9-D041-E54C-67E1-D19EE2F36B96}"/>
              </a:ext>
            </a:extLst>
          </p:cNvPr>
          <p:cNvSpPr txBox="1"/>
          <p:nvPr/>
        </p:nvSpPr>
        <p:spPr>
          <a:xfrm>
            <a:off x="1503857" y="1653482"/>
            <a:ext cx="871073" cy="207749"/>
          </a:xfrm>
          <a:prstGeom prst="rect">
            <a:avLst/>
          </a:prstGeom>
          <a:noFill/>
        </p:spPr>
        <p:txBody>
          <a:bodyPr wrap="square" lIns="0" tIns="0" rIns="0" bIns="0" rtlCol="0">
            <a:spAutoFit/>
          </a:bodyPr>
          <a:lstStyle/>
          <a:p>
            <a:pPr defTabSz="685800">
              <a:spcBef>
                <a:spcPts val="450"/>
              </a:spcBef>
              <a:buClrTx/>
              <a:buSzPct val="100000"/>
              <a:defRPr/>
            </a:pPr>
            <a:r>
              <a:rPr lang="nl-NL" sz="1350" kern="1200">
                <a:solidFill>
                  <a:srgbClr val="313131"/>
                </a:solidFill>
                <a:latin typeface="Calibri"/>
                <a:ea typeface="+mn-ea"/>
                <a:cs typeface="+mn-cs"/>
              </a:rPr>
              <a:t>= 2.500</a:t>
            </a:r>
          </a:p>
        </p:txBody>
      </p:sp>
      <p:pic>
        <p:nvPicPr>
          <p:cNvPr id="36" name="Afbeelding 9">
            <a:extLst>
              <a:ext uri="{FF2B5EF4-FFF2-40B4-BE49-F238E27FC236}">
                <a16:creationId xmlns:a16="http://schemas.microsoft.com/office/drawing/2014/main" id="{0F151263-5D09-F583-F586-45FD96621433}"/>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3781591" y="1518339"/>
            <a:ext cx="246782" cy="500810"/>
          </a:xfrm>
          <a:prstGeom prst="rect">
            <a:avLst/>
          </a:prstGeom>
        </p:spPr>
      </p:pic>
      <p:pic>
        <p:nvPicPr>
          <p:cNvPr id="37" name="Afbeelding 9">
            <a:extLst>
              <a:ext uri="{FF2B5EF4-FFF2-40B4-BE49-F238E27FC236}">
                <a16:creationId xmlns:a16="http://schemas.microsoft.com/office/drawing/2014/main" id="{5F4DB17C-A91F-7AD6-C316-F5255E9A0C86}"/>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3904982" y="1518339"/>
            <a:ext cx="246782" cy="500810"/>
          </a:xfrm>
          <a:prstGeom prst="rect">
            <a:avLst/>
          </a:prstGeom>
        </p:spPr>
      </p:pic>
      <p:pic>
        <p:nvPicPr>
          <p:cNvPr id="38" name="Afbeelding 9">
            <a:extLst>
              <a:ext uri="{FF2B5EF4-FFF2-40B4-BE49-F238E27FC236}">
                <a16:creationId xmlns:a16="http://schemas.microsoft.com/office/drawing/2014/main" id="{F40D9567-DB85-8EEB-ADFC-14A1F15A7A85}"/>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3658147" y="1518339"/>
            <a:ext cx="246782" cy="500810"/>
          </a:xfrm>
          <a:prstGeom prst="rect">
            <a:avLst/>
          </a:prstGeom>
        </p:spPr>
      </p:pic>
      <p:sp>
        <p:nvSpPr>
          <p:cNvPr id="39" name="Tekstvak 38">
            <a:extLst>
              <a:ext uri="{FF2B5EF4-FFF2-40B4-BE49-F238E27FC236}">
                <a16:creationId xmlns:a16="http://schemas.microsoft.com/office/drawing/2014/main" id="{F307C49B-7480-EE84-EA30-71CC598A886F}"/>
              </a:ext>
            </a:extLst>
          </p:cNvPr>
          <p:cNvSpPr txBox="1"/>
          <p:nvPr/>
        </p:nvSpPr>
        <p:spPr>
          <a:xfrm>
            <a:off x="4217127" y="1653963"/>
            <a:ext cx="871073" cy="207749"/>
          </a:xfrm>
          <a:prstGeom prst="rect">
            <a:avLst/>
          </a:prstGeom>
          <a:noFill/>
        </p:spPr>
        <p:txBody>
          <a:bodyPr wrap="square" lIns="0" tIns="0" rIns="0" bIns="0" rtlCol="0">
            <a:spAutoFit/>
          </a:bodyPr>
          <a:lstStyle/>
          <a:p>
            <a:pPr defTabSz="685800">
              <a:spcBef>
                <a:spcPts val="450"/>
              </a:spcBef>
              <a:buClrTx/>
              <a:buSzPct val="100000"/>
              <a:defRPr/>
            </a:pPr>
            <a:r>
              <a:rPr lang="nl-NL" sz="1350" kern="1200">
                <a:solidFill>
                  <a:srgbClr val="313131"/>
                </a:solidFill>
                <a:latin typeface="Calibri"/>
                <a:ea typeface="+mn-ea"/>
                <a:cs typeface="+mn-cs"/>
              </a:rPr>
              <a:t>= 2.500</a:t>
            </a:r>
          </a:p>
        </p:txBody>
      </p:sp>
      <p:pic>
        <p:nvPicPr>
          <p:cNvPr id="40" name="Afbeelding 9">
            <a:extLst>
              <a:ext uri="{FF2B5EF4-FFF2-40B4-BE49-F238E27FC236}">
                <a16:creationId xmlns:a16="http://schemas.microsoft.com/office/drawing/2014/main" id="{32E69D82-B0AF-6AF8-1685-24B2482EFB00}"/>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6841349" y="1518339"/>
            <a:ext cx="246782" cy="500810"/>
          </a:xfrm>
          <a:prstGeom prst="rect">
            <a:avLst/>
          </a:prstGeom>
        </p:spPr>
      </p:pic>
      <p:pic>
        <p:nvPicPr>
          <p:cNvPr id="41" name="Afbeelding 9">
            <a:extLst>
              <a:ext uri="{FF2B5EF4-FFF2-40B4-BE49-F238E27FC236}">
                <a16:creationId xmlns:a16="http://schemas.microsoft.com/office/drawing/2014/main" id="{B1384F81-122A-3EF2-EEC4-14AA6C292E04}"/>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6964740" y="1518339"/>
            <a:ext cx="246782" cy="500810"/>
          </a:xfrm>
          <a:prstGeom prst="rect">
            <a:avLst/>
          </a:prstGeom>
        </p:spPr>
      </p:pic>
      <p:pic>
        <p:nvPicPr>
          <p:cNvPr id="42" name="Afbeelding 9">
            <a:extLst>
              <a:ext uri="{FF2B5EF4-FFF2-40B4-BE49-F238E27FC236}">
                <a16:creationId xmlns:a16="http://schemas.microsoft.com/office/drawing/2014/main" id="{4774AA31-9F33-C0F1-4E73-E185E74379B7}"/>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6717904" y="1518339"/>
            <a:ext cx="246782" cy="500810"/>
          </a:xfrm>
          <a:prstGeom prst="rect">
            <a:avLst/>
          </a:prstGeom>
        </p:spPr>
      </p:pic>
      <p:sp>
        <p:nvSpPr>
          <p:cNvPr id="43" name="Tekstvak 42">
            <a:extLst>
              <a:ext uri="{FF2B5EF4-FFF2-40B4-BE49-F238E27FC236}">
                <a16:creationId xmlns:a16="http://schemas.microsoft.com/office/drawing/2014/main" id="{A7A70BC3-7D16-3425-B879-F09316656757}"/>
              </a:ext>
            </a:extLst>
          </p:cNvPr>
          <p:cNvSpPr txBox="1"/>
          <p:nvPr/>
        </p:nvSpPr>
        <p:spPr>
          <a:xfrm>
            <a:off x="7276884" y="1662689"/>
            <a:ext cx="1220293" cy="207749"/>
          </a:xfrm>
          <a:prstGeom prst="rect">
            <a:avLst/>
          </a:prstGeom>
          <a:noFill/>
        </p:spPr>
        <p:txBody>
          <a:bodyPr wrap="square" lIns="0" tIns="0" rIns="0" bIns="0" rtlCol="0">
            <a:spAutoFit/>
          </a:bodyPr>
          <a:lstStyle/>
          <a:p>
            <a:pPr defTabSz="685800">
              <a:spcBef>
                <a:spcPts val="450"/>
              </a:spcBef>
              <a:buClrTx/>
              <a:buSzPct val="100000"/>
              <a:defRPr/>
            </a:pPr>
            <a:r>
              <a:rPr lang="nl-NL" sz="1350" kern="1200">
                <a:solidFill>
                  <a:srgbClr val="313131"/>
                </a:solidFill>
                <a:latin typeface="Calibri"/>
                <a:ea typeface="+mn-ea"/>
                <a:cs typeface="+mn-cs"/>
              </a:rPr>
              <a:t>= 2.625 (+5%)</a:t>
            </a:r>
          </a:p>
        </p:txBody>
      </p:sp>
      <p:pic>
        <p:nvPicPr>
          <p:cNvPr id="44" name="Afbeelding 9">
            <a:extLst>
              <a:ext uri="{FF2B5EF4-FFF2-40B4-BE49-F238E27FC236}">
                <a16:creationId xmlns:a16="http://schemas.microsoft.com/office/drawing/2014/main" id="{4B66BEAF-CC1A-98FF-77F8-AC4B52E923C4}"/>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6594460" y="1518339"/>
            <a:ext cx="246782" cy="500810"/>
          </a:xfrm>
          <a:prstGeom prst="rect">
            <a:avLst/>
          </a:prstGeom>
        </p:spPr>
      </p:pic>
      <p:pic>
        <p:nvPicPr>
          <p:cNvPr id="45" name="Afbeelding 9">
            <a:extLst>
              <a:ext uri="{FF2B5EF4-FFF2-40B4-BE49-F238E27FC236}">
                <a16:creationId xmlns:a16="http://schemas.microsoft.com/office/drawing/2014/main" id="{625C2092-DB9B-7644-E0BC-3038E43A236B}"/>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6471372" y="1518339"/>
            <a:ext cx="246782" cy="500810"/>
          </a:xfrm>
          <a:prstGeom prst="rect">
            <a:avLst/>
          </a:prstGeom>
        </p:spPr>
      </p:pic>
      <p:sp>
        <p:nvSpPr>
          <p:cNvPr id="19" name="Rechthoek 18">
            <a:extLst>
              <a:ext uri="{FF2B5EF4-FFF2-40B4-BE49-F238E27FC236}">
                <a16:creationId xmlns:a16="http://schemas.microsoft.com/office/drawing/2014/main" id="{7DD9455C-0C04-4F51-296A-3AE8B574B23B}"/>
              </a:ext>
            </a:extLst>
          </p:cNvPr>
          <p:cNvSpPr/>
          <p:nvPr/>
        </p:nvSpPr>
        <p:spPr bwMode="gray">
          <a:xfrm>
            <a:off x="267827" y="989086"/>
            <a:ext cx="2429600" cy="387212"/>
          </a:xfrm>
          <a:prstGeom prst="rect">
            <a:avLst/>
          </a:prstGeom>
          <a:solidFill>
            <a:schemeClr val="accent1"/>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r>
              <a:rPr lang="nl-NL" sz="1200" b="1" kern="1200">
                <a:solidFill>
                  <a:srgbClr val="FFFFFF"/>
                </a:solidFill>
                <a:latin typeface="Calibri"/>
                <a:ea typeface="+mn-ea"/>
                <a:cs typeface="+mn-cs"/>
              </a:rPr>
              <a:t>Huidige situatie</a:t>
            </a:r>
          </a:p>
        </p:txBody>
      </p:sp>
      <p:sp>
        <p:nvSpPr>
          <p:cNvPr id="23" name="Rechthoek 22">
            <a:extLst>
              <a:ext uri="{FF2B5EF4-FFF2-40B4-BE49-F238E27FC236}">
                <a16:creationId xmlns:a16="http://schemas.microsoft.com/office/drawing/2014/main" id="{2E1F2F70-9E20-FCA7-4AB8-AA3FE8DE72AD}"/>
              </a:ext>
            </a:extLst>
          </p:cNvPr>
          <p:cNvSpPr/>
          <p:nvPr/>
        </p:nvSpPr>
        <p:spPr bwMode="gray">
          <a:xfrm>
            <a:off x="2697427" y="989086"/>
            <a:ext cx="3003686" cy="387212"/>
          </a:xfrm>
          <a:prstGeom prst="rect">
            <a:avLst/>
          </a:prstGeom>
          <a:solidFill>
            <a:schemeClr val="accent1"/>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r>
              <a:rPr lang="nl-NL" sz="1200" b="1" kern="1200">
                <a:solidFill>
                  <a:srgbClr val="FFFFFF"/>
                </a:solidFill>
                <a:latin typeface="Calibri"/>
                <a:ea typeface="+mn-ea"/>
                <a:cs typeface="+mn-cs"/>
              </a:rPr>
              <a:t>Bij invoering thuismonitoring</a:t>
            </a:r>
          </a:p>
        </p:txBody>
      </p:sp>
      <p:sp>
        <p:nvSpPr>
          <p:cNvPr id="24" name="Rechthoek 23">
            <a:extLst>
              <a:ext uri="{FF2B5EF4-FFF2-40B4-BE49-F238E27FC236}">
                <a16:creationId xmlns:a16="http://schemas.microsoft.com/office/drawing/2014/main" id="{39C2D644-ECDD-804D-9F58-730FB080ADDF}"/>
              </a:ext>
            </a:extLst>
          </p:cNvPr>
          <p:cNvSpPr/>
          <p:nvPr/>
        </p:nvSpPr>
        <p:spPr bwMode="gray">
          <a:xfrm>
            <a:off x="5701113" y="989086"/>
            <a:ext cx="3015169" cy="387212"/>
          </a:xfrm>
          <a:prstGeom prst="rect">
            <a:avLst/>
          </a:prstGeom>
          <a:solidFill>
            <a:schemeClr val="accent1"/>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r>
              <a:rPr lang="nl-NL" sz="1200" b="1" kern="1200">
                <a:solidFill>
                  <a:srgbClr val="FFFFFF"/>
                </a:solidFill>
                <a:latin typeface="Calibri"/>
                <a:ea typeface="+mn-ea"/>
                <a:cs typeface="+mn-cs"/>
              </a:rPr>
              <a:t>Bij opnieuw inzetten vrijgekomen tijd</a:t>
            </a:r>
          </a:p>
        </p:txBody>
      </p:sp>
      <p:graphicFrame>
        <p:nvGraphicFramePr>
          <p:cNvPr id="3" name="Grafiek 2">
            <a:extLst>
              <a:ext uri="{FF2B5EF4-FFF2-40B4-BE49-F238E27FC236}">
                <a16:creationId xmlns:a16="http://schemas.microsoft.com/office/drawing/2014/main" id="{AD0F53A0-3942-E078-0884-FA1C5D3E8DF7}"/>
              </a:ext>
            </a:extLst>
          </p:cNvPr>
          <p:cNvGraphicFramePr/>
          <p:nvPr/>
        </p:nvGraphicFramePr>
        <p:xfrm>
          <a:off x="3254014" y="1919035"/>
          <a:ext cx="2321795" cy="23547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fiek 6">
            <a:extLst>
              <a:ext uri="{FF2B5EF4-FFF2-40B4-BE49-F238E27FC236}">
                <a16:creationId xmlns:a16="http://schemas.microsoft.com/office/drawing/2014/main" id="{2F2C3141-1855-01EE-908B-EAB65A5CC9C1}"/>
              </a:ext>
            </a:extLst>
          </p:cNvPr>
          <p:cNvGraphicFramePr/>
          <p:nvPr/>
        </p:nvGraphicFramePr>
        <p:xfrm>
          <a:off x="420922" y="1946961"/>
          <a:ext cx="2321795" cy="23547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fiek 10">
            <a:extLst>
              <a:ext uri="{FF2B5EF4-FFF2-40B4-BE49-F238E27FC236}">
                <a16:creationId xmlns:a16="http://schemas.microsoft.com/office/drawing/2014/main" id="{2E15E2CC-6F99-556F-B3B3-FB0C4614A9A1}"/>
              </a:ext>
            </a:extLst>
          </p:cNvPr>
          <p:cNvGraphicFramePr/>
          <p:nvPr/>
        </p:nvGraphicFramePr>
        <p:xfrm>
          <a:off x="6315759" y="1943019"/>
          <a:ext cx="2321795" cy="2354783"/>
        </p:xfrm>
        <a:graphic>
          <a:graphicData uri="http://schemas.openxmlformats.org/drawingml/2006/chart">
            <c:chart xmlns:c="http://schemas.openxmlformats.org/drawingml/2006/chart" xmlns:r="http://schemas.openxmlformats.org/officeDocument/2006/relationships" r:id="rId6"/>
          </a:graphicData>
        </a:graphic>
      </p:graphicFrame>
      <p:sp>
        <p:nvSpPr>
          <p:cNvPr id="4" name="Tijdelijke aanduiding voor tekst 1">
            <a:extLst>
              <a:ext uri="{FF2B5EF4-FFF2-40B4-BE49-F238E27FC236}">
                <a16:creationId xmlns:a16="http://schemas.microsoft.com/office/drawing/2014/main" id="{6B4462D9-7138-9B1A-A077-C01E7E5A99AB}"/>
              </a:ext>
            </a:extLst>
          </p:cNvPr>
          <p:cNvSpPr txBox="1">
            <a:spLocks/>
          </p:cNvSpPr>
          <p:nvPr/>
        </p:nvSpPr>
        <p:spPr>
          <a:xfrm>
            <a:off x="4989907" y="4544857"/>
            <a:ext cx="2858693" cy="469964"/>
          </a:xfrm>
          <a:prstGeom prst="rect">
            <a:avLst/>
          </a:prstGeom>
        </p:spPr>
        <p:txBody>
          <a:bodyPr vert="horz" lIns="91440" tIns="45720" rIns="91440" bIns="45720" rtlCol="0">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
              <a:lnSpc>
                <a:spcPct val="90000"/>
              </a:lnSpc>
              <a:spcAft>
                <a:spcPts val="600"/>
              </a:spcAft>
            </a:pPr>
            <a:r>
              <a:rPr lang="en-US" sz="900" kern="1200">
                <a:solidFill>
                  <a:schemeClr val="tx1"/>
                </a:solidFill>
                <a:latin typeface="+mn-lt"/>
                <a:ea typeface="+mn-ea"/>
                <a:cs typeface="+mn-cs"/>
              </a:rPr>
              <a:t>Voor het </a:t>
            </a:r>
            <a:r>
              <a:rPr lang="en-US" sz="900" kern="1200" err="1">
                <a:solidFill>
                  <a:schemeClr val="tx1"/>
                </a:solidFill>
                <a:latin typeface="+mn-lt"/>
                <a:ea typeface="+mn-ea"/>
                <a:cs typeface="+mn-cs"/>
              </a:rPr>
              <a:t>doorrekenen</a:t>
            </a:r>
            <a:r>
              <a:rPr lang="en-US" sz="900" kern="1200">
                <a:solidFill>
                  <a:schemeClr val="tx1"/>
                </a:solidFill>
                <a:latin typeface="+mn-lt"/>
                <a:ea typeface="+mn-ea"/>
                <a:cs typeface="+mn-cs"/>
              </a:rPr>
              <a:t> van </a:t>
            </a:r>
            <a:r>
              <a:rPr lang="en-US" sz="900" kern="1200" err="1">
                <a:solidFill>
                  <a:schemeClr val="tx1"/>
                </a:solidFill>
                <a:latin typeface="+mn-lt"/>
                <a:ea typeface="+mn-ea"/>
                <a:cs typeface="+mn-cs"/>
              </a:rPr>
              <a:t>aantallen</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tijdsbesparing</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en</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kostenbesparing</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zijn</a:t>
            </a:r>
            <a:r>
              <a:rPr lang="en-US" sz="900" kern="1200">
                <a:solidFill>
                  <a:schemeClr val="tx1"/>
                </a:solidFill>
                <a:latin typeface="+mn-lt"/>
                <a:ea typeface="+mn-ea"/>
                <a:cs typeface="+mn-cs"/>
              </a:rPr>
              <a:t> er 2 excel templates </a:t>
            </a:r>
            <a:r>
              <a:rPr lang="en-US" sz="900" kern="1200" err="1">
                <a:solidFill>
                  <a:schemeClr val="tx1"/>
                </a:solidFill>
                <a:latin typeface="+mn-lt"/>
                <a:ea typeface="+mn-ea"/>
                <a:cs typeface="+mn-cs"/>
              </a:rPr>
              <a:t>beschikbaar</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Deze</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kan</a:t>
            </a:r>
            <a:r>
              <a:rPr lang="en-US" sz="900" kern="1200">
                <a:solidFill>
                  <a:schemeClr val="tx1"/>
                </a:solidFill>
                <a:latin typeface="+mn-lt"/>
                <a:ea typeface="+mn-ea"/>
                <a:cs typeface="+mn-cs"/>
              </a:rPr>
              <a:t> je </a:t>
            </a:r>
            <a:r>
              <a:rPr lang="en-US" sz="900" kern="1200" err="1">
                <a:solidFill>
                  <a:schemeClr val="tx1"/>
                </a:solidFill>
                <a:latin typeface="+mn-lt"/>
                <a:ea typeface="+mn-ea"/>
                <a:cs typeface="+mn-cs"/>
              </a:rPr>
              <a:t>gebruiken</a:t>
            </a:r>
            <a:r>
              <a:rPr lang="en-US" sz="900" kern="1200">
                <a:solidFill>
                  <a:schemeClr val="tx1"/>
                </a:solidFill>
                <a:latin typeface="+mn-lt"/>
                <a:ea typeface="+mn-ea"/>
                <a:cs typeface="+mn-cs"/>
              </a:rPr>
              <a:t>, maar je </a:t>
            </a:r>
            <a:r>
              <a:rPr lang="en-US" sz="900" kern="1200" err="1">
                <a:solidFill>
                  <a:schemeClr val="tx1"/>
                </a:solidFill>
                <a:latin typeface="+mn-lt"/>
                <a:ea typeface="+mn-ea"/>
                <a:cs typeface="+mn-cs"/>
              </a:rPr>
              <a:t>kan</a:t>
            </a:r>
            <a:r>
              <a:rPr lang="en-US" sz="900" kern="1200">
                <a:solidFill>
                  <a:schemeClr val="tx1"/>
                </a:solidFill>
                <a:latin typeface="+mn-lt"/>
                <a:ea typeface="+mn-ea"/>
                <a:cs typeface="+mn-cs"/>
              </a:rPr>
              <a:t> </a:t>
            </a:r>
            <a:r>
              <a:rPr lang="en-US" sz="900" kern="1200" err="1">
                <a:solidFill>
                  <a:schemeClr val="tx1"/>
                </a:solidFill>
                <a:latin typeface="+mn-lt"/>
                <a:ea typeface="+mn-ea"/>
                <a:cs typeface="+mn-cs"/>
              </a:rPr>
              <a:t>ook</a:t>
            </a:r>
            <a:r>
              <a:rPr lang="en-US" sz="900" kern="1200">
                <a:solidFill>
                  <a:schemeClr val="tx1"/>
                </a:solidFill>
                <a:latin typeface="+mn-lt"/>
                <a:ea typeface="+mn-ea"/>
                <a:cs typeface="+mn-cs"/>
              </a:rPr>
              <a:t> je eigen excel </a:t>
            </a:r>
            <a:r>
              <a:rPr lang="en-US" sz="900" kern="1200" err="1">
                <a:solidFill>
                  <a:schemeClr val="tx1"/>
                </a:solidFill>
                <a:latin typeface="+mn-lt"/>
                <a:ea typeface="+mn-ea"/>
                <a:cs typeface="+mn-cs"/>
              </a:rPr>
              <a:t>gebruiken</a:t>
            </a:r>
            <a:r>
              <a:rPr lang="en-US" sz="900" kern="1200">
                <a:solidFill>
                  <a:schemeClr val="tx1"/>
                </a:solidFill>
                <a:latin typeface="+mn-lt"/>
                <a:ea typeface="+mn-ea"/>
                <a:cs typeface="+mn-cs"/>
              </a:rPr>
              <a:t>! </a:t>
            </a:r>
            <a:r>
              <a:rPr lang="en-US" sz="900" kern="1200">
                <a:solidFill>
                  <a:schemeClr val="tx1"/>
                </a:solidFill>
                <a:latin typeface="+mn-lt"/>
                <a:ea typeface="+mn-ea"/>
                <a:cs typeface="+mn-cs"/>
                <a:hlinkClick r:id="rId7"/>
              </a:rPr>
              <a:t>Excel template ZBJ</a:t>
            </a:r>
            <a:r>
              <a:rPr lang="en-US" sz="900" kern="1200">
                <a:solidFill>
                  <a:schemeClr val="tx1"/>
                </a:solidFill>
                <a:latin typeface="+mn-lt"/>
                <a:ea typeface="+mn-ea"/>
                <a:cs typeface="+mn-cs"/>
              </a:rPr>
              <a:t>, </a:t>
            </a:r>
            <a:r>
              <a:rPr lang="en-US" sz="900" kern="1200">
                <a:solidFill>
                  <a:schemeClr val="tx1"/>
                </a:solidFill>
                <a:latin typeface="+mn-lt"/>
                <a:ea typeface="+mn-ea"/>
                <a:cs typeface="+mn-cs"/>
                <a:hlinkClick r:id="rId8"/>
              </a:rPr>
              <a:t>Excel template 022026</a:t>
            </a:r>
            <a:endParaRPr lang="en-US" sz="900" kern="1200">
              <a:solidFill>
                <a:schemeClr val="tx1"/>
              </a:solidFill>
              <a:latin typeface="+mn-lt"/>
              <a:ea typeface="+mn-ea"/>
              <a:cs typeface="+mn-cs"/>
            </a:endParaRPr>
          </a:p>
        </p:txBody>
      </p:sp>
    </p:spTree>
    <p:extLst>
      <p:ext uri="{BB962C8B-B14F-4D97-AF65-F5344CB8AC3E}">
        <p14:creationId xmlns:p14="http://schemas.microsoft.com/office/powerpoint/2010/main" val="276035151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jl: vijfhoek 5">
            <a:extLst>
              <a:ext uri="{FF2B5EF4-FFF2-40B4-BE49-F238E27FC236}">
                <a16:creationId xmlns:a16="http://schemas.microsoft.com/office/drawing/2014/main" id="{3AC0D032-0461-C3DC-5EF1-5B759AFC4968}"/>
              </a:ext>
            </a:extLst>
          </p:cNvPr>
          <p:cNvSpPr/>
          <p:nvPr/>
        </p:nvSpPr>
        <p:spPr bwMode="gray">
          <a:xfrm>
            <a:off x="5314029" y="1382032"/>
            <a:ext cx="3402910" cy="3077465"/>
          </a:xfrm>
          <a:prstGeom prst="homePlate">
            <a:avLst>
              <a:gd name="adj" fmla="val 0"/>
            </a:avLst>
          </a:prstGeom>
          <a:solidFill>
            <a:schemeClr val="bg2"/>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endParaRPr lang="nl-NL" sz="1200" b="1" kern="1200">
              <a:solidFill>
                <a:srgbClr val="FFFFFF"/>
              </a:solidFill>
              <a:latin typeface="Calibri"/>
              <a:ea typeface="+mn-ea"/>
              <a:cs typeface="+mn-cs"/>
            </a:endParaRPr>
          </a:p>
        </p:txBody>
      </p:sp>
      <p:sp>
        <p:nvSpPr>
          <p:cNvPr id="5" name="Pijl: vijfhoek 4">
            <a:extLst>
              <a:ext uri="{FF2B5EF4-FFF2-40B4-BE49-F238E27FC236}">
                <a16:creationId xmlns:a16="http://schemas.microsoft.com/office/drawing/2014/main" id="{F763889A-5976-0DB4-27A8-2370824B74E7}"/>
              </a:ext>
            </a:extLst>
          </p:cNvPr>
          <p:cNvSpPr/>
          <p:nvPr/>
        </p:nvSpPr>
        <p:spPr bwMode="gray">
          <a:xfrm>
            <a:off x="2700784" y="1382032"/>
            <a:ext cx="3402910" cy="3077465"/>
          </a:xfrm>
          <a:prstGeom prst="homePlate">
            <a:avLst>
              <a:gd name="adj" fmla="val 13137"/>
            </a:avLst>
          </a:prstGeom>
          <a:solidFill>
            <a:schemeClr val="bg2"/>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endParaRPr lang="nl-NL" sz="1200" b="1" kern="1200">
              <a:solidFill>
                <a:srgbClr val="FFFFFF"/>
              </a:solidFill>
              <a:latin typeface="Calibri"/>
              <a:ea typeface="+mn-ea"/>
              <a:cs typeface="+mn-cs"/>
            </a:endParaRPr>
          </a:p>
        </p:txBody>
      </p:sp>
      <p:sp>
        <p:nvSpPr>
          <p:cNvPr id="2" name="Pijl: vijfhoek 1">
            <a:extLst>
              <a:ext uri="{FF2B5EF4-FFF2-40B4-BE49-F238E27FC236}">
                <a16:creationId xmlns:a16="http://schemas.microsoft.com/office/drawing/2014/main" id="{C0B35086-0060-C21F-A4F7-77F110C19F87}"/>
              </a:ext>
            </a:extLst>
          </p:cNvPr>
          <p:cNvSpPr/>
          <p:nvPr/>
        </p:nvSpPr>
        <p:spPr bwMode="gray">
          <a:xfrm>
            <a:off x="260942" y="1382032"/>
            <a:ext cx="2820873" cy="3077465"/>
          </a:xfrm>
          <a:prstGeom prst="homePlate">
            <a:avLst>
              <a:gd name="adj" fmla="val 13912"/>
            </a:avLst>
          </a:prstGeom>
          <a:solidFill>
            <a:schemeClr val="bg2"/>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endParaRPr lang="nl-NL" sz="1200" b="1" kern="1200">
              <a:solidFill>
                <a:srgbClr val="FFFFFF"/>
              </a:solidFill>
              <a:latin typeface="Calibri"/>
              <a:ea typeface="+mn-ea"/>
              <a:cs typeface="+mn-cs"/>
            </a:endParaRPr>
          </a:p>
        </p:txBody>
      </p:sp>
      <p:sp>
        <p:nvSpPr>
          <p:cNvPr id="8" name="Title 2">
            <a:extLst>
              <a:ext uri="{FF2B5EF4-FFF2-40B4-BE49-F238E27FC236}">
                <a16:creationId xmlns:a16="http://schemas.microsoft.com/office/drawing/2014/main" id="{B5967EEE-B2BF-55F2-6FE7-90955AD8721F}"/>
              </a:ext>
            </a:extLst>
          </p:cNvPr>
          <p:cNvSpPr>
            <a:spLocks noGrp="1"/>
          </p:cNvSpPr>
          <p:nvPr>
            <p:ph type="title"/>
          </p:nvPr>
        </p:nvSpPr>
        <p:spPr>
          <a:xfrm>
            <a:off x="376238" y="238126"/>
            <a:ext cx="8391525" cy="250574"/>
          </a:xfrm>
        </p:spPr>
        <p:txBody>
          <a:bodyPr vert="horz"/>
          <a:lstStyle/>
          <a:p>
            <a:r>
              <a:rPr lang="nl-NL">
                <a:solidFill>
                  <a:schemeClr val="accent1"/>
                </a:solidFill>
              </a:rPr>
              <a:t>Atriumfibrilleren | </a:t>
            </a:r>
            <a:r>
              <a:rPr lang="nl-NL">
                <a:cs typeface="Calibri Light"/>
              </a:rPr>
              <a:t>Thuismonitoring kan leiden tot een groei in patiëntenzorg in jouw ziekenhuis</a:t>
            </a:r>
            <a:endParaRPr lang="nl-NL"/>
          </a:p>
        </p:txBody>
      </p:sp>
      <p:sp>
        <p:nvSpPr>
          <p:cNvPr id="9" name="Rectangle 7">
            <a:extLst>
              <a:ext uri="{FF2B5EF4-FFF2-40B4-BE49-F238E27FC236}">
                <a16:creationId xmlns:a16="http://schemas.microsoft.com/office/drawing/2014/main" id="{263AC855-D57D-1C94-5134-4F2C8153FE95}"/>
              </a:ext>
            </a:extLst>
          </p:cNvPr>
          <p:cNvSpPr/>
          <p:nvPr/>
        </p:nvSpPr>
        <p:spPr bwMode="gray">
          <a:xfrm>
            <a:off x="3488325" y="1"/>
            <a:ext cx="2549405" cy="14119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algn="r" defTabSz="685800">
              <a:lnSpc>
                <a:spcPct val="106000"/>
              </a:lnSpc>
              <a:buClrTx/>
              <a:defRPr/>
            </a:pPr>
            <a:r>
              <a:rPr lang="nl-NL" sz="900" b="1" kern="1200">
                <a:solidFill>
                  <a:srgbClr val="FFFFFF"/>
                </a:solidFill>
                <a:latin typeface="Calibri"/>
                <a:ea typeface="+mn-ea"/>
                <a:cs typeface="+mn-cs"/>
              </a:rPr>
              <a:t>Indicatief - Hoog-over potentiële impactschatting </a:t>
            </a:r>
          </a:p>
        </p:txBody>
      </p:sp>
      <p:pic>
        <p:nvPicPr>
          <p:cNvPr id="13" name="Afbeelding 9">
            <a:extLst>
              <a:ext uri="{FF2B5EF4-FFF2-40B4-BE49-F238E27FC236}">
                <a16:creationId xmlns:a16="http://schemas.microsoft.com/office/drawing/2014/main" id="{FFC4F7E7-B1F8-F6E5-313E-4493D6B4DC9F}"/>
              </a:ext>
            </a:extLst>
          </p:cNvPr>
          <p:cNvPicPr>
            <a:picLocks noChangeAspect="1"/>
          </p:cNvPicPr>
          <p:nvPr/>
        </p:nvPicPr>
        <p:blipFill rotWithShape="1">
          <a:blip r:embed="rId2">
            <a:clrChange>
              <a:clrFrom>
                <a:srgbClr val="FFFFFF"/>
              </a:clrFrom>
              <a:clrTo>
                <a:srgbClr val="FFFFFF">
                  <a:alpha val="0"/>
                </a:srgbClr>
              </a:clrTo>
            </a:clrChange>
          </a:blip>
          <a:srcRect l="64144" t="37105" r="31088" b="46599"/>
          <a:stretch/>
        </p:blipFill>
        <p:spPr>
          <a:xfrm>
            <a:off x="1068322" y="1518339"/>
            <a:ext cx="246782" cy="500810"/>
          </a:xfrm>
          <a:prstGeom prst="rect">
            <a:avLst/>
          </a:prstGeom>
        </p:spPr>
      </p:pic>
      <p:sp>
        <p:nvSpPr>
          <p:cNvPr id="26" name="Rectangle 4">
            <a:extLst>
              <a:ext uri="{FF2B5EF4-FFF2-40B4-BE49-F238E27FC236}">
                <a16:creationId xmlns:a16="http://schemas.microsoft.com/office/drawing/2014/main" id="{4C899A6B-8509-DA6E-DC9E-406761A7B0C4}"/>
              </a:ext>
            </a:extLst>
          </p:cNvPr>
          <p:cNvSpPr/>
          <p:nvPr/>
        </p:nvSpPr>
        <p:spPr bwMode="gray">
          <a:xfrm>
            <a:off x="1088272" y="4711752"/>
            <a:ext cx="6398378" cy="193089"/>
          </a:xfrm>
          <a:prstGeom prst="rect">
            <a:avLst/>
          </a:prstGeom>
          <a:noFill/>
          <a:ln w="19050" algn="ctr">
            <a:noFill/>
            <a:miter lim="800000"/>
            <a:headEnd/>
            <a:tailEnd/>
          </a:ln>
        </p:spPr>
        <p:txBody>
          <a:bodyPr wrap="square" lIns="66675" tIns="66675" rIns="66675" bIns="66675" rtlCol="0" anchor="ctr"/>
          <a:lstStyle/>
          <a:p>
            <a:pPr marL="171450" indent="-171450" defTabSz="685800">
              <a:lnSpc>
                <a:spcPct val="106000"/>
              </a:lnSpc>
              <a:buClrTx/>
              <a:buFontTx/>
              <a:buAutoNum type="arabicParenR"/>
              <a:defRPr/>
            </a:pPr>
            <a:r>
              <a:rPr lang="nl-NL" sz="600" kern="1200">
                <a:solidFill>
                  <a:srgbClr val="3C3C3C"/>
                </a:solidFill>
                <a:latin typeface="Calibri"/>
                <a:ea typeface="+mn-ea"/>
                <a:cs typeface="+mn-cs"/>
              </a:rPr>
              <a:t>Bij deze berekening word uitgegaan dat alle vrijgekomen tijd word geïnvesteerd in extra zorg leveren.</a:t>
            </a:r>
          </a:p>
          <a:p>
            <a:pPr marL="171450" indent="-171450" defTabSz="685800">
              <a:lnSpc>
                <a:spcPct val="106000"/>
              </a:lnSpc>
              <a:buClrTx/>
              <a:buFontTx/>
              <a:buAutoNum type="arabicParenR"/>
              <a:defRPr/>
            </a:pPr>
            <a:r>
              <a:rPr lang="nl-NL" sz="600" kern="1200">
                <a:solidFill>
                  <a:srgbClr val="3C3C3C"/>
                </a:solidFill>
                <a:latin typeface="Calibri"/>
                <a:ea typeface="+mn-ea"/>
                <a:cs typeface="+mn-cs"/>
              </a:rPr>
              <a:t>Bij deze berekening word aangenomen dat de wachtlijsten groot genoeg zijn voor genoeg </a:t>
            </a:r>
            <a:r>
              <a:rPr lang="nl-NL" sz="600" kern="1200" err="1">
                <a:solidFill>
                  <a:srgbClr val="3C3C3C"/>
                </a:solidFill>
                <a:latin typeface="Calibri"/>
                <a:ea typeface="+mn-ea"/>
                <a:cs typeface="+mn-cs"/>
              </a:rPr>
              <a:t>patienten</a:t>
            </a:r>
            <a:r>
              <a:rPr lang="nl-NL" sz="600" kern="1200">
                <a:solidFill>
                  <a:srgbClr val="3C3C3C"/>
                </a:solidFill>
                <a:latin typeface="Calibri"/>
                <a:ea typeface="+mn-ea"/>
                <a:cs typeface="+mn-cs"/>
              </a:rPr>
              <a:t> instroom.</a:t>
            </a:r>
          </a:p>
          <a:p>
            <a:pPr marL="171450" indent="-171450" defTabSz="685800">
              <a:lnSpc>
                <a:spcPct val="106000"/>
              </a:lnSpc>
              <a:buClrTx/>
              <a:buFontTx/>
              <a:buAutoNum type="arabicParenR"/>
              <a:defRPr/>
            </a:pPr>
            <a:r>
              <a:rPr lang="nl-NL" sz="600" kern="1200">
                <a:solidFill>
                  <a:srgbClr val="3C3C3C"/>
                </a:solidFill>
                <a:latin typeface="Calibri"/>
                <a:ea typeface="+mn-ea"/>
                <a:cs typeface="+mn-cs"/>
              </a:rPr>
              <a:t>De berekening gaat uit van het verhogen van de polibezoeken naar de huidige situatie. Er is geen rekening gehouden met </a:t>
            </a:r>
            <a:r>
              <a:rPr lang="nl-NL" sz="600" kern="1200" err="1">
                <a:solidFill>
                  <a:srgbClr val="3C3C3C"/>
                </a:solidFill>
                <a:latin typeface="Calibri"/>
                <a:ea typeface="+mn-ea"/>
                <a:cs typeface="+mn-cs"/>
              </a:rPr>
              <a:t>limitaties</a:t>
            </a:r>
            <a:r>
              <a:rPr lang="nl-NL" sz="600" kern="1200">
                <a:solidFill>
                  <a:srgbClr val="3C3C3C"/>
                </a:solidFill>
                <a:latin typeface="Calibri"/>
                <a:ea typeface="+mn-ea"/>
                <a:cs typeface="+mn-cs"/>
              </a:rPr>
              <a:t> op het verhogen van de polibezoeken.</a:t>
            </a:r>
          </a:p>
          <a:p>
            <a:pPr marL="171450" indent="-171450" defTabSz="685800">
              <a:lnSpc>
                <a:spcPct val="106000"/>
              </a:lnSpc>
              <a:buClrTx/>
              <a:buFontTx/>
              <a:buAutoNum type="arabicParenR"/>
              <a:defRPr/>
            </a:pPr>
            <a:r>
              <a:rPr lang="nl-NL" sz="600" kern="1200">
                <a:solidFill>
                  <a:srgbClr val="3C3C3C"/>
                </a:solidFill>
                <a:latin typeface="Calibri"/>
                <a:ea typeface="+mn-ea"/>
                <a:cs typeface="+mn-cs"/>
              </a:rPr>
              <a:t>Er is ruimte voor 37.000 polibezoeken. Dus bij opschaling polibezoeken is dat een groeifactor van 37.000/19.500 = 1.89. </a:t>
            </a:r>
          </a:p>
          <a:p>
            <a:pPr marL="171450" indent="-171450" defTabSz="685800">
              <a:lnSpc>
                <a:spcPct val="106000"/>
              </a:lnSpc>
              <a:buClrTx/>
              <a:buFontTx/>
              <a:buAutoNum type="arabicParenR"/>
              <a:defRPr/>
            </a:pPr>
            <a:r>
              <a:rPr lang="nl-NL" sz="600" kern="1200">
                <a:solidFill>
                  <a:srgbClr val="3C3C3C"/>
                </a:solidFill>
                <a:latin typeface="Calibri"/>
                <a:ea typeface="+mn-ea"/>
                <a:cs typeface="+mn-cs"/>
              </a:rPr>
              <a:t>In deze berekening is uitgegaan van 1 polibezoek per 120 dagen</a:t>
            </a:r>
          </a:p>
        </p:txBody>
      </p:sp>
      <p:pic>
        <p:nvPicPr>
          <p:cNvPr id="29" name="Afbeelding 9">
            <a:extLst>
              <a:ext uri="{FF2B5EF4-FFF2-40B4-BE49-F238E27FC236}">
                <a16:creationId xmlns:a16="http://schemas.microsoft.com/office/drawing/2014/main" id="{4A3D0C42-344E-F4EC-CBB3-619647324B14}"/>
              </a:ext>
            </a:extLst>
          </p:cNvPr>
          <p:cNvPicPr>
            <a:picLocks noChangeAspect="1"/>
          </p:cNvPicPr>
          <p:nvPr/>
        </p:nvPicPr>
        <p:blipFill rotWithShape="1">
          <a:blip r:embed="rId2">
            <a:clrChange>
              <a:clrFrom>
                <a:srgbClr val="FFFFFF"/>
              </a:clrFrom>
              <a:clrTo>
                <a:srgbClr val="FFFFFF">
                  <a:alpha val="0"/>
                </a:srgbClr>
              </a:clrTo>
            </a:clrChange>
          </a:blip>
          <a:srcRect l="64144" t="37105" r="31088" b="46599"/>
          <a:stretch/>
        </p:blipFill>
        <p:spPr>
          <a:xfrm>
            <a:off x="1191712" y="1518339"/>
            <a:ext cx="246782" cy="500810"/>
          </a:xfrm>
          <a:prstGeom prst="rect">
            <a:avLst/>
          </a:prstGeom>
        </p:spPr>
      </p:pic>
      <p:pic>
        <p:nvPicPr>
          <p:cNvPr id="30" name="Afbeelding 9">
            <a:extLst>
              <a:ext uri="{FF2B5EF4-FFF2-40B4-BE49-F238E27FC236}">
                <a16:creationId xmlns:a16="http://schemas.microsoft.com/office/drawing/2014/main" id="{51A14DED-D185-66FE-A654-EFD4B42BBCB7}"/>
              </a:ext>
            </a:extLst>
          </p:cNvPr>
          <p:cNvPicPr>
            <a:picLocks noChangeAspect="1"/>
          </p:cNvPicPr>
          <p:nvPr/>
        </p:nvPicPr>
        <p:blipFill rotWithShape="1">
          <a:blip r:embed="rId2">
            <a:clrChange>
              <a:clrFrom>
                <a:srgbClr val="FFFFFF"/>
              </a:clrFrom>
              <a:clrTo>
                <a:srgbClr val="FFFFFF">
                  <a:alpha val="0"/>
                </a:srgbClr>
              </a:clrTo>
            </a:clrChange>
          </a:blip>
          <a:srcRect l="64144" t="37105" r="31088" b="46599"/>
          <a:stretch/>
        </p:blipFill>
        <p:spPr>
          <a:xfrm>
            <a:off x="944877" y="1518339"/>
            <a:ext cx="246782" cy="500810"/>
          </a:xfrm>
          <a:prstGeom prst="rect">
            <a:avLst/>
          </a:prstGeom>
        </p:spPr>
      </p:pic>
      <p:sp>
        <p:nvSpPr>
          <p:cNvPr id="31" name="Tekstvak 30">
            <a:extLst>
              <a:ext uri="{FF2B5EF4-FFF2-40B4-BE49-F238E27FC236}">
                <a16:creationId xmlns:a16="http://schemas.microsoft.com/office/drawing/2014/main" id="{420A18B9-0098-00B6-2066-FA300B053BB5}"/>
              </a:ext>
            </a:extLst>
          </p:cNvPr>
          <p:cNvSpPr txBox="1"/>
          <p:nvPr/>
        </p:nvSpPr>
        <p:spPr>
          <a:xfrm>
            <a:off x="1503857" y="1653482"/>
            <a:ext cx="871073" cy="207749"/>
          </a:xfrm>
          <a:prstGeom prst="rect">
            <a:avLst/>
          </a:prstGeom>
          <a:noFill/>
        </p:spPr>
        <p:txBody>
          <a:bodyPr wrap="square" lIns="0" tIns="0" rIns="0" bIns="0" rtlCol="0">
            <a:spAutoFit/>
          </a:bodyPr>
          <a:lstStyle/>
          <a:p>
            <a:pPr defTabSz="685800">
              <a:spcBef>
                <a:spcPts val="450"/>
              </a:spcBef>
              <a:buClrTx/>
              <a:buSzPct val="100000"/>
              <a:defRPr/>
            </a:pPr>
            <a:r>
              <a:rPr lang="nl-NL" sz="1350" kern="1200">
                <a:solidFill>
                  <a:srgbClr val="313131"/>
                </a:solidFill>
                <a:latin typeface="Calibri"/>
                <a:ea typeface="+mn-ea"/>
                <a:cs typeface="+mn-cs"/>
              </a:rPr>
              <a:t>= 13.500</a:t>
            </a:r>
          </a:p>
        </p:txBody>
      </p:sp>
      <p:pic>
        <p:nvPicPr>
          <p:cNvPr id="36" name="Afbeelding 9">
            <a:extLst>
              <a:ext uri="{FF2B5EF4-FFF2-40B4-BE49-F238E27FC236}">
                <a16:creationId xmlns:a16="http://schemas.microsoft.com/office/drawing/2014/main" id="{94BFD7E1-C246-095E-6491-F2E6003613C2}"/>
              </a:ext>
            </a:extLst>
          </p:cNvPr>
          <p:cNvPicPr>
            <a:picLocks noChangeAspect="1"/>
          </p:cNvPicPr>
          <p:nvPr/>
        </p:nvPicPr>
        <p:blipFill rotWithShape="1">
          <a:blip r:embed="rId2">
            <a:clrChange>
              <a:clrFrom>
                <a:srgbClr val="FFFFFF"/>
              </a:clrFrom>
              <a:clrTo>
                <a:srgbClr val="FFFFFF">
                  <a:alpha val="0"/>
                </a:srgbClr>
              </a:clrTo>
            </a:clrChange>
          </a:blip>
          <a:srcRect l="64144" t="37105" r="31088" b="46599"/>
          <a:stretch/>
        </p:blipFill>
        <p:spPr>
          <a:xfrm>
            <a:off x="3781591" y="1518339"/>
            <a:ext cx="246782" cy="500810"/>
          </a:xfrm>
          <a:prstGeom prst="rect">
            <a:avLst/>
          </a:prstGeom>
        </p:spPr>
      </p:pic>
      <p:pic>
        <p:nvPicPr>
          <p:cNvPr id="37" name="Afbeelding 9">
            <a:extLst>
              <a:ext uri="{FF2B5EF4-FFF2-40B4-BE49-F238E27FC236}">
                <a16:creationId xmlns:a16="http://schemas.microsoft.com/office/drawing/2014/main" id="{326D32AA-B09F-F20D-F000-027B5A49D8F5}"/>
              </a:ext>
            </a:extLst>
          </p:cNvPr>
          <p:cNvPicPr>
            <a:picLocks noChangeAspect="1"/>
          </p:cNvPicPr>
          <p:nvPr/>
        </p:nvPicPr>
        <p:blipFill rotWithShape="1">
          <a:blip r:embed="rId2">
            <a:clrChange>
              <a:clrFrom>
                <a:srgbClr val="FFFFFF"/>
              </a:clrFrom>
              <a:clrTo>
                <a:srgbClr val="FFFFFF">
                  <a:alpha val="0"/>
                </a:srgbClr>
              </a:clrTo>
            </a:clrChange>
          </a:blip>
          <a:srcRect l="64144" t="37105" r="31088" b="46599"/>
          <a:stretch/>
        </p:blipFill>
        <p:spPr>
          <a:xfrm>
            <a:off x="3904982" y="1518339"/>
            <a:ext cx="246782" cy="500810"/>
          </a:xfrm>
          <a:prstGeom prst="rect">
            <a:avLst/>
          </a:prstGeom>
        </p:spPr>
      </p:pic>
      <p:pic>
        <p:nvPicPr>
          <p:cNvPr id="38" name="Afbeelding 9">
            <a:extLst>
              <a:ext uri="{FF2B5EF4-FFF2-40B4-BE49-F238E27FC236}">
                <a16:creationId xmlns:a16="http://schemas.microsoft.com/office/drawing/2014/main" id="{2B32D675-CC38-C4DD-51B4-3F6F2124E90E}"/>
              </a:ext>
            </a:extLst>
          </p:cNvPr>
          <p:cNvPicPr>
            <a:picLocks noChangeAspect="1"/>
          </p:cNvPicPr>
          <p:nvPr/>
        </p:nvPicPr>
        <p:blipFill rotWithShape="1">
          <a:blip r:embed="rId2">
            <a:clrChange>
              <a:clrFrom>
                <a:srgbClr val="FFFFFF"/>
              </a:clrFrom>
              <a:clrTo>
                <a:srgbClr val="FFFFFF">
                  <a:alpha val="0"/>
                </a:srgbClr>
              </a:clrTo>
            </a:clrChange>
          </a:blip>
          <a:srcRect l="64144" t="37105" r="31088" b="46599"/>
          <a:stretch/>
        </p:blipFill>
        <p:spPr>
          <a:xfrm>
            <a:off x="3658147" y="1518339"/>
            <a:ext cx="246782" cy="500810"/>
          </a:xfrm>
          <a:prstGeom prst="rect">
            <a:avLst/>
          </a:prstGeom>
        </p:spPr>
      </p:pic>
      <p:sp>
        <p:nvSpPr>
          <p:cNvPr id="39" name="Tekstvak 38">
            <a:extLst>
              <a:ext uri="{FF2B5EF4-FFF2-40B4-BE49-F238E27FC236}">
                <a16:creationId xmlns:a16="http://schemas.microsoft.com/office/drawing/2014/main" id="{F4344677-1976-4238-2B0E-CD56BD11ACCC}"/>
              </a:ext>
            </a:extLst>
          </p:cNvPr>
          <p:cNvSpPr txBox="1"/>
          <p:nvPr/>
        </p:nvSpPr>
        <p:spPr>
          <a:xfrm>
            <a:off x="4217127" y="1653963"/>
            <a:ext cx="871073" cy="207749"/>
          </a:xfrm>
          <a:prstGeom prst="rect">
            <a:avLst/>
          </a:prstGeom>
          <a:noFill/>
        </p:spPr>
        <p:txBody>
          <a:bodyPr wrap="square" lIns="0" tIns="0" rIns="0" bIns="0" rtlCol="0">
            <a:spAutoFit/>
          </a:bodyPr>
          <a:lstStyle/>
          <a:p>
            <a:pPr defTabSz="685800">
              <a:spcBef>
                <a:spcPts val="450"/>
              </a:spcBef>
              <a:buClrTx/>
              <a:buSzPct val="100000"/>
              <a:defRPr/>
            </a:pPr>
            <a:r>
              <a:rPr lang="nl-NL" sz="1350" kern="1200">
                <a:solidFill>
                  <a:srgbClr val="313131"/>
                </a:solidFill>
                <a:latin typeface="Calibri"/>
                <a:ea typeface="+mn-ea"/>
                <a:cs typeface="+mn-cs"/>
              </a:rPr>
              <a:t>= 13.500</a:t>
            </a:r>
          </a:p>
        </p:txBody>
      </p:sp>
      <p:pic>
        <p:nvPicPr>
          <p:cNvPr id="40" name="Afbeelding 9">
            <a:extLst>
              <a:ext uri="{FF2B5EF4-FFF2-40B4-BE49-F238E27FC236}">
                <a16:creationId xmlns:a16="http://schemas.microsoft.com/office/drawing/2014/main" id="{5CF610D3-49FB-E4DF-A071-C6B205E863E2}"/>
              </a:ext>
            </a:extLst>
          </p:cNvPr>
          <p:cNvPicPr>
            <a:picLocks noChangeAspect="1"/>
          </p:cNvPicPr>
          <p:nvPr/>
        </p:nvPicPr>
        <p:blipFill rotWithShape="1">
          <a:blip r:embed="rId2">
            <a:clrChange>
              <a:clrFrom>
                <a:srgbClr val="FFFFFF"/>
              </a:clrFrom>
              <a:clrTo>
                <a:srgbClr val="FFFFFF">
                  <a:alpha val="0"/>
                </a:srgbClr>
              </a:clrTo>
            </a:clrChange>
          </a:blip>
          <a:srcRect l="64144" t="37105" r="31088" b="46599"/>
          <a:stretch/>
        </p:blipFill>
        <p:spPr>
          <a:xfrm>
            <a:off x="6841349" y="1518339"/>
            <a:ext cx="246782" cy="500810"/>
          </a:xfrm>
          <a:prstGeom prst="rect">
            <a:avLst/>
          </a:prstGeom>
        </p:spPr>
      </p:pic>
      <p:pic>
        <p:nvPicPr>
          <p:cNvPr id="41" name="Afbeelding 9">
            <a:extLst>
              <a:ext uri="{FF2B5EF4-FFF2-40B4-BE49-F238E27FC236}">
                <a16:creationId xmlns:a16="http://schemas.microsoft.com/office/drawing/2014/main" id="{1F7FF81B-FBCC-3707-C2C3-28AA60E873D2}"/>
              </a:ext>
            </a:extLst>
          </p:cNvPr>
          <p:cNvPicPr>
            <a:picLocks noChangeAspect="1"/>
          </p:cNvPicPr>
          <p:nvPr/>
        </p:nvPicPr>
        <p:blipFill rotWithShape="1">
          <a:blip r:embed="rId2">
            <a:clrChange>
              <a:clrFrom>
                <a:srgbClr val="FFFFFF"/>
              </a:clrFrom>
              <a:clrTo>
                <a:srgbClr val="FFFFFF">
                  <a:alpha val="0"/>
                </a:srgbClr>
              </a:clrTo>
            </a:clrChange>
          </a:blip>
          <a:srcRect l="64144" t="37105" r="31088" b="46599"/>
          <a:stretch/>
        </p:blipFill>
        <p:spPr>
          <a:xfrm>
            <a:off x="6964740" y="1518339"/>
            <a:ext cx="246782" cy="500810"/>
          </a:xfrm>
          <a:prstGeom prst="rect">
            <a:avLst/>
          </a:prstGeom>
        </p:spPr>
      </p:pic>
      <p:pic>
        <p:nvPicPr>
          <p:cNvPr id="42" name="Afbeelding 9">
            <a:extLst>
              <a:ext uri="{FF2B5EF4-FFF2-40B4-BE49-F238E27FC236}">
                <a16:creationId xmlns:a16="http://schemas.microsoft.com/office/drawing/2014/main" id="{6A7F80A6-1002-2107-FAFC-C14BBB6D0CF0}"/>
              </a:ext>
            </a:extLst>
          </p:cNvPr>
          <p:cNvPicPr>
            <a:picLocks noChangeAspect="1"/>
          </p:cNvPicPr>
          <p:nvPr/>
        </p:nvPicPr>
        <p:blipFill rotWithShape="1">
          <a:blip r:embed="rId2">
            <a:clrChange>
              <a:clrFrom>
                <a:srgbClr val="FFFFFF"/>
              </a:clrFrom>
              <a:clrTo>
                <a:srgbClr val="FFFFFF">
                  <a:alpha val="0"/>
                </a:srgbClr>
              </a:clrTo>
            </a:clrChange>
          </a:blip>
          <a:srcRect l="64144" t="37105" r="31088" b="46599"/>
          <a:stretch/>
        </p:blipFill>
        <p:spPr>
          <a:xfrm>
            <a:off x="6717904" y="1518339"/>
            <a:ext cx="246782" cy="500810"/>
          </a:xfrm>
          <a:prstGeom prst="rect">
            <a:avLst/>
          </a:prstGeom>
        </p:spPr>
      </p:pic>
      <p:sp>
        <p:nvSpPr>
          <p:cNvPr id="43" name="Tekstvak 42">
            <a:extLst>
              <a:ext uri="{FF2B5EF4-FFF2-40B4-BE49-F238E27FC236}">
                <a16:creationId xmlns:a16="http://schemas.microsoft.com/office/drawing/2014/main" id="{CE9EB3E9-D18F-B2C5-DB82-A74408D690A0}"/>
              </a:ext>
            </a:extLst>
          </p:cNvPr>
          <p:cNvSpPr txBox="1"/>
          <p:nvPr/>
        </p:nvSpPr>
        <p:spPr>
          <a:xfrm>
            <a:off x="7276885" y="1662689"/>
            <a:ext cx="871073" cy="207749"/>
          </a:xfrm>
          <a:prstGeom prst="rect">
            <a:avLst/>
          </a:prstGeom>
          <a:noFill/>
        </p:spPr>
        <p:txBody>
          <a:bodyPr wrap="square" lIns="0" tIns="0" rIns="0" bIns="0" rtlCol="0">
            <a:spAutoFit/>
          </a:bodyPr>
          <a:lstStyle/>
          <a:p>
            <a:pPr defTabSz="685800">
              <a:spcBef>
                <a:spcPts val="450"/>
              </a:spcBef>
              <a:buClrTx/>
              <a:buSzPct val="100000"/>
              <a:defRPr/>
            </a:pPr>
            <a:r>
              <a:rPr lang="nl-NL" sz="1350" kern="1200">
                <a:solidFill>
                  <a:srgbClr val="313131"/>
                </a:solidFill>
                <a:latin typeface="Calibri"/>
                <a:ea typeface="+mn-ea"/>
                <a:cs typeface="+mn-cs"/>
              </a:rPr>
              <a:t>= 25.500</a:t>
            </a:r>
          </a:p>
        </p:txBody>
      </p:sp>
      <p:pic>
        <p:nvPicPr>
          <p:cNvPr id="44" name="Afbeelding 9">
            <a:extLst>
              <a:ext uri="{FF2B5EF4-FFF2-40B4-BE49-F238E27FC236}">
                <a16:creationId xmlns:a16="http://schemas.microsoft.com/office/drawing/2014/main" id="{62E43784-6A85-16EE-74EF-7F854B003B14}"/>
              </a:ext>
            </a:extLst>
          </p:cNvPr>
          <p:cNvPicPr>
            <a:picLocks noChangeAspect="1"/>
          </p:cNvPicPr>
          <p:nvPr/>
        </p:nvPicPr>
        <p:blipFill rotWithShape="1">
          <a:blip r:embed="rId2">
            <a:clrChange>
              <a:clrFrom>
                <a:srgbClr val="FFFFFF"/>
              </a:clrFrom>
              <a:clrTo>
                <a:srgbClr val="FFFFFF">
                  <a:alpha val="0"/>
                </a:srgbClr>
              </a:clrTo>
            </a:clrChange>
          </a:blip>
          <a:srcRect l="64144" t="37105" r="31088" b="46599"/>
          <a:stretch/>
        </p:blipFill>
        <p:spPr>
          <a:xfrm>
            <a:off x="6594460" y="1518339"/>
            <a:ext cx="246782" cy="500810"/>
          </a:xfrm>
          <a:prstGeom prst="rect">
            <a:avLst/>
          </a:prstGeom>
        </p:spPr>
      </p:pic>
      <p:pic>
        <p:nvPicPr>
          <p:cNvPr id="45" name="Afbeelding 9">
            <a:extLst>
              <a:ext uri="{FF2B5EF4-FFF2-40B4-BE49-F238E27FC236}">
                <a16:creationId xmlns:a16="http://schemas.microsoft.com/office/drawing/2014/main" id="{15DD42C8-437E-4D62-08BC-A2C93D62ADFD}"/>
              </a:ext>
            </a:extLst>
          </p:cNvPr>
          <p:cNvPicPr>
            <a:picLocks noChangeAspect="1"/>
          </p:cNvPicPr>
          <p:nvPr/>
        </p:nvPicPr>
        <p:blipFill rotWithShape="1">
          <a:blip r:embed="rId2">
            <a:clrChange>
              <a:clrFrom>
                <a:srgbClr val="FFFFFF"/>
              </a:clrFrom>
              <a:clrTo>
                <a:srgbClr val="FFFFFF">
                  <a:alpha val="0"/>
                </a:srgbClr>
              </a:clrTo>
            </a:clrChange>
          </a:blip>
          <a:srcRect l="64144" t="37105" r="31088" b="46599"/>
          <a:stretch/>
        </p:blipFill>
        <p:spPr>
          <a:xfrm>
            <a:off x="6471372" y="1518339"/>
            <a:ext cx="246782" cy="500810"/>
          </a:xfrm>
          <a:prstGeom prst="rect">
            <a:avLst/>
          </a:prstGeom>
        </p:spPr>
      </p:pic>
      <p:sp>
        <p:nvSpPr>
          <p:cNvPr id="19" name="Rechthoek 18">
            <a:extLst>
              <a:ext uri="{FF2B5EF4-FFF2-40B4-BE49-F238E27FC236}">
                <a16:creationId xmlns:a16="http://schemas.microsoft.com/office/drawing/2014/main" id="{7C8DC270-6B5E-3866-1837-230F7A37E8D9}"/>
              </a:ext>
            </a:extLst>
          </p:cNvPr>
          <p:cNvSpPr/>
          <p:nvPr/>
        </p:nvSpPr>
        <p:spPr bwMode="gray">
          <a:xfrm>
            <a:off x="267827" y="989086"/>
            <a:ext cx="2429600" cy="387212"/>
          </a:xfrm>
          <a:prstGeom prst="rect">
            <a:avLst/>
          </a:prstGeom>
          <a:solidFill>
            <a:schemeClr val="accent1"/>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r>
              <a:rPr lang="nl-NL" sz="1200" b="1" kern="1200">
                <a:solidFill>
                  <a:srgbClr val="FFFFFF"/>
                </a:solidFill>
                <a:latin typeface="Calibri"/>
                <a:ea typeface="+mn-ea"/>
                <a:cs typeface="+mn-cs"/>
              </a:rPr>
              <a:t>Huidige situatie</a:t>
            </a:r>
          </a:p>
        </p:txBody>
      </p:sp>
      <p:sp>
        <p:nvSpPr>
          <p:cNvPr id="23" name="Rechthoek 22">
            <a:extLst>
              <a:ext uri="{FF2B5EF4-FFF2-40B4-BE49-F238E27FC236}">
                <a16:creationId xmlns:a16="http://schemas.microsoft.com/office/drawing/2014/main" id="{F919243C-C97D-9698-F9E3-63B64F02EE74}"/>
              </a:ext>
            </a:extLst>
          </p:cNvPr>
          <p:cNvSpPr/>
          <p:nvPr/>
        </p:nvSpPr>
        <p:spPr bwMode="gray">
          <a:xfrm>
            <a:off x="2697427" y="989086"/>
            <a:ext cx="3003686" cy="387212"/>
          </a:xfrm>
          <a:prstGeom prst="rect">
            <a:avLst/>
          </a:prstGeom>
          <a:solidFill>
            <a:schemeClr val="accent1"/>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r>
              <a:rPr lang="nl-NL" sz="1200" b="1" kern="1200">
                <a:solidFill>
                  <a:srgbClr val="FFFFFF"/>
                </a:solidFill>
                <a:latin typeface="Calibri"/>
                <a:ea typeface="+mn-ea"/>
                <a:cs typeface="+mn-cs"/>
              </a:rPr>
              <a:t>Bij invoering thuismonitoring</a:t>
            </a:r>
          </a:p>
        </p:txBody>
      </p:sp>
      <p:sp>
        <p:nvSpPr>
          <p:cNvPr id="24" name="Rechthoek 23">
            <a:extLst>
              <a:ext uri="{FF2B5EF4-FFF2-40B4-BE49-F238E27FC236}">
                <a16:creationId xmlns:a16="http://schemas.microsoft.com/office/drawing/2014/main" id="{8E516D63-BEDD-1E38-E30F-B4D6B4F90DA4}"/>
              </a:ext>
            </a:extLst>
          </p:cNvPr>
          <p:cNvSpPr/>
          <p:nvPr/>
        </p:nvSpPr>
        <p:spPr bwMode="gray">
          <a:xfrm>
            <a:off x="5701113" y="989086"/>
            <a:ext cx="3015169" cy="387212"/>
          </a:xfrm>
          <a:prstGeom prst="rect">
            <a:avLst/>
          </a:prstGeom>
          <a:solidFill>
            <a:schemeClr val="accent1"/>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r>
              <a:rPr lang="nl-NL" sz="1200" b="1" kern="1200">
                <a:solidFill>
                  <a:srgbClr val="FFFFFF"/>
                </a:solidFill>
                <a:latin typeface="Calibri"/>
                <a:ea typeface="+mn-ea"/>
                <a:cs typeface="+mn-cs"/>
              </a:rPr>
              <a:t>Bij opnieuw inzetten vrijgekomen tijd</a:t>
            </a:r>
          </a:p>
        </p:txBody>
      </p:sp>
      <p:graphicFrame>
        <p:nvGraphicFramePr>
          <p:cNvPr id="33" name="Grafiek 32">
            <a:extLst>
              <a:ext uri="{FF2B5EF4-FFF2-40B4-BE49-F238E27FC236}">
                <a16:creationId xmlns:a16="http://schemas.microsoft.com/office/drawing/2014/main" id="{F817D406-F084-A16C-FE34-E5D270977A9D}"/>
              </a:ext>
            </a:extLst>
          </p:cNvPr>
          <p:cNvGraphicFramePr/>
          <p:nvPr/>
        </p:nvGraphicFramePr>
        <p:xfrm>
          <a:off x="298939" y="2063134"/>
          <a:ext cx="2398488" cy="2203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Grafiek 33">
            <a:extLst>
              <a:ext uri="{FF2B5EF4-FFF2-40B4-BE49-F238E27FC236}">
                <a16:creationId xmlns:a16="http://schemas.microsoft.com/office/drawing/2014/main" id="{94321D8A-5001-02B9-BC85-9AA21E4A6E46}"/>
              </a:ext>
            </a:extLst>
          </p:cNvPr>
          <p:cNvGraphicFramePr/>
          <p:nvPr/>
        </p:nvGraphicFramePr>
        <p:xfrm>
          <a:off x="3302625" y="2063134"/>
          <a:ext cx="2398488" cy="2203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Grafiek 34">
            <a:extLst>
              <a:ext uri="{FF2B5EF4-FFF2-40B4-BE49-F238E27FC236}">
                <a16:creationId xmlns:a16="http://schemas.microsoft.com/office/drawing/2014/main" id="{8913C3F8-EA81-C6F2-9D15-621DD9FBE5B1}"/>
              </a:ext>
            </a:extLst>
          </p:cNvPr>
          <p:cNvGraphicFramePr/>
          <p:nvPr/>
        </p:nvGraphicFramePr>
        <p:xfrm>
          <a:off x="6306311" y="2063134"/>
          <a:ext cx="2398488" cy="2203667"/>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1">
            <a:extLst>
              <a:ext uri="{FF2B5EF4-FFF2-40B4-BE49-F238E27FC236}">
                <a16:creationId xmlns:a16="http://schemas.microsoft.com/office/drawing/2014/main" id="{CA06FCE0-BC46-96C0-13C8-D146B9832D5E}"/>
              </a:ext>
            </a:extLst>
          </p:cNvPr>
          <p:cNvSpPr/>
          <p:nvPr/>
        </p:nvSpPr>
        <p:spPr bwMode="gray">
          <a:xfrm>
            <a:off x="8167846" y="0"/>
            <a:ext cx="976154" cy="182219"/>
          </a:xfrm>
          <a:prstGeom prst="rect">
            <a:avLst/>
          </a:prstGeom>
          <a:solidFill>
            <a:srgbClr val="FFEEE9"/>
          </a:solidFill>
          <a:ln w="19050" algn="ctr">
            <a:noFill/>
            <a:miter lim="800000"/>
            <a:headEnd/>
            <a:tailEnd/>
          </a:ln>
        </p:spPr>
        <p:txBody>
          <a:bodyPr wrap="square" lIns="66675" tIns="66675" rIns="66675" bIns="66675" rtlCol="0" anchor="ctr"/>
          <a:lstStyle/>
          <a:p>
            <a:pPr algn="ctr" defTabSz="685800">
              <a:lnSpc>
                <a:spcPct val="106000"/>
              </a:lnSpc>
              <a:buClrTx/>
            </a:pPr>
            <a:r>
              <a:rPr lang="nl-NL" sz="900" b="1" kern="1200">
                <a:solidFill>
                  <a:srgbClr val="3C3C3C"/>
                </a:solidFill>
                <a:latin typeface="Calibri"/>
                <a:ea typeface="+mn-ea"/>
                <a:cs typeface="+mn-cs"/>
              </a:rPr>
              <a:t>Versie 29-5-2024</a:t>
            </a:r>
          </a:p>
        </p:txBody>
      </p:sp>
    </p:spTree>
    <p:extLst>
      <p:ext uri="{BB962C8B-B14F-4D97-AF65-F5344CB8AC3E}">
        <p14:creationId xmlns:p14="http://schemas.microsoft.com/office/powerpoint/2010/main" val="220692340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9F8B293-D474-C6AC-63AF-AF6A2CC84C1D}"/>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B7D972E-55C6-E195-90B5-4F4051564E3C}"/>
              </a:ext>
            </a:extLst>
          </p:cNvPr>
          <p:cNvSpPr>
            <a:spLocks noGrp="1"/>
          </p:cNvSpPr>
          <p:nvPr>
            <p:ph type="body" idx="14"/>
          </p:nvPr>
        </p:nvSpPr>
        <p:spPr/>
        <p:txBody>
          <a:bodyPr/>
          <a:lstStyle/>
          <a:p>
            <a:endParaRPr lang="nl-NL"/>
          </a:p>
        </p:txBody>
      </p:sp>
      <p:sp>
        <p:nvSpPr>
          <p:cNvPr id="158" name="Google Shape;158;p22">
            <a:extLst>
              <a:ext uri="{FF2B5EF4-FFF2-40B4-BE49-F238E27FC236}">
                <a16:creationId xmlns:a16="http://schemas.microsoft.com/office/drawing/2014/main" id="{E0D04B46-1FE7-8589-1BC5-ECBCC323FE5F}"/>
              </a:ext>
            </a:extLst>
          </p:cNvPr>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buClr>
                <a:schemeClr val="lt1"/>
              </a:buClr>
              <a:buSzPts val="2900"/>
            </a:pPr>
            <a:r>
              <a:rPr lang="nl-NL" sz="2700"/>
              <a:t>Persoonlijke zorg</a:t>
            </a:r>
            <a:endParaRPr lang="nl-NL" sz="2700" noProof="0"/>
          </a:p>
        </p:txBody>
      </p:sp>
      <p:sp>
        <p:nvSpPr>
          <p:cNvPr id="157" name="Google Shape;157;p22">
            <a:extLst>
              <a:ext uri="{FF2B5EF4-FFF2-40B4-BE49-F238E27FC236}">
                <a16:creationId xmlns:a16="http://schemas.microsoft.com/office/drawing/2014/main" id="{6908B4A9-1EC6-541B-56BA-A0444320217E}"/>
              </a:ext>
            </a:extLst>
          </p:cNvPr>
          <p:cNvSpPr txBox="1">
            <a:spLocks noGrp="1"/>
          </p:cNvSpPr>
          <p:nvPr>
            <p:ph type="sldNum" idx="4294967295"/>
          </p:nvPr>
        </p:nvSpPr>
        <p:spPr>
          <a:xfrm>
            <a:off x="8789988" y="4645025"/>
            <a:ext cx="354012" cy="246063"/>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Font typeface="Arial"/>
              <a:buNone/>
              <a:defRPr sz="1000" b="0" i="0" u="none" strike="noStrike" cap="none" baseline="0">
                <a:solidFill>
                  <a:srgbClr val="2D4F9E"/>
                </a:solidFill>
                <a:latin typeface="Arial" panose="020B0604020202020204" pitchFamily="34" charset="0"/>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lang="en-US" smtClean="0"/>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nl-NL" sz="750" b="0" i="0" u="none" strike="noStrike" kern="0" cap="none" spc="0" normalizeH="0" baseline="0" noProof="0">
              <a:ln>
                <a:noFill/>
              </a:ln>
              <a:solidFill>
                <a:srgbClr val="2D4F9E"/>
              </a:solidFill>
              <a:effectLst/>
              <a:uLnTx/>
              <a:uFillTx/>
              <a:latin typeface="Arial"/>
              <a:cs typeface="Arial"/>
              <a:sym typeface="Arial"/>
            </a:endParaRPr>
          </a:p>
        </p:txBody>
      </p:sp>
    </p:spTree>
    <p:extLst>
      <p:ext uri="{BB962C8B-B14F-4D97-AF65-F5344CB8AC3E}">
        <p14:creationId xmlns:p14="http://schemas.microsoft.com/office/powerpoint/2010/main" val="3856325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967C3-C07F-CE33-2169-51A950247B14}"/>
            </a:ext>
          </a:extLst>
        </p:cNvPr>
        <p:cNvGrpSpPr/>
        <p:nvPr/>
      </p:nvGrpSpPr>
      <p:grpSpPr>
        <a:xfrm>
          <a:off x="0" y="0"/>
          <a:ext cx="0" cy="0"/>
          <a:chOff x="0" y="0"/>
          <a:chExt cx="0" cy="0"/>
        </a:xfrm>
      </p:grpSpPr>
      <p:sp>
        <p:nvSpPr>
          <p:cNvPr id="2" name="Pijl: vijfhoek 1">
            <a:extLst>
              <a:ext uri="{FF2B5EF4-FFF2-40B4-BE49-F238E27FC236}">
                <a16:creationId xmlns:a16="http://schemas.microsoft.com/office/drawing/2014/main" id="{D1D12BE9-E2BB-3B52-D408-0DA89445D0EC}"/>
              </a:ext>
            </a:extLst>
          </p:cNvPr>
          <p:cNvSpPr/>
          <p:nvPr/>
        </p:nvSpPr>
        <p:spPr bwMode="gray">
          <a:xfrm>
            <a:off x="260942" y="1399984"/>
            <a:ext cx="4344231" cy="3077465"/>
          </a:xfrm>
          <a:prstGeom prst="homePlate">
            <a:avLst>
              <a:gd name="adj" fmla="val 13912"/>
            </a:avLst>
          </a:prstGeom>
          <a:solidFill>
            <a:schemeClr val="bg2"/>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endParaRPr lang="nl-NL" sz="1200" b="1" kern="1200">
              <a:solidFill>
                <a:srgbClr val="FFFFFF"/>
              </a:solidFill>
              <a:latin typeface="Calibri"/>
              <a:ea typeface="+mn-ea"/>
              <a:cs typeface="+mn-cs"/>
            </a:endParaRPr>
          </a:p>
        </p:txBody>
      </p:sp>
      <p:sp>
        <p:nvSpPr>
          <p:cNvPr id="9" name="Rectangle 7">
            <a:extLst>
              <a:ext uri="{FF2B5EF4-FFF2-40B4-BE49-F238E27FC236}">
                <a16:creationId xmlns:a16="http://schemas.microsoft.com/office/drawing/2014/main" id="{5F079BC3-73F8-150C-C088-3B08B86DC509}"/>
              </a:ext>
            </a:extLst>
          </p:cNvPr>
          <p:cNvSpPr/>
          <p:nvPr/>
        </p:nvSpPr>
        <p:spPr bwMode="gray">
          <a:xfrm>
            <a:off x="3488325" y="1"/>
            <a:ext cx="2549405" cy="14119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algn="r" defTabSz="685800">
              <a:lnSpc>
                <a:spcPct val="106000"/>
              </a:lnSpc>
              <a:buClrTx/>
              <a:defRPr/>
            </a:pPr>
            <a:r>
              <a:rPr lang="nl-NL" sz="900" b="1" kern="1200">
                <a:solidFill>
                  <a:srgbClr val="FFFFFF"/>
                </a:solidFill>
                <a:latin typeface="Calibri"/>
                <a:ea typeface="+mn-ea"/>
                <a:cs typeface="+mn-cs"/>
              </a:rPr>
              <a:t>Indicatief - Hoog-over potentiële impactschatting </a:t>
            </a:r>
          </a:p>
        </p:txBody>
      </p:sp>
      <p:pic>
        <p:nvPicPr>
          <p:cNvPr id="13" name="Afbeelding 9">
            <a:extLst>
              <a:ext uri="{FF2B5EF4-FFF2-40B4-BE49-F238E27FC236}">
                <a16:creationId xmlns:a16="http://schemas.microsoft.com/office/drawing/2014/main" id="{873733DF-2F03-AF4B-212C-5C13D8F7C8A6}"/>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398628" y="2557574"/>
            <a:ext cx="166255" cy="386277"/>
          </a:xfrm>
          <a:prstGeom prst="rect">
            <a:avLst/>
          </a:prstGeom>
        </p:spPr>
      </p:pic>
      <p:pic>
        <p:nvPicPr>
          <p:cNvPr id="29" name="Afbeelding 9">
            <a:extLst>
              <a:ext uri="{FF2B5EF4-FFF2-40B4-BE49-F238E27FC236}">
                <a16:creationId xmlns:a16="http://schemas.microsoft.com/office/drawing/2014/main" id="{15EABB70-2C56-115B-ADB9-79CCB43DECBD}"/>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398628" y="2127608"/>
            <a:ext cx="166255" cy="386277"/>
          </a:xfrm>
          <a:prstGeom prst="rect">
            <a:avLst/>
          </a:prstGeom>
        </p:spPr>
      </p:pic>
      <p:sp>
        <p:nvSpPr>
          <p:cNvPr id="19" name="Rechthoek 18">
            <a:extLst>
              <a:ext uri="{FF2B5EF4-FFF2-40B4-BE49-F238E27FC236}">
                <a16:creationId xmlns:a16="http://schemas.microsoft.com/office/drawing/2014/main" id="{D7F2A337-7222-AB98-92E8-AF24C9B7B189}"/>
              </a:ext>
            </a:extLst>
          </p:cNvPr>
          <p:cNvSpPr/>
          <p:nvPr/>
        </p:nvSpPr>
        <p:spPr bwMode="gray">
          <a:xfrm>
            <a:off x="260942" y="992068"/>
            <a:ext cx="4258323" cy="387212"/>
          </a:xfrm>
          <a:prstGeom prst="rect">
            <a:avLst/>
          </a:prstGeom>
          <a:solidFill>
            <a:schemeClr val="accent1"/>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r>
              <a:rPr lang="nl-NL" sz="1200" b="1" kern="1200">
                <a:solidFill>
                  <a:srgbClr val="FFFFFF"/>
                </a:solidFill>
                <a:latin typeface="Calibri"/>
                <a:ea typeface="+mn-ea"/>
                <a:cs typeface="+mn-cs"/>
              </a:rPr>
              <a:t>Huidige situatie</a:t>
            </a:r>
          </a:p>
        </p:txBody>
      </p:sp>
      <p:sp>
        <p:nvSpPr>
          <p:cNvPr id="23" name="Rechthoek 22">
            <a:extLst>
              <a:ext uri="{FF2B5EF4-FFF2-40B4-BE49-F238E27FC236}">
                <a16:creationId xmlns:a16="http://schemas.microsoft.com/office/drawing/2014/main" id="{78D7D534-D73E-9F18-0316-5D0A3CA4A3A0}"/>
              </a:ext>
            </a:extLst>
          </p:cNvPr>
          <p:cNvSpPr/>
          <p:nvPr/>
        </p:nvSpPr>
        <p:spPr bwMode="gray">
          <a:xfrm>
            <a:off x="4509440" y="989458"/>
            <a:ext cx="4258323" cy="387212"/>
          </a:xfrm>
          <a:prstGeom prst="rect">
            <a:avLst/>
          </a:prstGeom>
          <a:solidFill>
            <a:schemeClr val="accent1"/>
          </a:solidFill>
          <a:ln w="38100" algn="ctr">
            <a:solidFill>
              <a:schemeClr val="bg1"/>
            </a:solidFill>
            <a:miter lim="800000"/>
            <a:headEnd/>
            <a:tailEnd/>
          </a:ln>
        </p:spPr>
        <p:txBody>
          <a:bodyPr wrap="square" lIns="66675" tIns="66675" rIns="66675" bIns="66675" rtlCol="0" anchor="ctr"/>
          <a:lstStyle/>
          <a:p>
            <a:pPr algn="ctr" defTabSz="685800">
              <a:lnSpc>
                <a:spcPct val="106000"/>
              </a:lnSpc>
              <a:buClrTx/>
              <a:defRPr/>
            </a:pPr>
            <a:r>
              <a:rPr lang="nl-NL" sz="1200" b="1" kern="1200">
                <a:solidFill>
                  <a:srgbClr val="FFFFFF"/>
                </a:solidFill>
                <a:latin typeface="Calibri"/>
                <a:ea typeface="+mn-ea"/>
                <a:cs typeface="+mn-cs"/>
              </a:rPr>
              <a:t>Bij invoering thuismonitoring</a:t>
            </a:r>
          </a:p>
        </p:txBody>
      </p:sp>
      <p:pic>
        <p:nvPicPr>
          <p:cNvPr id="27" name="Afbeelding 9">
            <a:extLst>
              <a:ext uri="{FF2B5EF4-FFF2-40B4-BE49-F238E27FC236}">
                <a16:creationId xmlns:a16="http://schemas.microsoft.com/office/drawing/2014/main" id="{EB25F26F-9F3F-08FC-A36A-E6F8641447F5}"/>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398628" y="3417507"/>
            <a:ext cx="166255" cy="386277"/>
          </a:xfrm>
          <a:prstGeom prst="rect">
            <a:avLst/>
          </a:prstGeom>
        </p:spPr>
      </p:pic>
      <p:pic>
        <p:nvPicPr>
          <p:cNvPr id="28" name="Afbeelding 9">
            <a:extLst>
              <a:ext uri="{FF2B5EF4-FFF2-40B4-BE49-F238E27FC236}">
                <a16:creationId xmlns:a16="http://schemas.microsoft.com/office/drawing/2014/main" id="{BEDA1127-92E5-1482-D676-E2ED6D8303B8}"/>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398628" y="2987541"/>
            <a:ext cx="166255" cy="386277"/>
          </a:xfrm>
          <a:prstGeom prst="rect">
            <a:avLst/>
          </a:prstGeom>
        </p:spPr>
      </p:pic>
      <p:sp>
        <p:nvSpPr>
          <p:cNvPr id="33" name="Titel 32">
            <a:extLst>
              <a:ext uri="{FF2B5EF4-FFF2-40B4-BE49-F238E27FC236}">
                <a16:creationId xmlns:a16="http://schemas.microsoft.com/office/drawing/2014/main" id="{03177C22-482F-DE77-669B-1E19273C2AAB}"/>
              </a:ext>
            </a:extLst>
          </p:cNvPr>
          <p:cNvSpPr>
            <a:spLocks noGrp="1"/>
          </p:cNvSpPr>
          <p:nvPr>
            <p:ph type="title"/>
          </p:nvPr>
        </p:nvSpPr>
        <p:spPr/>
        <p:txBody>
          <a:bodyPr/>
          <a:lstStyle/>
          <a:p>
            <a:r>
              <a:rPr lang="nl-NL" sz="1400">
                <a:solidFill>
                  <a:schemeClr val="accent1"/>
                </a:solidFill>
                <a:latin typeface="+mn-lt"/>
              </a:rPr>
              <a:t>Chronische </a:t>
            </a:r>
            <a:r>
              <a:rPr lang="nl-NL" sz="1400" err="1">
                <a:solidFill>
                  <a:schemeClr val="accent1"/>
                </a:solidFill>
                <a:latin typeface="+mn-lt"/>
              </a:rPr>
              <a:t>nierschade</a:t>
            </a:r>
            <a:r>
              <a:rPr lang="nl-NL" sz="1400">
                <a:solidFill>
                  <a:schemeClr val="accent1"/>
                </a:solidFill>
                <a:latin typeface="+mn-lt"/>
              </a:rPr>
              <a:t> | </a:t>
            </a:r>
            <a:r>
              <a:rPr lang="nl-NL" sz="1400">
                <a:latin typeface="+mn-lt"/>
              </a:rPr>
              <a:t>Illustratie van de verandering naar hybride </a:t>
            </a:r>
            <a:r>
              <a:rPr lang="nl-NL" sz="1400" err="1">
                <a:latin typeface="+mn-lt"/>
              </a:rPr>
              <a:t>zorgpad</a:t>
            </a:r>
            <a:r>
              <a:rPr lang="nl-NL" sz="1400">
                <a:latin typeface="+mn-lt"/>
              </a:rPr>
              <a:t>  </a:t>
            </a:r>
          </a:p>
        </p:txBody>
      </p:sp>
      <p:pic>
        <p:nvPicPr>
          <p:cNvPr id="34" name="Afbeelding 9">
            <a:extLst>
              <a:ext uri="{FF2B5EF4-FFF2-40B4-BE49-F238E27FC236}">
                <a16:creationId xmlns:a16="http://schemas.microsoft.com/office/drawing/2014/main" id="{0B19B30C-A2EC-38B2-CC57-22CAA8316F2F}"/>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4839737" y="2521946"/>
            <a:ext cx="190345" cy="386277"/>
          </a:xfrm>
          <a:prstGeom prst="rect">
            <a:avLst/>
          </a:prstGeom>
        </p:spPr>
      </p:pic>
      <p:pic>
        <p:nvPicPr>
          <p:cNvPr id="35" name="Afbeelding 9">
            <a:extLst>
              <a:ext uri="{FF2B5EF4-FFF2-40B4-BE49-F238E27FC236}">
                <a16:creationId xmlns:a16="http://schemas.microsoft.com/office/drawing/2014/main" id="{D78FA807-2EED-758E-F17F-D6B077061BF4}"/>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4849314" y="1717865"/>
            <a:ext cx="190345" cy="386277"/>
          </a:xfrm>
          <a:prstGeom prst="rect">
            <a:avLst/>
          </a:prstGeom>
        </p:spPr>
      </p:pic>
      <p:sp>
        <p:nvSpPr>
          <p:cNvPr id="46" name="Rechthoek 45">
            <a:extLst>
              <a:ext uri="{FF2B5EF4-FFF2-40B4-BE49-F238E27FC236}">
                <a16:creationId xmlns:a16="http://schemas.microsoft.com/office/drawing/2014/main" id="{6C0E9EF2-1B67-C42D-956C-C514447C2460}"/>
              </a:ext>
            </a:extLst>
          </p:cNvPr>
          <p:cNvSpPr/>
          <p:nvPr/>
        </p:nvSpPr>
        <p:spPr bwMode="gray">
          <a:xfrm>
            <a:off x="5089080" y="1772759"/>
            <a:ext cx="960732" cy="271745"/>
          </a:xfrm>
          <a:prstGeom prst="rect">
            <a:avLst/>
          </a:prstGeom>
          <a:solidFill>
            <a:schemeClr val="accent3"/>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47" name="Rechthoek 46">
            <a:extLst>
              <a:ext uri="{FF2B5EF4-FFF2-40B4-BE49-F238E27FC236}">
                <a16:creationId xmlns:a16="http://schemas.microsoft.com/office/drawing/2014/main" id="{A583399A-F7C9-19D9-AB18-1808BE5F5A31}"/>
              </a:ext>
            </a:extLst>
          </p:cNvPr>
          <p:cNvSpPr/>
          <p:nvPr/>
        </p:nvSpPr>
        <p:spPr bwMode="gray">
          <a:xfrm>
            <a:off x="6046502" y="1772759"/>
            <a:ext cx="960732" cy="271745"/>
          </a:xfrm>
          <a:prstGeom prst="rect">
            <a:avLst/>
          </a:prstGeom>
          <a:solidFill>
            <a:schemeClr val="accent3"/>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48" name="Rechthoek 47">
            <a:extLst>
              <a:ext uri="{FF2B5EF4-FFF2-40B4-BE49-F238E27FC236}">
                <a16:creationId xmlns:a16="http://schemas.microsoft.com/office/drawing/2014/main" id="{71C97C75-4CD2-86A3-A271-B9B40DA94AAF}"/>
              </a:ext>
            </a:extLst>
          </p:cNvPr>
          <p:cNvSpPr/>
          <p:nvPr/>
        </p:nvSpPr>
        <p:spPr bwMode="gray">
          <a:xfrm>
            <a:off x="7010223" y="1772759"/>
            <a:ext cx="960732" cy="271745"/>
          </a:xfrm>
          <a:prstGeom prst="rect">
            <a:avLst/>
          </a:prstGeom>
          <a:solidFill>
            <a:schemeClr val="accent3"/>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49" name="Rechthoek 48">
            <a:extLst>
              <a:ext uri="{FF2B5EF4-FFF2-40B4-BE49-F238E27FC236}">
                <a16:creationId xmlns:a16="http://schemas.microsoft.com/office/drawing/2014/main" id="{2D8E2AF8-66C0-1D2D-20F5-87FEBCCE45FE}"/>
              </a:ext>
            </a:extLst>
          </p:cNvPr>
          <p:cNvSpPr/>
          <p:nvPr/>
        </p:nvSpPr>
        <p:spPr bwMode="gray">
          <a:xfrm>
            <a:off x="5088419" y="3181603"/>
            <a:ext cx="1170134" cy="27174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Fysiek jaargesprek 25 min</a:t>
            </a:r>
          </a:p>
        </p:txBody>
      </p:sp>
      <p:pic>
        <p:nvPicPr>
          <p:cNvPr id="58" name="Afbeelding 9">
            <a:extLst>
              <a:ext uri="{FF2B5EF4-FFF2-40B4-BE49-F238E27FC236}">
                <a16:creationId xmlns:a16="http://schemas.microsoft.com/office/drawing/2014/main" id="{95869803-393F-2614-06A8-DA7D24B3DE4B}"/>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4846386" y="3713529"/>
            <a:ext cx="190345" cy="386277"/>
          </a:xfrm>
          <a:prstGeom prst="rect">
            <a:avLst/>
          </a:prstGeom>
        </p:spPr>
      </p:pic>
      <p:pic>
        <p:nvPicPr>
          <p:cNvPr id="59" name="Afbeelding 9">
            <a:extLst>
              <a:ext uri="{FF2B5EF4-FFF2-40B4-BE49-F238E27FC236}">
                <a16:creationId xmlns:a16="http://schemas.microsoft.com/office/drawing/2014/main" id="{E19E3541-CA3B-8AE3-AD19-037879E76B01}"/>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4846386" y="3117828"/>
            <a:ext cx="190345" cy="386277"/>
          </a:xfrm>
          <a:prstGeom prst="rect">
            <a:avLst/>
          </a:prstGeom>
        </p:spPr>
      </p:pic>
      <p:sp>
        <p:nvSpPr>
          <p:cNvPr id="61" name="Rechthoek 60">
            <a:extLst>
              <a:ext uri="{FF2B5EF4-FFF2-40B4-BE49-F238E27FC236}">
                <a16:creationId xmlns:a16="http://schemas.microsoft.com/office/drawing/2014/main" id="{A345771F-7BAE-FE60-3BBE-4E2176410DCD}"/>
              </a:ext>
            </a:extLst>
          </p:cNvPr>
          <p:cNvSpPr/>
          <p:nvPr/>
        </p:nvSpPr>
        <p:spPr bwMode="gray">
          <a:xfrm>
            <a:off x="7764041" y="3181603"/>
            <a:ext cx="703740" cy="271745"/>
          </a:xfrm>
          <a:prstGeom prst="rect">
            <a:avLst/>
          </a:prstGeom>
          <a:solidFill>
            <a:schemeClr val="bg1">
              <a:lumMod val="85000"/>
            </a:schemeClr>
          </a:solidFill>
          <a:ln w="19050" algn="ctr">
            <a:solidFill>
              <a:schemeClr val="tx1"/>
            </a:solidFill>
            <a:prstDash val="dash"/>
            <a:miter lim="800000"/>
            <a:headEnd/>
            <a:tailEnd/>
          </a:ln>
        </p:spPr>
        <p:txBody>
          <a:bodyPr wrap="square" lIns="66675" tIns="66675" rIns="66675" bIns="66675" rtlCol="0" anchor="ctr"/>
          <a:lstStyle/>
          <a:p>
            <a:pPr algn="ctr" defTabSz="685800">
              <a:lnSpc>
                <a:spcPct val="106000"/>
              </a:lnSpc>
              <a:buClrTx/>
            </a:pPr>
            <a:endParaRPr lang="nl-NL" sz="600" b="1" kern="1200">
              <a:solidFill>
                <a:srgbClr val="FFFFFF"/>
              </a:solidFill>
              <a:latin typeface="Calibri"/>
              <a:ea typeface="+mn-ea"/>
              <a:cs typeface="+mn-cs"/>
            </a:endParaRPr>
          </a:p>
        </p:txBody>
      </p:sp>
      <p:sp>
        <p:nvSpPr>
          <p:cNvPr id="68" name="Rechthoek 67">
            <a:extLst>
              <a:ext uri="{FF2B5EF4-FFF2-40B4-BE49-F238E27FC236}">
                <a16:creationId xmlns:a16="http://schemas.microsoft.com/office/drawing/2014/main" id="{616318E1-3AE4-4358-C25F-C7BE83D5E475}"/>
              </a:ext>
            </a:extLst>
          </p:cNvPr>
          <p:cNvSpPr/>
          <p:nvPr/>
        </p:nvSpPr>
        <p:spPr bwMode="gray">
          <a:xfrm>
            <a:off x="5099539" y="2581533"/>
            <a:ext cx="1165206" cy="27174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Fysiek jaargesprek 25 min</a:t>
            </a:r>
          </a:p>
        </p:txBody>
      </p:sp>
      <p:sp>
        <p:nvSpPr>
          <p:cNvPr id="72" name="Rechthoek 71">
            <a:extLst>
              <a:ext uri="{FF2B5EF4-FFF2-40B4-BE49-F238E27FC236}">
                <a16:creationId xmlns:a16="http://schemas.microsoft.com/office/drawing/2014/main" id="{A5B9F998-C8F1-8844-34FC-C23F7C312F32}"/>
              </a:ext>
            </a:extLst>
          </p:cNvPr>
          <p:cNvSpPr/>
          <p:nvPr/>
        </p:nvSpPr>
        <p:spPr bwMode="gray">
          <a:xfrm>
            <a:off x="6268742" y="2582881"/>
            <a:ext cx="960732" cy="27174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Consult</a:t>
            </a:r>
            <a:r>
              <a:rPr lang="nl-NL" sz="750" b="1" kern="1200" baseline="30000">
                <a:solidFill>
                  <a:srgbClr val="FFFFFF"/>
                </a:solidFill>
                <a:latin typeface="Calibri"/>
                <a:ea typeface="+mn-ea"/>
                <a:cs typeface="+mn-cs"/>
              </a:rPr>
              <a:t>2 </a:t>
            </a:r>
            <a:r>
              <a:rPr lang="nl-NL" sz="750" b="1" kern="1200">
                <a:solidFill>
                  <a:srgbClr val="FFFFFF"/>
                </a:solidFill>
                <a:latin typeface="Calibri"/>
                <a:ea typeface="+mn-ea"/>
                <a:cs typeface="+mn-cs"/>
              </a:rPr>
              <a:t>20 min</a:t>
            </a:r>
          </a:p>
        </p:txBody>
      </p:sp>
      <p:sp>
        <p:nvSpPr>
          <p:cNvPr id="73" name="Rechthoek 72">
            <a:extLst>
              <a:ext uri="{FF2B5EF4-FFF2-40B4-BE49-F238E27FC236}">
                <a16:creationId xmlns:a16="http://schemas.microsoft.com/office/drawing/2014/main" id="{D6110C9F-C146-65B0-5F53-F793A7690185}"/>
              </a:ext>
            </a:extLst>
          </p:cNvPr>
          <p:cNvSpPr/>
          <p:nvPr/>
        </p:nvSpPr>
        <p:spPr bwMode="gray">
          <a:xfrm>
            <a:off x="5088418" y="3455328"/>
            <a:ext cx="3382628" cy="65598"/>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600" b="1" kern="1200" err="1">
                <a:solidFill>
                  <a:srgbClr val="FFFFFF"/>
                </a:solidFill>
                <a:latin typeface="Calibri"/>
                <a:ea typeface="+mn-ea"/>
                <a:cs typeface="+mn-cs"/>
              </a:rPr>
              <a:t>Telemonitoring</a:t>
            </a:r>
            <a:r>
              <a:rPr lang="nl-NL" sz="600" b="1" kern="1200">
                <a:solidFill>
                  <a:srgbClr val="FFFFFF"/>
                </a:solidFill>
                <a:latin typeface="Calibri"/>
                <a:ea typeface="+mn-ea"/>
                <a:cs typeface="+mn-cs"/>
              </a:rPr>
              <a:t> door MSC</a:t>
            </a:r>
          </a:p>
        </p:txBody>
      </p:sp>
      <p:sp>
        <p:nvSpPr>
          <p:cNvPr id="74" name="Rechthoek 73">
            <a:extLst>
              <a:ext uri="{FF2B5EF4-FFF2-40B4-BE49-F238E27FC236}">
                <a16:creationId xmlns:a16="http://schemas.microsoft.com/office/drawing/2014/main" id="{A7B5EFC7-9773-46CE-08BE-D6FB4E0ECF7A}"/>
              </a:ext>
            </a:extLst>
          </p:cNvPr>
          <p:cNvSpPr/>
          <p:nvPr/>
        </p:nvSpPr>
        <p:spPr bwMode="gray">
          <a:xfrm>
            <a:off x="5088419" y="3785777"/>
            <a:ext cx="1170134" cy="27174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Fysiek jaargesprek 25 min</a:t>
            </a:r>
          </a:p>
        </p:txBody>
      </p:sp>
      <p:sp>
        <p:nvSpPr>
          <p:cNvPr id="77" name="Rechthoek 76">
            <a:extLst>
              <a:ext uri="{FF2B5EF4-FFF2-40B4-BE49-F238E27FC236}">
                <a16:creationId xmlns:a16="http://schemas.microsoft.com/office/drawing/2014/main" id="{BB010645-56C4-A70D-1A7A-B236832EAC47}"/>
              </a:ext>
            </a:extLst>
          </p:cNvPr>
          <p:cNvSpPr/>
          <p:nvPr/>
        </p:nvSpPr>
        <p:spPr bwMode="gray">
          <a:xfrm>
            <a:off x="6771295" y="3785044"/>
            <a:ext cx="1696487" cy="271745"/>
          </a:xfrm>
          <a:prstGeom prst="rect">
            <a:avLst/>
          </a:prstGeom>
          <a:solidFill>
            <a:schemeClr val="bg1">
              <a:lumMod val="85000"/>
            </a:schemeClr>
          </a:solidFill>
          <a:ln w="19050" algn="ctr">
            <a:solidFill>
              <a:schemeClr val="tx1"/>
            </a:solidFill>
            <a:prstDash val="dash"/>
            <a:miter lim="800000"/>
            <a:headEnd/>
            <a:tailEnd/>
          </a:ln>
        </p:spPr>
        <p:txBody>
          <a:bodyPr wrap="square" lIns="66675" tIns="66675" rIns="66675" bIns="66675" rtlCol="0" anchor="ctr"/>
          <a:lstStyle/>
          <a:p>
            <a:pPr algn="ctr" defTabSz="685800">
              <a:lnSpc>
                <a:spcPct val="106000"/>
              </a:lnSpc>
              <a:buClrTx/>
            </a:pPr>
            <a:endParaRPr lang="nl-NL" sz="600" b="1" kern="1200">
              <a:solidFill>
                <a:srgbClr val="FFFFFF"/>
              </a:solidFill>
              <a:latin typeface="Calibri"/>
              <a:ea typeface="+mn-ea"/>
              <a:cs typeface="+mn-cs"/>
            </a:endParaRPr>
          </a:p>
        </p:txBody>
      </p:sp>
      <p:sp>
        <p:nvSpPr>
          <p:cNvPr id="78" name="Rechthoek 77">
            <a:extLst>
              <a:ext uri="{FF2B5EF4-FFF2-40B4-BE49-F238E27FC236}">
                <a16:creationId xmlns:a16="http://schemas.microsoft.com/office/drawing/2014/main" id="{C8BD2764-4919-3932-BD2E-6E9345026B77}"/>
              </a:ext>
            </a:extLst>
          </p:cNvPr>
          <p:cNvSpPr/>
          <p:nvPr/>
        </p:nvSpPr>
        <p:spPr bwMode="gray">
          <a:xfrm>
            <a:off x="5085154" y="4057522"/>
            <a:ext cx="3382628" cy="65598"/>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600" b="1" kern="1200" err="1">
                <a:solidFill>
                  <a:srgbClr val="FFFFFF"/>
                </a:solidFill>
                <a:latin typeface="Calibri"/>
                <a:ea typeface="+mn-ea"/>
                <a:cs typeface="+mn-cs"/>
              </a:rPr>
              <a:t>Telemonitoring</a:t>
            </a:r>
            <a:r>
              <a:rPr lang="nl-NL" sz="600" b="1" kern="1200">
                <a:solidFill>
                  <a:srgbClr val="FFFFFF"/>
                </a:solidFill>
                <a:latin typeface="Calibri"/>
                <a:ea typeface="+mn-ea"/>
                <a:cs typeface="+mn-cs"/>
              </a:rPr>
              <a:t> door MSC</a:t>
            </a:r>
          </a:p>
        </p:txBody>
      </p:sp>
      <p:sp>
        <p:nvSpPr>
          <p:cNvPr id="79" name="Tekstvak 78">
            <a:extLst>
              <a:ext uri="{FF2B5EF4-FFF2-40B4-BE49-F238E27FC236}">
                <a16:creationId xmlns:a16="http://schemas.microsoft.com/office/drawing/2014/main" id="{87D4192A-5AF9-6378-6D03-8948FE779B20}"/>
              </a:ext>
            </a:extLst>
          </p:cNvPr>
          <p:cNvSpPr txBox="1"/>
          <p:nvPr/>
        </p:nvSpPr>
        <p:spPr>
          <a:xfrm>
            <a:off x="5433269" y="4343859"/>
            <a:ext cx="2187580" cy="92333"/>
          </a:xfrm>
          <a:prstGeom prst="rect">
            <a:avLst/>
          </a:prstGeom>
          <a:noFill/>
        </p:spPr>
        <p:txBody>
          <a:bodyPr wrap="square" lIns="0" tIns="0" rIns="0" bIns="0" rtlCol="0">
            <a:spAutoFit/>
          </a:bodyPr>
          <a:lstStyle/>
          <a:p>
            <a:pPr defTabSz="685800">
              <a:spcBef>
                <a:spcPts val="450"/>
              </a:spcBef>
              <a:buClrTx/>
              <a:buSzPct val="100000"/>
            </a:pPr>
            <a:r>
              <a:rPr lang="nl-NL" sz="600" kern="1200">
                <a:solidFill>
                  <a:srgbClr val="313131"/>
                </a:solidFill>
                <a:latin typeface="Calibri"/>
                <a:ea typeface="+mn-ea"/>
                <a:cs typeface="+mn-cs"/>
              </a:rPr>
              <a:t> = 7 min supervisie VS op MSC monitoring tijdens triage</a:t>
            </a:r>
          </a:p>
        </p:txBody>
      </p:sp>
      <p:sp>
        <p:nvSpPr>
          <p:cNvPr id="81" name="Rechthoek 80">
            <a:extLst>
              <a:ext uri="{FF2B5EF4-FFF2-40B4-BE49-F238E27FC236}">
                <a16:creationId xmlns:a16="http://schemas.microsoft.com/office/drawing/2014/main" id="{E06C706E-D629-8D08-5006-994BABE96F27}"/>
              </a:ext>
            </a:extLst>
          </p:cNvPr>
          <p:cNvSpPr/>
          <p:nvPr/>
        </p:nvSpPr>
        <p:spPr bwMode="gray">
          <a:xfrm>
            <a:off x="5099539" y="2847577"/>
            <a:ext cx="3369980" cy="65598"/>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600" b="1" kern="1200" err="1">
                <a:solidFill>
                  <a:srgbClr val="FFFFFF"/>
                </a:solidFill>
                <a:latin typeface="Calibri"/>
                <a:ea typeface="+mn-ea"/>
                <a:cs typeface="+mn-cs"/>
              </a:rPr>
              <a:t>Telemonitoring</a:t>
            </a:r>
            <a:r>
              <a:rPr lang="nl-NL" sz="600" b="1" kern="1200">
                <a:solidFill>
                  <a:srgbClr val="FFFFFF"/>
                </a:solidFill>
                <a:latin typeface="Calibri"/>
                <a:ea typeface="+mn-ea"/>
                <a:cs typeface="+mn-cs"/>
              </a:rPr>
              <a:t> door MSC</a:t>
            </a:r>
          </a:p>
        </p:txBody>
      </p:sp>
      <p:sp>
        <p:nvSpPr>
          <p:cNvPr id="82" name="Tekstvak 81">
            <a:extLst>
              <a:ext uri="{FF2B5EF4-FFF2-40B4-BE49-F238E27FC236}">
                <a16:creationId xmlns:a16="http://schemas.microsoft.com/office/drawing/2014/main" id="{A8EBDA39-AA93-3BF0-6AF1-785EF47B0D65}"/>
              </a:ext>
            </a:extLst>
          </p:cNvPr>
          <p:cNvSpPr txBox="1"/>
          <p:nvPr/>
        </p:nvSpPr>
        <p:spPr>
          <a:xfrm>
            <a:off x="4716272" y="1517049"/>
            <a:ext cx="1866491" cy="161583"/>
          </a:xfrm>
          <a:prstGeom prst="rect">
            <a:avLst/>
          </a:prstGeom>
          <a:noFill/>
        </p:spPr>
        <p:txBody>
          <a:bodyPr wrap="square" lIns="0" tIns="0" rIns="0" bIns="0" rtlCol="0">
            <a:spAutoFit/>
          </a:bodyPr>
          <a:lstStyle/>
          <a:p>
            <a:pPr defTabSz="685800">
              <a:spcBef>
                <a:spcPts val="450"/>
              </a:spcBef>
              <a:buClrTx/>
              <a:buSzPct val="100000"/>
            </a:pPr>
            <a:r>
              <a:rPr lang="nl-NL" sz="1050" b="1" kern="1200">
                <a:solidFill>
                  <a:srgbClr val="313131"/>
                </a:solidFill>
                <a:latin typeface="Calibri"/>
                <a:ea typeface="+mn-ea"/>
                <a:cs typeface="+mn-cs"/>
              </a:rPr>
              <a:t>Reguliere zorg (40%)</a:t>
            </a:r>
          </a:p>
        </p:txBody>
      </p:sp>
      <p:sp>
        <p:nvSpPr>
          <p:cNvPr id="83" name="Tekstvak 82">
            <a:extLst>
              <a:ext uri="{FF2B5EF4-FFF2-40B4-BE49-F238E27FC236}">
                <a16:creationId xmlns:a16="http://schemas.microsoft.com/office/drawing/2014/main" id="{27577FBE-96CB-ACF3-A9B2-7679E6D01638}"/>
              </a:ext>
            </a:extLst>
          </p:cNvPr>
          <p:cNvSpPr txBox="1"/>
          <p:nvPr/>
        </p:nvSpPr>
        <p:spPr>
          <a:xfrm>
            <a:off x="385187" y="1895383"/>
            <a:ext cx="1866491" cy="161583"/>
          </a:xfrm>
          <a:prstGeom prst="rect">
            <a:avLst/>
          </a:prstGeom>
          <a:noFill/>
        </p:spPr>
        <p:txBody>
          <a:bodyPr wrap="square" lIns="0" tIns="0" rIns="0" bIns="0" rtlCol="0">
            <a:spAutoFit/>
          </a:bodyPr>
          <a:lstStyle/>
          <a:p>
            <a:pPr defTabSz="685800">
              <a:spcBef>
                <a:spcPts val="450"/>
              </a:spcBef>
              <a:buClrTx/>
              <a:buSzPct val="100000"/>
            </a:pPr>
            <a:r>
              <a:rPr lang="nl-NL" sz="1050" b="1" kern="1200">
                <a:solidFill>
                  <a:srgbClr val="313131"/>
                </a:solidFill>
                <a:latin typeface="Calibri"/>
                <a:ea typeface="+mn-ea"/>
                <a:cs typeface="+mn-cs"/>
              </a:rPr>
              <a:t>Reguliere zorg</a:t>
            </a:r>
          </a:p>
        </p:txBody>
      </p:sp>
      <p:sp>
        <p:nvSpPr>
          <p:cNvPr id="84" name="Tekstvak 83">
            <a:extLst>
              <a:ext uri="{FF2B5EF4-FFF2-40B4-BE49-F238E27FC236}">
                <a16:creationId xmlns:a16="http://schemas.microsoft.com/office/drawing/2014/main" id="{B3E7FF0B-F92B-B947-44A5-57A3B3E2B9B0}"/>
              </a:ext>
            </a:extLst>
          </p:cNvPr>
          <p:cNvSpPr txBox="1"/>
          <p:nvPr/>
        </p:nvSpPr>
        <p:spPr>
          <a:xfrm>
            <a:off x="4756462" y="2341639"/>
            <a:ext cx="1866491" cy="161583"/>
          </a:xfrm>
          <a:prstGeom prst="rect">
            <a:avLst/>
          </a:prstGeom>
          <a:noFill/>
        </p:spPr>
        <p:txBody>
          <a:bodyPr wrap="square" lIns="0" tIns="0" rIns="0" bIns="0" rtlCol="0">
            <a:spAutoFit/>
          </a:bodyPr>
          <a:lstStyle/>
          <a:p>
            <a:pPr defTabSz="685800">
              <a:spcBef>
                <a:spcPts val="450"/>
              </a:spcBef>
              <a:buClrTx/>
              <a:buSzPct val="100000"/>
            </a:pPr>
            <a:r>
              <a:rPr lang="nl-NL" sz="1050" b="1" kern="1200">
                <a:solidFill>
                  <a:srgbClr val="313131"/>
                </a:solidFill>
                <a:latin typeface="Calibri"/>
                <a:ea typeface="+mn-ea"/>
                <a:cs typeface="+mn-cs"/>
              </a:rPr>
              <a:t>Hybride zorg (60%)</a:t>
            </a:r>
          </a:p>
        </p:txBody>
      </p:sp>
      <p:sp>
        <p:nvSpPr>
          <p:cNvPr id="85" name="Rechthoek 84">
            <a:extLst>
              <a:ext uri="{FF2B5EF4-FFF2-40B4-BE49-F238E27FC236}">
                <a16:creationId xmlns:a16="http://schemas.microsoft.com/office/drawing/2014/main" id="{A0CCB71E-6F71-A67D-6542-8991FD851B19}"/>
              </a:ext>
            </a:extLst>
          </p:cNvPr>
          <p:cNvSpPr/>
          <p:nvPr/>
        </p:nvSpPr>
        <p:spPr bwMode="gray">
          <a:xfrm>
            <a:off x="7613733" y="4458485"/>
            <a:ext cx="216559" cy="258933"/>
          </a:xfrm>
          <a:prstGeom prst="rect">
            <a:avLst/>
          </a:prstGeom>
          <a:solidFill>
            <a:schemeClr val="bg1">
              <a:lumMod val="85000"/>
            </a:schemeClr>
          </a:solidFill>
          <a:ln w="19050" algn="ctr">
            <a:solidFill>
              <a:schemeClr val="tx1"/>
            </a:solidFill>
            <a:prstDash val="dash"/>
            <a:miter lim="800000"/>
            <a:headEnd/>
            <a:tailEnd/>
          </a:ln>
        </p:spPr>
        <p:txBody>
          <a:bodyPr wrap="square" lIns="66675" tIns="66675" rIns="66675" bIns="66675" rtlCol="0" anchor="ctr"/>
          <a:lstStyle/>
          <a:p>
            <a:pPr algn="ctr" defTabSz="685800">
              <a:lnSpc>
                <a:spcPct val="106000"/>
              </a:lnSpc>
              <a:buClrTx/>
            </a:pPr>
            <a:endParaRPr lang="nl-NL" sz="600" b="1" kern="1200">
              <a:solidFill>
                <a:srgbClr val="FFFFFF"/>
              </a:solidFill>
              <a:latin typeface="Calibri"/>
              <a:ea typeface="+mn-ea"/>
              <a:cs typeface="+mn-cs"/>
            </a:endParaRPr>
          </a:p>
        </p:txBody>
      </p:sp>
      <p:sp>
        <p:nvSpPr>
          <p:cNvPr id="89" name="Rechthoek 88">
            <a:extLst>
              <a:ext uri="{FF2B5EF4-FFF2-40B4-BE49-F238E27FC236}">
                <a16:creationId xmlns:a16="http://schemas.microsoft.com/office/drawing/2014/main" id="{4686EC99-6609-D7E9-1CF4-D311C14B25F7}"/>
              </a:ext>
            </a:extLst>
          </p:cNvPr>
          <p:cNvSpPr/>
          <p:nvPr/>
        </p:nvSpPr>
        <p:spPr bwMode="gray">
          <a:xfrm>
            <a:off x="705561" y="2189877"/>
            <a:ext cx="960732" cy="271745"/>
          </a:xfrm>
          <a:prstGeom prst="rect">
            <a:avLst/>
          </a:prstGeom>
          <a:solidFill>
            <a:schemeClr val="accent3"/>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90" name="Rechthoek 89">
            <a:extLst>
              <a:ext uri="{FF2B5EF4-FFF2-40B4-BE49-F238E27FC236}">
                <a16:creationId xmlns:a16="http://schemas.microsoft.com/office/drawing/2014/main" id="{D2E1C956-8ED1-8E5E-2D93-E318EC608421}"/>
              </a:ext>
            </a:extLst>
          </p:cNvPr>
          <p:cNvSpPr/>
          <p:nvPr/>
        </p:nvSpPr>
        <p:spPr bwMode="gray">
          <a:xfrm>
            <a:off x="1664861" y="2189877"/>
            <a:ext cx="960732" cy="271745"/>
          </a:xfrm>
          <a:prstGeom prst="rect">
            <a:avLst/>
          </a:prstGeom>
          <a:solidFill>
            <a:schemeClr val="accent3"/>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91" name="Rechthoek 90">
            <a:extLst>
              <a:ext uri="{FF2B5EF4-FFF2-40B4-BE49-F238E27FC236}">
                <a16:creationId xmlns:a16="http://schemas.microsoft.com/office/drawing/2014/main" id="{67A8298E-2051-021F-3722-E29045FFCB80}"/>
              </a:ext>
            </a:extLst>
          </p:cNvPr>
          <p:cNvSpPr/>
          <p:nvPr/>
        </p:nvSpPr>
        <p:spPr bwMode="gray">
          <a:xfrm>
            <a:off x="2623721" y="2189877"/>
            <a:ext cx="960732" cy="271745"/>
          </a:xfrm>
          <a:prstGeom prst="rect">
            <a:avLst/>
          </a:prstGeom>
          <a:solidFill>
            <a:srgbClr val="EB7100"/>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95" name="Rechthoek 94">
            <a:extLst>
              <a:ext uri="{FF2B5EF4-FFF2-40B4-BE49-F238E27FC236}">
                <a16:creationId xmlns:a16="http://schemas.microsoft.com/office/drawing/2014/main" id="{89264963-F974-9D72-9CF7-E2F997DEECFF}"/>
              </a:ext>
            </a:extLst>
          </p:cNvPr>
          <p:cNvSpPr/>
          <p:nvPr/>
        </p:nvSpPr>
        <p:spPr bwMode="gray">
          <a:xfrm>
            <a:off x="705561" y="3074174"/>
            <a:ext cx="960731" cy="271745"/>
          </a:xfrm>
          <a:prstGeom prst="rect">
            <a:avLst/>
          </a:prstGeom>
          <a:solidFill>
            <a:schemeClr val="accent3"/>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96" name="Rechthoek 95">
            <a:extLst>
              <a:ext uri="{FF2B5EF4-FFF2-40B4-BE49-F238E27FC236}">
                <a16:creationId xmlns:a16="http://schemas.microsoft.com/office/drawing/2014/main" id="{53FEC1F8-ECF3-C269-61EA-8CCDC72AD009}"/>
              </a:ext>
            </a:extLst>
          </p:cNvPr>
          <p:cNvSpPr/>
          <p:nvPr/>
        </p:nvSpPr>
        <p:spPr bwMode="gray">
          <a:xfrm>
            <a:off x="1664860" y="3074174"/>
            <a:ext cx="960731" cy="271745"/>
          </a:xfrm>
          <a:prstGeom prst="rect">
            <a:avLst/>
          </a:prstGeom>
          <a:solidFill>
            <a:schemeClr val="accent3"/>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98" name="Rechthoek 97">
            <a:extLst>
              <a:ext uri="{FF2B5EF4-FFF2-40B4-BE49-F238E27FC236}">
                <a16:creationId xmlns:a16="http://schemas.microsoft.com/office/drawing/2014/main" id="{4DEE83EB-5941-28B1-84B2-3E1B56E8B476}"/>
              </a:ext>
            </a:extLst>
          </p:cNvPr>
          <p:cNvSpPr/>
          <p:nvPr/>
        </p:nvSpPr>
        <p:spPr bwMode="gray">
          <a:xfrm>
            <a:off x="705561" y="3515127"/>
            <a:ext cx="960731" cy="271745"/>
          </a:xfrm>
          <a:prstGeom prst="rect">
            <a:avLst/>
          </a:prstGeom>
          <a:solidFill>
            <a:schemeClr val="accent3"/>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99" name="Rechthoek 98">
            <a:extLst>
              <a:ext uri="{FF2B5EF4-FFF2-40B4-BE49-F238E27FC236}">
                <a16:creationId xmlns:a16="http://schemas.microsoft.com/office/drawing/2014/main" id="{037CC086-317F-E449-2547-784CEC1FC126}"/>
              </a:ext>
            </a:extLst>
          </p:cNvPr>
          <p:cNvSpPr/>
          <p:nvPr/>
        </p:nvSpPr>
        <p:spPr bwMode="gray">
          <a:xfrm>
            <a:off x="1664860" y="3515127"/>
            <a:ext cx="960731" cy="271745"/>
          </a:xfrm>
          <a:prstGeom prst="rect">
            <a:avLst/>
          </a:prstGeom>
          <a:solidFill>
            <a:schemeClr val="accent3"/>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cxnSp>
        <p:nvCxnSpPr>
          <p:cNvPr id="107" name="Verbindingslijn: gebogen 106">
            <a:extLst>
              <a:ext uri="{FF2B5EF4-FFF2-40B4-BE49-F238E27FC236}">
                <a16:creationId xmlns:a16="http://schemas.microsoft.com/office/drawing/2014/main" id="{414A62B9-2249-7DDC-63B0-412548EE0DE3}"/>
              </a:ext>
            </a:extLst>
          </p:cNvPr>
          <p:cNvCxnSpPr>
            <a:cxnSpLocks/>
            <a:stCxn id="61" idx="3"/>
            <a:endCxn id="85" idx="0"/>
          </p:cNvCxnSpPr>
          <p:nvPr/>
        </p:nvCxnSpPr>
        <p:spPr>
          <a:xfrm flipH="1">
            <a:off x="7722013" y="3317476"/>
            <a:ext cx="745769" cy="1141010"/>
          </a:xfrm>
          <a:prstGeom prst="bentConnector4">
            <a:avLst>
              <a:gd name="adj1" fmla="val -56197"/>
              <a:gd name="adj2" fmla="val 8211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Verbindingslijn: gebogen 110">
            <a:extLst>
              <a:ext uri="{FF2B5EF4-FFF2-40B4-BE49-F238E27FC236}">
                <a16:creationId xmlns:a16="http://schemas.microsoft.com/office/drawing/2014/main" id="{BCE56A00-C974-16FB-38A0-1AF918C40748}"/>
              </a:ext>
            </a:extLst>
          </p:cNvPr>
          <p:cNvCxnSpPr>
            <a:cxnSpLocks/>
          </p:cNvCxnSpPr>
          <p:nvPr/>
        </p:nvCxnSpPr>
        <p:spPr>
          <a:xfrm flipH="1">
            <a:off x="7732352" y="3901160"/>
            <a:ext cx="745769" cy="537569"/>
          </a:xfrm>
          <a:prstGeom prst="bentConnector4">
            <a:avLst>
              <a:gd name="adj1" fmla="val -55346"/>
              <a:gd name="adj2" fmla="val 6618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7" name="Tekstvak 116">
            <a:extLst>
              <a:ext uri="{FF2B5EF4-FFF2-40B4-BE49-F238E27FC236}">
                <a16:creationId xmlns:a16="http://schemas.microsoft.com/office/drawing/2014/main" id="{A837EF10-A3F8-5812-1F83-E2896BDB4838}"/>
              </a:ext>
            </a:extLst>
          </p:cNvPr>
          <p:cNvSpPr txBox="1"/>
          <p:nvPr/>
        </p:nvSpPr>
        <p:spPr>
          <a:xfrm>
            <a:off x="4725181" y="3508188"/>
            <a:ext cx="493726" cy="92333"/>
          </a:xfrm>
          <a:prstGeom prst="rect">
            <a:avLst/>
          </a:prstGeom>
          <a:noFill/>
        </p:spPr>
        <p:txBody>
          <a:bodyPr wrap="square" lIns="0" tIns="0" rIns="0" bIns="0" rtlCol="0">
            <a:spAutoFit/>
          </a:bodyPr>
          <a:lstStyle/>
          <a:p>
            <a:pPr defTabSz="685800">
              <a:spcBef>
                <a:spcPts val="450"/>
              </a:spcBef>
              <a:buClrTx/>
              <a:buSzPct val="100000"/>
            </a:pPr>
            <a:r>
              <a:rPr lang="nl-NL" sz="600" kern="1200">
                <a:solidFill>
                  <a:srgbClr val="313131"/>
                </a:solidFill>
                <a:latin typeface="Calibri"/>
                <a:ea typeface="+mn-ea"/>
                <a:cs typeface="+mn-cs"/>
              </a:rPr>
              <a:t>Laag-complex</a:t>
            </a:r>
          </a:p>
        </p:txBody>
      </p:sp>
      <p:sp>
        <p:nvSpPr>
          <p:cNvPr id="118" name="Tekstvak 117">
            <a:extLst>
              <a:ext uri="{FF2B5EF4-FFF2-40B4-BE49-F238E27FC236}">
                <a16:creationId xmlns:a16="http://schemas.microsoft.com/office/drawing/2014/main" id="{6270BA54-507A-4363-FD5A-ADA79B88031A}"/>
              </a:ext>
            </a:extLst>
          </p:cNvPr>
          <p:cNvSpPr txBox="1"/>
          <p:nvPr/>
        </p:nvSpPr>
        <p:spPr>
          <a:xfrm>
            <a:off x="4719186" y="4114968"/>
            <a:ext cx="493726" cy="92333"/>
          </a:xfrm>
          <a:prstGeom prst="rect">
            <a:avLst/>
          </a:prstGeom>
          <a:noFill/>
        </p:spPr>
        <p:txBody>
          <a:bodyPr wrap="square" lIns="0" tIns="0" rIns="0" bIns="0" rtlCol="0">
            <a:spAutoFit/>
          </a:bodyPr>
          <a:lstStyle/>
          <a:p>
            <a:pPr defTabSz="685800">
              <a:spcBef>
                <a:spcPts val="450"/>
              </a:spcBef>
              <a:buClrTx/>
              <a:buSzPct val="100000"/>
            </a:pPr>
            <a:r>
              <a:rPr lang="nl-NL" sz="600" kern="1200">
                <a:solidFill>
                  <a:srgbClr val="313131"/>
                </a:solidFill>
                <a:latin typeface="Calibri"/>
                <a:ea typeface="+mn-ea"/>
                <a:cs typeface="+mn-cs"/>
              </a:rPr>
              <a:t>Niet-complex</a:t>
            </a:r>
          </a:p>
        </p:txBody>
      </p:sp>
      <p:pic>
        <p:nvPicPr>
          <p:cNvPr id="1026" name="Picture 2" descr="Customer Service Headset - Free icons">
            <a:extLst>
              <a:ext uri="{FF2B5EF4-FFF2-40B4-BE49-F238E27FC236}">
                <a16:creationId xmlns:a16="http://schemas.microsoft.com/office/drawing/2014/main" id="{4858459A-96A2-940B-FFD5-4CE9128AAE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0013" y="4313063"/>
            <a:ext cx="124182" cy="124182"/>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BF0CFAFB-65EF-1280-9116-C3FDA6AE119B}"/>
              </a:ext>
            </a:extLst>
          </p:cNvPr>
          <p:cNvSpPr txBox="1"/>
          <p:nvPr/>
        </p:nvSpPr>
        <p:spPr>
          <a:xfrm>
            <a:off x="4714750" y="2890602"/>
            <a:ext cx="604767" cy="184666"/>
          </a:xfrm>
          <a:prstGeom prst="rect">
            <a:avLst/>
          </a:prstGeom>
          <a:noFill/>
        </p:spPr>
        <p:txBody>
          <a:bodyPr wrap="square" lIns="0" tIns="0" rIns="0" bIns="0" rtlCol="0">
            <a:spAutoFit/>
          </a:bodyPr>
          <a:lstStyle/>
          <a:p>
            <a:pPr defTabSz="685800">
              <a:spcBef>
                <a:spcPts val="450"/>
              </a:spcBef>
              <a:buClrTx/>
              <a:buSzPct val="100000"/>
            </a:pPr>
            <a:r>
              <a:rPr lang="nl-NL" sz="1200" kern="1200">
                <a:solidFill>
                  <a:srgbClr val="3C3C3C"/>
                </a:solidFill>
                <a:latin typeface="Calibri"/>
                <a:ea typeface="+mn-ea"/>
                <a:cs typeface="+mn-cs"/>
              </a:rPr>
              <a:t>Complex</a:t>
            </a:r>
          </a:p>
        </p:txBody>
      </p:sp>
      <p:cxnSp>
        <p:nvCxnSpPr>
          <p:cNvPr id="18" name="Verbindingslijn: gebogen 17">
            <a:extLst>
              <a:ext uri="{FF2B5EF4-FFF2-40B4-BE49-F238E27FC236}">
                <a16:creationId xmlns:a16="http://schemas.microsoft.com/office/drawing/2014/main" id="{8149FAF6-5310-A64C-976A-3B6971C28C00}"/>
              </a:ext>
            </a:extLst>
          </p:cNvPr>
          <p:cNvCxnSpPr>
            <a:cxnSpLocks/>
            <a:stCxn id="70" idx="3"/>
            <a:endCxn id="85" idx="0"/>
          </p:cNvCxnSpPr>
          <p:nvPr/>
        </p:nvCxnSpPr>
        <p:spPr>
          <a:xfrm flipH="1">
            <a:off x="7722013" y="2715380"/>
            <a:ext cx="760974" cy="1743105"/>
          </a:xfrm>
          <a:prstGeom prst="bentConnector4">
            <a:avLst>
              <a:gd name="adj1" fmla="val -52836"/>
              <a:gd name="adj2" fmla="val 88714"/>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6" name="Tekstvak 55">
            <a:extLst>
              <a:ext uri="{FF2B5EF4-FFF2-40B4-BE49-F238E27FC236}">
                <a16:creationId xmlns:a16="http://schemas.microsoft.com/office/drawing/2014/main" id="{5BBC8A95-EEF6-0BB3-F997-F83BA6FE5562}"/>
              </a:ext>
            </a:extLst>
          </p:cNvPr>
          <p:cNvSpPr txBox="1"/>
          <p:nvPr/>
        </p:nvSpPr>
        <p:spPr>
          <a:xfrm>
            <a:off x="7850240" y="4477449"/>
            <a:ext cx="1168709" cy="294953"/>
          </a:xfrm>
          <a:prstGeom prst="rect">
            <a:avLst/>
          </a:prstGeom>
          <a:noFill/>
        </p:spPr>
        <p:txBody>
          <a:bodyPr wrap="square" lIns="0" tIns="0" rIns="0" bIns="0" rtlCol="0">
            <a:spAutoFit/>
          </a:bodyPr>
          <a:lstStyle/>
          <a:p>
            <a:pPr algn="ctr" defTabSz="685800">
              <a:spcBef>
                <a:spcPts val="450"/>
              </a:spcBef>
              <a:buClrTx/>
              <a:buSzPct val="100000"/>
            </a:pPr>
            <a:r>
              <a:rPr lang="nl-NL" sz="750" kern="1200">
                <a:solidFill>
                  <a:srgbClr val="313131"/>
                </a:solidFill>
                <a:latin typeface="Calibri"/>
                <a:ea typeface="+mn-ea"/>
                <a:cs typeface="+mn-cs"/>
              </a:rPr>
              <a:t>= 26 min (9%)</a:t>
            </a:r>
          </a:p>
          <a:p>
            <a:pPr algn="ctr" defTabSz="685800">
              <a:spcBef>
                <a:spcPts val="450"/>
              </a:spcBef>
              <a:buClrTx/>
              <a:buSzPct val="100000"/>
            </a:pPr>
            <a:r>
              <a:rPr lang="nl-NL" sz="750" kern="1200">
                <a:solidFill>
                  <a:srgbClr val="313131"/>
                </a:solidFill>
                <a:latin typeface="Calibri"/>
                <a:ea typeface="+mn-ea"/>
                <a:cs typeface="+mn-cs"/>
              </a:rPr>
              <a:t>van de 290 minuten  </a:t>
            </a:r>
          </a:p>
        </p:txBody>
      </p:sp>
      <p:sp>
        <p:nvSpPr>
          <p:cNvPr id="7" name="Tekstvak 6">
            <a:extLst>
              <a:ext uri="{FF2B5EF4-FFF2-40B4-BE49-F238E27FC236}">
                <a16:creationId xmlns:a16="http://schemas.microsoft.com/office/drawing/2014/main" id="{F8081B78-E2A3-E3AA-C28E-20C3396A92D8}"/>
              </a:ext>
            </a:extLst>
          </p:cNvPr>
          <p:cNvSpPr txBox="1"/>
          <p:nvPr/>
        </p:nvSpPr>
        <p:spPr>
          <a:xfrm>
            <a:off x="4543491" y="3803784"/>
            <a:ext cx="493726" cy="207749"/>
          </a:xfrm>
          <a:prstGeom prst="rect">
            <a:avLst/>
          </a:prstGeom>
          <a:noFill/>
        </p:spPr>
        <p:txBody>
          <a:bodyPr wrap="square" lIns="0" tIns="0" rIns="0" bIns="0" rtlCol="0">
            <a:spAutoFit/>
          </a:bodyPr>
          <a:lstStyle/>
          <a:p>
            <a:pPr defTabSz="685800">
              <a:spcBef>
                <a:spcPts val="450"/>
              </a:spcBef>
              <a:buClrTx/>
              <a:buSzPct val="100000"/>
            </a:pPr>
            <a:r>
              <a:rPr lang="nl-NL" sz="1350" kern="1200">
                <a:solidFill>
                  <a:srgbClr val="313131"/>
                </a:solidFill>
                <a:latin typeface="Calibri"/>
                <a:ea typeface="+mn-ea"/>
                <a:cs typeface="+mn-cs"/>
              </a:rPr>
              <a:t>20%</a:t>
            </a:r>
          </a:p>
        </p:txBody>
      </p:sp>
      <p:sp>
        <p:nvSpPr>
          <p:cNvPr id="8" name="Tekstvak 7">
            <a:extLst>
              <a:ext uri="{FF2B5EF4-FFF2-40B4-BE49-F238E27FC236}">
                <a16:creationId xmlns:a16="http://schemas.microsoft.com/office/drawing/2014/main" id="{86365323-AD13-EA05-65D3-66C553E15E8D}"/>
              </a:ext>
            </a:extLst>
          </p:cNvPr>
          <p:cNvSpPr txBox="1"/>
          <p:nvPr/>
        </p:nvSpPr>
        <p:spPr>
          <a:xfrm>
            <a:off x="4574299" y="3214920"/>
            <a:ext cx="493726" cy="207749"/>
          </a:xfrm>
          <a:prstGeom prst="rect">
            <a:avLst/>
          </a:prstGeom>
          <a:noFill/>
        </p:spPr>
        <p:txBody>
          <a:bodyPr wrap="square" lIns="0" tIns="0" rIns="0" bIns="0" rtlCol="0">
            <a:spAutoFit/>
          </a:bodyPr>
          <a:lstStyle/>
          <a:p>
            <a:pPr defTabSz="685800">
              <a:spcBef>
                <a:spcPts val="450"/>
              </a:spcBef>
              <a:buClrTx/>
              <a:buSzPct val="100000"/>
            </a:pPr>
            <a:r>
              <a:rPr lang="nl-NL" sz="1350" kern="1200">
                <a:solidFill>
                  <a:srgbClr val="313131"/>
                </a:solidFill>
                <a:latin typeface="Calibri"/>
                <a:ea typeface="+mn-ea"/>
                <a:cs typeface="+mn-cs"/>
              </a:rPr>
              <a:t>40%</a:t>
            </a:r>
          </a:p>
        </p:txBody>
      </p:sp>
      <p:sp>
        <p:nvSpPr>
          <p:cNvPr id="10" name="Tekstvak 9">
            <a:extLst>
              <a:ext uri="{FF2B5EF4-FFF2-40B4-BE49-F238E27FC236}">
                <a16:creationId xmlns:a16="http://schemas.microsoft.com/office/drawing/2014/main" id="{EC035756-83DF-6995-8E2A-CF46C97BE0AA}"/>
              </a:ext>
            </a:extLst>
          </p:cNvPr>
          <p:cNvSpPr txBox="1"/>
          <p:nvPr/>
        </p:nvSpPr>
        <p:spPr>
          <a:xfrm>
            <a:off x="4525659" y="2582427"/>
            <a:ext cx="493726" cy="207749"/>
          </a:xfrm>
          <a:prstGeom prst="rect">
            <a:avLst/>
          </a:prstGeom>
          <a:noFill/>
        </p:spPr>
        <p:txBody>
          <a:bodyPr wrap="square" lIns="0" tIns="0" rIns="0" bIns="0" rtlCol="0">
            <a:spAutoFit/>
          </a:bodyPr>
          <a:lstStyle/>
          <a:p>
            <a:pPr defTabSz="685800">
              <a:spcBef>
                <a:spcPts val="450"/>
              </a:spcBef>
              <a:buClrTx/>
              <a:buSzPct val="100000"/>
            </a:pPr>
            <a:r>
              <a:rPr lang="nl-NL" sz="1350" kern="1200">
                <a:solidFill>
                  <a:srgbClr val="313131"/>
                </a:solidFill>
                <a:latin typeface="Calibri"/>
                <a:ea typeface="+mn-ea"/>
                <a:cs typeface="+mn-cs"/>
              </a:rPr>
              <a:t>40%</a:t>
            </a:r>
          </a:p>
        </p:txBody>
      </p:sp>
      <p:sp>
        <p:nvSpPr>
          <p:cNvPr id="63" name="Rechthoek 62">
            <a:extLst>
              <a:ext uri="{FF2B5EF4-FFF2-40B4-BE49-F238E27FC236}">
                <a16:creationId xmlns:a16="http://schemas.microsoft.com/office/drawing/2014/main" id="{933C5B65-E57F-5FE7-9B8A-40DBA98F9A4D}"/>
              </a:ext>
            </a:extLst>
          </p:cNvPr>
          <p:cNvSpPr/>
          <p:nvPr/>
        </p:nvSpPr>
        <p:spPr bwMode="gray">
          <a:xfrm>
            <a:off x="6518423" y="3183583"/>
            <a:ext cx="496826" cy="27174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TC </a:t>
            </a:r>
            <a:br>
              <a:rPr lang="nl-NL" sz="750" b="1" kern="1200">
                <a:solidFill>
                  <a:srgbClr val="FFFFFF"/>
                </a:solidFill>
                <a:latin typeface="Calibri"/>
                <a:ea typeface="+mn-ea"/>
                <a:cs typeface="+mn-cs"/>
              </a:rPr>
            </a:br>
            <a:r>
              <a:rPr lang="nl-NL" sz="750" b="1" kern="1200">
                <a:solidFill>
                  <a:srgbClr val="FFFFFF"/>
                </a:solidFill>
                <a:latin typeface="Calibri"/>
                <a:ea typeface="+mn-ea"/>
                <a:cs typeface="+mn-cs"/>
              </a:rPr>
              <a:t>10 min</a:t>
            </a:r>
          </a:p>
        </p:txBody>
      </p:sp>
      <p:grpSp>
        <p:nvGrpSpPr>
          <p:cNvPr id="75" name="Groep 74">
            <a:extLst>
              <a:ext uri="{FF2B5EF4-FFF2-40B4-BE49-F238E27FC236}">
                <a16:creationId xmlns:a16="http://schemas.microsoft.com/office/drawing/2014/main" id="{F2BB9FB0-4794-6479-D4FD-5782151A589C}"/>
              </a:ext>
            </a:extLst>
          </p:cNvPr>
          <p:cNvGrpSpPr/>
          <p:nvPr/>
        </p:nvGrpSpPr>
        <p:grpSpPr>
          <a:xfrm>
            <a:off x="7019962" y="3181435"/>
            <a:ext cx="243668" cy="266449"/>
            <a:chOff x="9358873" y="4248263"/>
            <a:chExt cx="324890" cy="355265"/>
          </a:xfrm>
        </p:grpSpPr>
        <p:sp>
          <p:nvSpPr>
            <p:cNvPr id="66" name="Rechthoek 65">
              <a:extLst>
                <a:ext uri="{FF2B5EF4-FFF2-40B4-BE49-F238E27FC236}">
                  <a16:creationId xmlns:a16="http://schemas.microsoft.com/office/drawing/2014/main" id="{40B59A08-241D-A5C0-B8AE-D9DBB4499F31}"/>
                </a:ext>
              </a:extLst>
            </p:cNvPr>
            <p:cNvSpPr/>
            <p:nvPr/>
          </p:nvSpPr>
          <p:spPr bwMode="gray">
            <a:xfrm>
              <a:off x="9358873" y="4248263"/>
              <a:ext cx="324890" cy="35526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endParaRPr lang="nl-NL" sz="400" b="1" kern="1200">
                <a:solidFill>
                  <a:schemeClr val="bg1"/>
                </a:solidFill>
                <a:latin typeface="Calibri"/>
                <a:ea typeface="+mn-ea"/>
                <a:cs typeface="+mn-cs"/>
              </a:endParaRPr>
            </a:p>
          </p:txBody>
        </p:sp>
        <p:pic>
          <p:nvPicPr>
            <p:cNvPr id="67" name="Picture 2" descr="Customer Service Headset - Free icons">
              <a:extLst>
                <a:ext uri="{FF2B5EF4-FFF2-40B4-BE49-F238E27FC236}">
                  <a16:creationId xmlns:a16="http://schemas.microsoft.com/office/drawing/2014/main" id="{D63D075A-3E7B-A20B-E1D9-BC3E1A587164}"/>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9382690" y="4278231"/>
              <a:ext cx="290302" cy="290302"/>
            </a:xfrm>
            <a:prstGeom prst="rect">
              <a:avLst/>
            </a:prstGeom>
            <a:noFill/>
            <a:extLst>
              <a:ext uri="{909E8E84-426E-40DD-AFC4-6F175D3DCCD1}">
                <a14:hiddenFill xmlns:a14="http://schemas.microsoft.com/office/drawing/2010/main">
                  <a:solidFill>
                    <a:srgbClr val="FFFFFF"/>
                  </a:solidFill>
                </a14:hiddenFill>
              </a:ext>
            </a:extLst>
          </p:spPr>
        </p:pic>
        <p:sp>
          <p:nvSpPr>
            <p:cNvPr id="69" name="Tekstvak 68">
              <a:extLst>
                <a:ext uri="{FF2B5EF4-FFF2-40B4-BE49-F238E27FC236}">
                  <a16:creationId xmlns:a16="http://schemas.microsoft.com/office/drawing/2014/main" id="{00F72110-C75C-069E-8E3D-D1D3D0285FFD}"/>
                </a:ext>
              </a:extLst>
            </p:cNvPr>
            <p:cNvSpPr txBox="1"/>
            <p:nvPr/>
          </p:nvSpPr>
          <p:spPr>
            <a:xfrm>
              <a:off x="9421984" y="4293122"/>
              <a:ext cx="236202" cy="205184"/>
            </a:xfrm>
            <a:prstGeom prst="rect">
              <a:avLst/>
            </a:prstGeom>
            <a:noFill/>
          </p:spPr>
          <p:txBody>
            <a:bodyPr wrap="square" lIns="0" tIns="0" rIns="0" bIns="0" rtlCol="0">
              <a:spAutoFit/>
            </a:bodyPr>
            <a:lstStyle/>
            <a:p>
              <a:pPr defTabSz="685800">
                <a:spcBef>
                  <a:spcPts val="450"/>
                </a:spcBef>
                <a:buClrTx/>
                <a:buSzPct val="100000"/>
              </a:pPr>
              <a:r>
                <a:rPr lang="nl-NL" sz="1000" b="1" kern="1200">
                  <a:solidFill>
                    <a:schemeClr val="bg1"/>
                  </a:solidFill>
                  <a:latin typeface="Calibri"/>
                  <a:ea typeface="+mn-ea"/>
                  <a:cs typeface="+mn-cs"/>
                </a:rPr>
                <a:t>VS</a:t>
              </a:r>
            </a:p>
          </p:txBody>
        </p:sp>
      </p:grpSp>
      <p:sp>
        <p:nvSpPr>
          <p:cNvPr id="70" name="Rechthoek 69">
            <a:extLst>
              <a:ext uri="{FF2B5EF4-FFF2-40B4-BE49-F238E27FC236}">
                <a16:creationId xmlns:a16="http://schemas.microsoft.com/office/drawing/2014/main" id="{7D9906C7-9BAC-B177-FCEC-0B7570C6D383}"/>
              </a:ext>
            </a:extLst>
          </p:cNvPr>
          <p:cNvSpPr/>
          <p:nvPr/>
        </p:nvSpPr>
        <p:spPr bwMode="gray">
          <a:xfrm>
            <a:off x="7986161" y="2579508"/>
            <a:ext cx="496826" cy="27174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TC </a:t>
            </a:r>
            <a:br>
              <a:rPr lang="nl-NL" sz="750" b="1" kern="1200">
                <a:solidFill>
                  <a:srgbClr val="FFFFFF"/>
                </a:solidFill>
                <a:latin typeface="Calibri"/>
                <a:ea typeface="+mn-ea"/>
                <a:cs typeface="+mn-cs"/>
              </a:rPr>
            </a:br>
            <a:r>
              <a:rPr lang="nl-NL" sz="750" b="1" kern="1200">
                <a:solidFill>
                  <a:srgbClr val="FFFFFF"/>
                </a:solidFill>
                <a:latin typeface="Calibri"/>
                <a:ea typeface="+mn-ea"/>
                <a:cs typeface="+mn-cs"/>
              </a:rPr>
              <a:t>10 min</a:t>
            </a:r>
          </a:p>
        </p:txBody>
      </p:sp>
      <p:grpSp>
        <p:nvGrpSpPr>
          <p:cNvPr id="76" name="Groep 75">
            <a:extLst>
              <a:ext uri="{FF2B5EF4-FFF2-40B4-BE49-F238E27FC236}">
                <a16:creationId xmlns:a16="http://schemas.microsoft.com/office/drawing/2014/main" id="{FD14F817-B8E8-AF08-1185-EDFB8882242D}"/>
              </a:ext>
            </a:extLst>
          </p:cNvPr>
          <p:cNvGrpSpPr/>
          <p:nvPr/>
        </p:nvGrpSpPr>
        <p:grpSpPr>
          <a:xfrm>
            <a:off x="7235897" y="2583184"/>
            <a:ext cx="243668" cy="266449"/>
            <a:chOff x="9358873" y="4248263"/>
            <a:chExt cx="324890" cy="355265"/>
          </a:xfrm>
        </p:grpSpPr>
        <p:sp>
          <p:nvSpPr>
            <p:cNvPr id="80" name="Rechthoek 79">
              <a:extLst>
                <a:ext uri="{FF2B5EF4-FFF2-40B4-BE49-F238E27FC236}">
                  <a16:creationId xmlns:a16="http://schemas.microsoft.com/office/drawing/2014/main" id="{31508544-D60B-802D-363C-5C239F186C6F}"/>
                </a:ext>
              </a:extLst>
            </p:cNvPr>
            <p:cNvSpPr/>
            <p:nvPr/>
          </p:nvSpPr>
          <p:spPr bwMode="gray">
            <a:xfrm>
              <a:off x="9358873" y="4248263"/>
              <a:ext cx="324890" cy="35526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endParaRPr lang="nl-NL" sz="400" b="1" kern="1200">
                <a:solidFill>
                  <a:schemeClr val="bg1"/>
                </a:solidFill>
                <a:latin typeface="Calibri"/>
                <a:ea typeface="+mn-ea"/>
                <a:cs typeface="+mn-cs"/>
              </a:endParaRPr>
            </a:p>
          </p:txBody>
        </p:sp>
        <p:pic>
          <p:nvPicPr>
            <p:cNvPr id="86" name="Picture 2" descr="Customer Service Headset - Free icons">
              <a:extLst>
                <a:ext uri="{FF2B5EF4-FFF2-40B4-BE49-F238E27FC236}">
                  <a16:creationId xmlns:a16="http://schemas.microsoft.com/office/drawing/2014/main" id="{0283CAA6-9000-6121-2900-9D8FA01D86C4}"/>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9382690" y="4278231"/>
              <a:ext cx="290302" cy="290302"/>
            </a:xfrm>
            <a:prstGeom prst="rect">
              <a:avLst/>
            </a:prstGeom>
            <a:noFill/>
            <a:extLst>
              <a:ext uri="{909E8E84-426E-40DD-AFC4-6F175D3DCCD1}">
                <a14:hiddenFill xmlns:a14="http://schemas.microsoft.com/office/drawing/2010/main">
                  <a:solidFill>
                    <a:srgbClr val="FFFFFF"/>
                  </a:solidFill>
                </a14:hiddenFill>
              </a:ext>
            </a:extLst>
          </p:spPr>
        </p:pic>
        <p:sp>
          <p:nvSpPr>
            <p:cNvPr id="87" name="Tekstvak 86">
              <a:extLst>
                <a:ext uri="{FF2B5EF4-FFF2-40B4-BE49-F238E27FC236}">
                  <a16:creationId xmlns:a16="http://schemas.microsoft.com/office/drawing/2014/main" id="{D1A44DAD-AD25-348C-06D9-6DA9CDFA94CD}"/>
                </a:ext>
              </a:extLst>
            </p:cNvPr>
            <p:cNvSpPr txBox="1"/>
            <p:nvPr/>
          </p:nvSpPr>
          <p:spPr>
            <a:xfrm>
              <a:off x="9421984" y="4293122"/>
              <a:ext cx="236202" cy="205184"/>
            </a:xfrm>
            <a:prstGeom prst="rect">
              <a:avLst/>
            </a:prstGeom>
            <a:noFill/>
          </p:spPr>
          <p:txBody>
            <a:bodyPr wrap="square" lIns="0" tIns="0" rIns="0" bIns="0" rtlCol="0">
              <a:spAutoFit/>
            </a:bodyPr>
            <a:lstStyle/>
            <a:p>
              <a:pPr defTabSz="685800">
                <a:spcBef>
                  <a:spcPts val="450"/>
                </a:spcBef>
                <a:buClrTx/>
                <a:buSzPct val="100000"/>
              </a:pPr>
              <a:r>
                <a:rPr lang="nl-NL" sz="1000" b="1" kern="1200">
                  <a:solidFill>
                    <a:schemeClr val="bg1"/>
                  </a:solidFill>
                  <a:latin typeface="Calibri"/>
                  <a:ea typeface="+mn-ea"/>
                  <a:cs typeface="+mn-cs"/>
                </a:rPr>
                <a:t>VS</a:t>
              </a:r>
            </a:p>
          </p:txBody>
        </p:sp>
      </p:grpSp>
      <p:grpSp>
        <p:nvGrpSpPr>
          <p:cNvPr id="88" name="Groep 87">
            <a:extLst>
              <a:ext uri="{FF2B5EF4-FFF2-40B4-BE49-F238E27FC236}">
                <a16:creationId xmlns:a16="http://schemas.microsoft.com/office/drawing/2014/main" id="{C36C893F-A491-A049-2E6D-83F39A4AD5FC}"/>
              </a:ext>
            </a:extLst>
          </p:cNvPr>
          <p:cNvGrpSpPr/>
          <p:nvPr/>
        </p:nvGrpSpPr>
        <p:grpSpPr>
          <a:xfrm>
            <a:off x="7490779" y="2583306"/>
            <a:ext cx="243668" cy="266449"/>
            <a:chOff x="9358873" y="4248263"/>
            <a:chExt cx="324890" cy="355265"/>
          </a:xfrm>
        </p:grpSpPr>
        <p:sp>
          <p:nvSpPr>
            <p:cNvPr id="101" name="Rechthoek 100">
              <a:extLst>
                <a:ext uri="{FF2B5EF4-FFF2-40B4-BE49-F238E27FC236}">
                  <a16:creationId xmlns:a16="http://schemas.microsoft.com/office/drawing/2014/main" id="{BE05206F-B707-DBC8-D4CE-A44B3DDC9C3A}"/>
                </a:ext>
              </a:extLst>
            </p:cNvPr>
            <p:cNvSpPr/>
            <p:nvPr/>
          </p:nvSpPr>
          <p:spPr bwMode="gray">
            <a:xfrm>
              <a:off x="9358873" y="4248263"/>
              <a:ext cx="324890" cy="35526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endParaRPr lang="nl-NL" sz="400" b="1" kern="1200">
                <a:solidFill>
                  <a:schemeClr val="bg1"/>
                </a:solidFill>
                <a:latin typeface="Calibri"/>
                <a:ea typeface="+mn-ea"/>
                <a:cs typeface="+mn-cs"/>
              </a:endParaRPr>
            </a:p>
          </p:txBody>
        </p:sp>
        <p:pic>
          <p:nvPicPr>
            <p:cNvPr id="102" name="Picture 2" descr="Customer Service Headset - Free icons">
              <a:extLst>
                <a:ext uri="{FF2B5EF4-FFF2-40B4-BE49-F238E27FC236}">
                  <a16:creationId xmlns:a16="http://schemas.microsoft.com/office/drawing/2014/main" id="{8D9039A6-5D2D-BAD9-BB18-69D44FD4D91A}"/>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9382690" y="4278231"/>
              <a:ext cx="290302" cy="290302"/>
            </a:xfrm>
            <a:prstGeom prst="rect">
              <a:avLst/>
            </a:prstGeom>
            <a:noFill/>
            <a:extLst>
              <a:ext uri="{909E8E84-426E-40DD-AFC4-6F175D3DCCD1}">
                <a14:hiddenFill xmlns:a14="http://schemas.microsoft.com/office/drawing/2010/main">
                  <a:solidFill>
                    <a:srgbClr val="FFFFFF"/>
                  </a:solidFill>
                </a14:hiddenFill>
              </a:ext>
            </a:extLst>
          </p:spPr>
        </p:pic>
        <p:sp>
          <p:nvSpPr>
            <p:cNvPr id="103" name="Tekstvak 102">
              <a:extLst>
                <a:ext uri="{FF2B5EF4-FFF2-40B4-BE49-F238E27FC236}">
                  <a16:creationId xmlns:a16="http://schemas.microsoft.com/office/drawing/2014/main" id="{2625A091-1A3D-2EB8-0B8F-8FFC3F2AA80B}"/>
                </a:ext>
              </a:extLst>
            </p:cNvPr>
            <p:cNvSpPr txBox="1"/>
            <p:nvPr/>
          </p:nvSpPr>
          <p:spPr>
            <a:xfrm>
              <a:off x="9421984" y="4293122"/>
              <a:ext cx="236202" cy="205184"/>
            </a:xfrm>
            <a:prstGeom prst="rect">
              <a:avLst/>
            </a:prstGeom>
            <a:noFill/>
          </p:spPr>
          <p:txBody>
            <a:bodyPr wrap="square" lIns="0" tIns="0" rIns="0" bIns="0" rtlCol="0">
              <a:spAutoFit/>
            </a:bodyPr>
            <a:lstStyle/>
            <a:p>
              <a:pPr defTabSz="685800">
                <a:spcBef>
                  <a:spcPts val="450"/>
                </a:spcBef>
                <a:buClrTx/>
                <a:buSzPct val="100000"/>
              </a:pPr>
              <a:r>
                <a:rPr lang="nl-NL" sz="1000" b="1" kern="1200">
                  <a:solidFill>
                    <a:schemeClr val="bg1"/>
                  </a:solidFill>
                  <a:latin typeface="Calibri"/>
                  <a:ea typeface="+mn-ea"/>
                  <a:cs typeface="+mn-cs"/>
                </a:rPr>
                <a:t>VS</a:t>
              </a:r>
            </a:p>
          </p:txBody>
        </p:sp>
      </p:grpSp>
      <p:grpSp>
        <p:nvGrpSpPr>
          <p:cNvPr id="104" name="Groep 103">
            <a:extLst>
              <a:ext uri="{FF2B5EF4-FFF2-40B4-BE49-F238E27FC236}">
                <a16:creationId xmlns:a16="http://schemas.microsoft.com/office/drawing/2014/main" id="{7C54BD86-6238-FA45-F3E0-406261CF11D7}"/>
              </a:ext>
            </a:extLst>
          </p:cNvPr>
          <p:cNvGrpSpPr/>
          <p:nvPr/>
        </p:nvGrpSpPr>
        <p:grpSpPr>
          <a:xfrm>
            <a:off x="7736324" y="2580585"/>
            <a:ext cx="243668" cy="266449"/>
            <a:chOff x="9358873" y="4248263"/>
            <a:chExt cx="324890" cy="355265"/>
          </a:xfrm>
        </p:grpSpPr>
        <p:sp>
          <p:nvSpPr>
            <p:cNvPr id="105" name="Rechthoek 104">
              <a:extLst>
                <a:ext uri="{FF2B5EF4-FFF2-40B4-BE49-F238E27FC236}">
                  <a16:creationId xmlns:a16="http://schemas.microsoft.com/office/drawing/2014/main" id="{B2F1E83A-7EBF-8A4A-185A-09E5288C3CE7}"/>
                </a:ext>
              </a:extLst>
            </p:cNvPr>
            <p:cNvSpPr/>
            <p:nvPr/>
          </p:nvSpPr>
          <p:spPr bwMode="gray">
            <a:xfrm>
              <a:off x="9358873" y="4248263"/>
              <a:ext cx="324890" cy="35526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endParaRPr lang="nl-NL" sz="400" b="1" kern="1200">
                <a:solidFill>
                  <a:schemeClr val="bg1"/>
                </a:solidFill>
                <a:latin typeface="Calibri"/>
                <a:ea typeface="+mn-ea"/>
                <a:cs typeface="+mn-cs"/>
              </a:endParaRPr>
            </a:p>
          </p:txBody>
        </p:sp>
        <p:pic>
          <p:nvPicPr>
            <p:cNvPr id="106" name="Picture 2" descr="Customer Service Headset - Free icons">
              <a:extLst>
                <a:ext uri="{FF2B5EF4-FFF2-40B4-BE49-F238E27FC236}">
                  <a16:creationId xmlns:a16="http://schemas.microsoft.com/office/drawing/2014/main" id="{D074C1EE-6842-592F-F06D-A486BEE70B5A}"/>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9382690" y="4278231"/>
              <a:ext cx="290302" cy="290302"/>
            </a:xfrm>
            <a:prstGeom prst="rect">
              <a:avLst/>
            </a:prstGeom>
            <a:noFill/>
            <a:extLst>
              <a:ext uri="{909E8E84-426E-40DD-AFC4-6F175D3DCCD1}">
                <a14:hiddenFill xmlns:a14="http://schemas.microsoft.com/office/drawing/2010/main">
                  <a:solidFill>
                    <a:srgbClr val="FFFFFF"/>
                  </a:solidFill>
                </a14:hiddenFill>
              </a:ext>
            </a:extLst>
          </p:spPr>
        </p:pic>
        <p:sp>
          <p:nvSpPr>
            <p:cNvPr id="108" name="Tekstvak 107">
              <a:extLst>
                <a:ext uri="{FF2B5EF4-FFF2-40B4-BE49-F238E27FC236}">
                  <a16:creationId xmlns:a16="http://schemas.microsoft.com/office/drawing/2014/main" id="{C024A126-B081-E6D4-FDFA-85F8370166B9}"/>
                </a:ext>
              </a:extLst>
            </p:cNvPr>
            <p:cNvSpPr txBox="1"/>
            <p:nvPr/>
          </p:nvSpPr>
          <p:spPr>
            <a:xfrm>
              <a:off x="9421984" y="4293122"/>
              <a:ext cx="236202" cy="205184"/>
            </a:xfrm>
            <a:prstGeom prst="rect">
              <a:avLst/>
            </a:prstGeom>
            <a:noFill/>
          </p:spPr>
          <p:txBody>
            <a:bodyPr wrap="square" lIns="0" tIns="0" rIns="0" bIns="0" rtlCol="0">
              <a:spAutoFit/>
            </a:bodyPr>
            <a:lstStyle/>
            <a:p>
              <a:pPr defTabSz="685800">
                <a:spcBef>
                  <a:spcPts val="450"/>
                </a:spcBef>
                <a:buClrTx/>
                <a:buSzPct val="100000"/>
              </a:pPr>
              <a:r>
                <a:rPr lang="nl-NL" sz="1000" b="1" kern="1200">
                  <a:solidFill>
                    <a:schemeClr val="bg1"/>
                  </a:solidFill>
                  <a:latin typeface="Calibri"/>
                  <a:ea typeface="+mn-ea"/>
                  <a:cs typeface="+mn-cs"/>
                </a:rPr>
                <a:t>VS</a:t>
              </a:r>
            </a:p>
          </p:txBody>
        </p:sp>
      </p:grpSp>
      <p:grpSp>
        <p:nvGrpSpPr>
          <p:cNvPr id="109" name="Groep 108">
            <a:extLst>
              <a:ext uri="{FF2B5EF4-FFF2-40B4-BE49-F238E27FC236}">
                <a16:creationId xmlns:a16="http://schemas.microsoft.com/office/drawing/2014/main" id="{FDBFDE0D-1B87-6F09-66B0-63E34D38C765}"/>
              </a:ext>
            </a:extLst>
          </p:cNvPr>
          <p:cNvGrpSpPr/>
          <p:nvPr/>
        </p:nvGrpSpPr>
        <p:grpSpPr>
          <a:xfrm>
            <a:off x="6269482" y="3179489"/>
            <a:ext cx="243668" cy="266449"/>
            <a:chOff x="9358873" y="4248263"/>
            <a:chExt cx="324890" cy="355265"/>
          </a:xfrm>
        </p:grpSpPr>
        <p:sp>
          <p:nvSpPr>
            <p:cNvPr id="110" name="Rechthoek 109">
              <a:extLst>
                <a:ext uri="{FF2B5EF4-FFF2-40B4-BE49-F238E27FC236}">
                  <a16:creationId xmlns:a16="http://schemas.microsoft.com/office/drawing/2014/main" id="{24B2F163-40F0-5EC0-4D5F-C4D1691B44E0}"/>
                </a:ext>
              </a:extLst>
            </p:cNvPr>
            <p:cNvSpPr/>
            <p:nvPr/>
          </p:nvSpPr>
          <p:spPr bwMode="gray">
            <a:xfrm>
              <a:off x="9358873" y="4248263"/>
              <a:ext cx="324890" cy="35526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endParaRPr lang="nl-NL" sz="400" b="1" kern="1200">
                <a:solidFill>
                  <a:schemeClr val="bg1"/>
                </a:solidFill>
                <a:latin typeface="Calibri"/>
                <a:ea typeface="+mn-ea"/>
                <a:cs typeface="+mn-cs"/>
              </a:endParaRPr>
            </a:p>
          </p:txBody>
        </p:sp>
        <p:pic>
          <p:nvPicPr>
            <p:cNvPr id="112" name="Picture 2" descr="Customer Service Headset - Free icons">
              <a:extLst>
                <a:ext uri="{FF2B5EF4-FFF2-40B4-BE49-F238E27FC236}">
                  <a16:creationId xmlns:a16="http://schemas.microsoft.com/office/drawing/2014/main" id="{E9CB74B6-09AA-383E-3B8F-5F245C454E5E}"/>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9382690" y="4278231"/>
              <a:ext cx="290302" cy="290302"/>
            </a:xfrm>
            <a:prstGeom prst="rect">
              <a:avLst/>
            </a:prstGeom>
            <a:noFill/>
            <a:extLst>
              <a:ext uri="{909E8E84-426E-40DD-AFC4-6F175D3DCCD1}">
                <a14:hiddenFill xmlns:a14="http://schemas.microsoft.com/office/drawing/2010/main">
                  <a:solidFill>
                    <a:srgbClr val="FFFFFF"/>
                  </a:solidFill>
                </a14:hiddenFill>
              </a:ext>
            </a:extLst>
          </p:spPr>
        </p:pic>
        <p:sp>
          <p:nvSpPr>
            <p:cNvPr id="113" name="Tekstvak 112">
              <a:extLst>
                <a:ext uri="{FF2B5EF4-FFF2-40B4-BE49-F238E27FC236}">
                  <a16:creationId xmlns:a16="http://schemas.microsoft.com/office/drawing/2014/main" id="{260B6C0A-DA25-F64B-6494-5E9B3E9AEAEF}"/>
                </a:ext>
              </a:extLst>
            </p:cNvPr>
            <p:cNvSpPr txBox="1"/>
            <p:nvPr/>
          </p:nvSpPr>
          <p:spPr>
            <a:xfrm>
              <a:off x="9421984" y="4293122"/>
              <a:ext cx="236202" cy="205184"/>
            </a:xfrm>
            <a:prstGeom prst="rect">
              <a:avLst/>
            </a:prstGeom>
            <a:noFill/>
          </p:spPr>
          <p:txBody>
            <a:bodyPr wrap="square" lIns="0" tIns="0" rIns="0" bIns="0" rtlCol="0">
              <a:spAutoFit/>
            </a:bodyPr>
            <a:lstStyle/>
            <a:p>
              <a:pPr defTabSz="685800">
                <a:spcBef>
                  <a:spcPts val="450"/>
                </a:spcBef>
                <a:buClrTx/>
                <a:buSzPct val="100000"/>
              </a:pPr>
              <a:r>
                <a:rPr lang="nl-NL" sz="1000" b="1" kern="1200">
                  <a:solidFill>
                    <a:schemeClr val="bg1"/>
                  </a:solidFill>
                  <a:latin typeface="Calibri"/>
                  <a:ea typeface="+mn-ea"/>
                  <a:cs typeface="+mn-cs"/>
                </a:rPr>
                <a:t>VS</a:t>
              </a:r>
            </a:p>
          </p:txBody>
        </p:sp>
      </p:grpSp>
      <p:grpSp>
        <p:nvGrpSpPr>
          <p:cNvPr id="114" name="Groep 113">
            <a:extLst>
              <a:ext uri="{FF2B5EF4-FFF2-40B4-BE49-F238E27FC236}">
                <a16:creationId xmlns:a16="http://schemas.microsoft.com/office/drawing/2014/main" id="{E3A2E305-C220-F00E-C1EA-5376BB91951A}"/>
              </a:ext>
            </a:extLst>
          </p:cNvPr>
          <p:cNvGrpSpPr/>
          <p:nvPr/>
        </p:nvGrpSpPr>
        <p:grpSpPr>
          <a:xfrm>
            <a:off x="6270340" y="3787692"/>
            <a:ext cx="243668" cy="266449"/>
            <a:chOff x="9358873" y="4248263"/>
            <a:chExt cx="324890" cy="355265"/>
          </a:xfrm>
        </p:grpSpPr>
        <p:sp>
          <p:nvSpPr>
            <p:cNvPr id="115" name="Rechthoek 114">
              <a:extLst>
                <a:ext uri="{FF2B5EF4-FFF2-40B4-BE49-F238E27FC236}">
                  <a16:creationId xmlns:a16="http://schemas.microsoft.com/office/drawing/2014/main" id="{495BE6C8-C121-A04D-CAC2-1D29101AA69B}"/>
                </a:ext>
              </a:extLst>
            </p:cNvPr>
            <p:cNvSpPr/>
            <p:nvPr/>
          </p:nvSpPr>
          <p:spPr bwMode="gray">
            <a:xfrm>
              <a:off x="9358873" y="4248263"/>
              <a:ext cx="324890" cy="35526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endParaRPr lang="nl-NL" sz="400" b="1" kern="1200">
                <a:solidFill>
                  <a:schemeClr val="bg1"/>
                </a:solidFill>
                <a:latin typeface="Calibri"/>
                <a:ea typeface="+mn-ea"/>
                <a:cs typeface="+mn-cs"/>
              </a:endParaRPr>
            </a:p>
          </p:txBody>
        </p:sp>
        <p:pic>
          <p:nvPicPr>
            <p:cNvPr id="116" name="Picture 2" descr="Customer Service Headset - Free icons">
              <a:extLst>
                <a:ext uri="{FF2B5EF4-FFF2-40B4-BE49-F238E27FC236}">
                  <a16:creationId xmlns:a16="http://schemas.microsoft.com/office/drawing/2014/main" id="{BAC47EED-FCBA-CC2A-9C64-8733294E0ADD}"/>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9382690" y="4278231"/>
              <a:ext cx="290302" cy="290302"/>
            </a:xfrm>
            <a:prstGeom prst="rect">
              <a:avLst/>
            </a:prstGeom>
            <a:noFill/>
            <a:extLst>
              <a:ext uri="{909E8E84-426E-40DD-AFC4-6F175D3DCCD1}">
                <a14:hiddenFill xmlns:a14="http://schemas.microsoft.com/office/drawing/2010/main">
                  <a:solidFill>
                    <a:srgbClr val="FFFFFF"/>
                  </a:solidFill>
                </a14:hiddenFill>
              </a:ext>
            </a:extLst>
          </p:spPr>
        </p:pic>
        <p:sp>
          <p:nvSpPr>
            <p:cNvPr id="119" name="Tekstvak 118">
              <a:extLst>
                <a:ext uri="{FF2B5EF4-FFF2-40B4-BE49-F238E27FC236}">
                  <a16:creationId xmlns:a16="http://schemas.microsoft.com/office/drawing/2014/main" id="{3138DDE3-DB59-36FF-5479-32E2051CE083}"/>
                </a:ext>
              </a:extLst>
            </p:cNvPr>
            <p:cNvSpPr txBox="1"/>
            <p:nvPr/>
          </p:nvSpPr>
          <p:spPr>
            <a:xfrm>
              <a:off x="9421984" y="4293122"/>
              <a:ext cx="236202" cy="205184"/>
            </a:xfrm>
            <a:prstGeom prst="rect">
              <a:avLst/>
            </a:prstGeom>
            <a:noFill/>
          </p:spPr>
          <p:txBody>
            <a:bodyPr wrap="square" lIns="0" tIns="0" rIns="0" bIns="0" rtlCol="0">
              <a:spAutoFit/>
            </a:bodyPr>
            <a:lstStyle/>
            <a:p>
              <a:pPr defTabSz="685800">
                <a:spcBef>
                  <a:spcPts val="450"/>
                </a:spcBef>
                <a:buClrTx/>
                <a:buSzPct val="100000"/>
              </a:pPr>
              <a:r>
                <a:rPr lang="nl-NL" sz="1000" b="1" kern="1200">
                  <a:solidFill>
                    <a:schemeClr val="bg1"/>
                  </a:solidFill>
                  <a:latin typeface="Calibri"/>
                  <a:ea typeface="+mn-ea"/>
                  <a:cs typeface="+mn-cs"/>
                </a:rPr>
                <a:t>VS</a:t>
              </a:r>
            </a:p>
          </p:txBody>
        </p:sp>
      </p:grpSp>
      <p:grpSp>
        <p:nvGrpSpPr>
          <p:cNvPr id="124" name="Groep 123">
            <a:extLst>
              <a:ext uri="{FF2B5EF4-FFF2-40B4-BE49-F238E27FC236}">
                <a16:creationId xmlns:a16="http://schemas.microsoft.com/office/drawing/2014/main" id="{C89AA326-3203-58F8-CEA0-15DCE17583D0}"/>
              </a:ext>
            </a:extLst>
          </p:cNvPr>
          <p:cNvGrpSpPr/>
          <p:nvPr/>
        </p:nvGrpSpPr>
        <p:grpSpPr>
          <a:xfrm>
            <a:off x="6517204" y="3786708"/>
            <a:ext cx="243668" cy="266449"/>
            <a:chOff x="9358873" y="4248263"/>
            <a:chExt cx="324890" cy="355265"/>
          </a:xfrm>
        </p:grpSpPr>
        <p:sp>
          <p:nvSpPr>
            <p:cNvPr id="125" name="Rechthoek 124">
              <a:extLst>
                <a:ext uri="{FF2B5EF4-FFF2-40B4-BE49-F238E27FC236}">
                  <a16:creationId xmlns:a16="http://schemas.microsoft.com/office/drawing/2014/main" id="{69539311-A67B-D389-E146-D14C80DFF632}"/>
                </a:ext>
              </a:extLst>
            </p:cNvPr>
            <p:cNvSpPr/>
            <p:nvPr/>
          </p:nvSpPr>
          <p:spPr bwMode="gray">
            <a:xfrm>
              <a:off x="9358873" y="4248263"/>
              <a:ext cx="324890" cy="35526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endParaRPr lang="nl-NL" sz="400" b="1" kern="1200">
                <a:solidFill>
                  <a:schemeClr val="bg1"/>
                </a:solidFill>
                <a:latin typeface="Calibri"/>
                <a:ea typeface="+mn-ea"/>
                <a:cs typeface="+mn-cs"/>
              </a:endParaRPr>
            </a:p>
          </p:txBody>
        </p:sp>
        <p:pic>
          <p:nvPicPr>
            <p:cNvPr id="126" name="Picture 2" descr="Customer Service Headset - Free icons">
              <a:extLst>
                <a:ext uri="{FF2B5EF4-FFF2-40B4-BE49-F238E27FC236}">
                  <a16:creationId xmlns:a16="http://schemas.microsoft.com/office/drawing/2014/main" id="{70F89CD4-D8A6-FB19-0C33-CB39A7682F1D}"/>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9382690" y="4278231"/>
              <a:ext cx="290302" cy="290302"/>
            </a:xfrm>
            <a:prstGeom prst="rect">
              <a:avLst/>
            </a:prstGeom>
            <a:noFill/>
            <a:extLst>
              <a:ext uri="{909E8E84-426E-40DD-AFC4-6F175D3DCCD1}">
                <a14:hiddenFill xmlns:a14="http://schemas.microsoft.com/office/drawing/2010/main">
                  <a:solidFill>
                    <a:srgbClr val="FFFFFF"/>
                  </a:solidFill>
                </a14:hiddenFill>
              </a:ext>
            </a:extLst>
          </p:spPr>
        </p:pic>
        <p:sp>
          <p:nvSpPr>
            <p:cNvPr id="127" name="Tekstvak 126">
              <a:extLst>
                <a:ext uri="{FF2B5EF4-FFF2-40B4-BE49-F238E27FC236}">
                  <a16:creationId xmlns:a16="http://schemas.microsoft.com/office/drawing/2014/main" id="{8D556249-F8E2-494C-8693-DC5760E9E976}"/>
                </a:ext>
              </a:extLst>
            </p:cNvPr>
            <p:cNvSpPr txBox="1"/>
            <p:nvPr/>
          </p:nvSpPr>
          <p:spPr>
            <a:xfrm>
              <a:off x="9421984" y="4293122"/>
              <a:ext cx="236202" cy="205184"/>
            </a:xfrm>
            <a:prstGeom prst="rect">
              <a:avLst/>
            </a:prstGeom>
            <a:noFill/>
          </p:spPr>
          <p:txBody>
            <a:bodyPr wrap="square" lIns="0" tIns="0" rIns="0" bIns="0" rtlCol="0">
              <a:spAutoFit/>
            </a:bodyPr>
            <a:lstStyle/>
            <a:p>
              <a:pPr defTabSz="685800">
                <a:spcBef>
                  <a:spcPts val="450"/>
                </a:spcBef>
                <a:buClrTx/>
                <a:buSzPct val="100000"/>
              </a:pPr>
              <a:r>
                <a:rPr lang="nl-NL" sz="1000" b="1" kern="1200">
                  <a:solidFill>
                    <a:schemeClr val="bg1"/>
                  </a:solidFill>
                  <a:latin typeface="Calibri"/>
                  <a:ea typeface="+mn-ea"/>
                  <a:cs typeface="+mn-cs"/>
                </a:rPr>
                <a:t>VS</a:t>
              </a:r>
            </a:p>
          </p:txBody>
        </p:sp>
      </p:grpSp>
      <p:sp>
        <p:nvSpPr>
          <p:cNvPr id="1028" name="Rechthoek 1027">
            <a:extLst>
              <a:ext uri="{FF2B5EF4-FFF2-40B4-BE49-F238E27FC236}">
                <a16:creationId xmlns:a16="http://schemas.microsoft.com/office/drawing/2014/main" id="{D7467320-12FC-9845-EECE-4538E675BAA8}"/>
              </a:ext>
            </a:extLst>
          </p:cNvPr>
          <p:cNvSpPr/>
          <p:nvPr/>
        </p:nvSpPr>
        <p:spPr bwMode="gray">
          <a:xfrm>
            <a:off x="7271154" y="3185585"/>
            <a:ext cx="496826" cy="271745"/>
          </a:xfrm>
          <a:prstGeom prst="rect">
            <a:avLst/>
          </a:prstGeom>
          <a:solidFill>
            <a:schemeClr val="accent1"/>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TC </a:t>
            </a:r>
            <a:br>
              <a:rPr lang="nl-NL" sz="750" b="1" kern="1200">
                <a:solidFill>
                  <a:srgbClr val="FFFFFF"/>
                </a:solidFill>
                <a:latin typeface="Calibri"/>
                <a:ea typeface="+mn-ea"/>
                <a:cs typeface="+mn-cs"/>
              </a:rPr>
            </a:br>
            <a:r>
              <a:rPr lang="nl-NL" sz="750" b="1" kern="1200">
                <a:solidFill>
                  <a:srgbClr val="FFFFFF"/>
                </a:solidFill>
                <a:latin typeface="Calibri"/>
                <a:ea typeface="+mn-ea"/>
                <a:cs typeface="+mn-cs"/>
              </a:rPr>
              <a:t>10 min</a:t>
            </a:r>
          </a:p>
        </p:txBody>
      </p:sp>
      <p:sp>
        <p:nvSpPr>
          <p:cNvPr id="3" name="Rechthoek 2">
            <a:extLst>
              <a:ext uri="{FF2B5EF4-FFF2-40B4-BE49-F238E27FC236}">
                <a16:creationId xmlns:a16="http://schemas.microsoft.com/office/drawing/2014/main" id="{BDBEA9A6-1108-F618-B5C9-89B5DE22B927}"/>
              </a:ext>
            </a:extLst>
          </p:cNvPr>
          <p:cNvSpPr/>
          <p:nvPr/>
        </p:nvSpPr>
        <p:spPr bwMode="gray">
          <a:xfrm>
            <a:off x="3588090" y="2189878"/>
            <a:ext cx="656100" cy="274955"/>
          </a:xfrm>
          <a:prstGeom prst="rect">
            <a:avLst/>
          </a:prstGeom>
          <a:solidFill>
            <a:srgbClr val="EB7100"/>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TC </a:t>
            </a:r>
            <a:br>
              <a:rPr lang="nl-NL" sz="750" b="1" kern="1200">
                <a:solidFill>
                  <a:srgbClr val="FFFFFF"/>
                </a:solidFill>
                <a:latin typeface="Calibri"/>
                <a:ea typeface="+mn-ea"/>
                <a:cs typeface="+mn-cs"/>
              </a:rPr>
            </a:br>
            <a:r>
              <a:rPr lang="nl-NL" sz="750" b="1" kern="1200">
                <a:solidFill>
                  <a:srgbClr val="FFFFFF"/>
                </a:solidFill>
                <a:latin typeface="Calibri"/>
                <a:ea typeface="+mn-ea"/>
                <a:cs typeface="+mn-cs"/>
              </a:rPr>
              <a:t>15 min</a:t>
            </a:r>
          </a:p>
        </p:txBody>
      </p:sp>
      <p:sp>
        <p:nvSpPr>
          <p:cNvPr id="5" name="Rechthoek 4">
            <a:extLst>
              <a:ext uri="{FF2B5EF4-FFF2-40B4-BE49-F238E27FC236}">
                <a16:creationId xmlns:a16="http://schemas.microsoft.com/office/drawing/2014/main" id="{F1A5B241-725A-DC3A-5439-5434CE67D328}"/>
              </a:ext>
            </a:extLst>
          </p:cNvPr>
          <p:cNvSpPr/>
          <p:nvPr/>
        </p:nvSpPr>
        <p:spPr bwMode="gray">
          <a:xfrm>
            <a:off x="2625386" y="3074174"/>
            <a:ext cx="656100" cy="271745"/>
          </a:xfrm>
          <a:prstGeom prst="rect">
            <a:avLst/>
          </a:prstGeom>
          <a:solidFill>
            <a:srgbClr val="EB7100"/>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TC </a:t>
            </a:r>
            <a:br>
              <a:rPr lang="nl-NL" sz="750" b="1" kern="1200">
                <a:solidFill>
                  <a:srgbClr val="FFFFFF"/>
                </a:solidFill>
                <a:latin typeface="Calibri"/>
                <a:ea typeface="+mn-ea"/>
                <a:cs typeface="+mn-cs"/>
              </a:rPr>
            </a:br>
            <a:r>
              <a:rPr lang="nl-NL" sz="750" b="1" kern="1200">
                <a:solidFill>
                  <a:srgbClr val="FFFFFF"/>
                </a:solidFill>
                <a:latin typeface="Calibri"/>
                <a:ea typeface="+mn-ea"/>
                <a:cs typeface="+mn-cs"/>
              </a:rPr>
              <a:t>15 min</a:t>
            </a:r>
          </a:p>
        </p:txBody>
      </p:sp>
      <p:sp>
        <p:nvSpPr>
          <p:cNvPr id="15" name="Rechthoek 14">
            <a:extLst>
              <a:ext uri="{FF2B5EF4-FFF2-40B4-BE49-F238E27FC236}">
                <a16:creationId xmlns:a16="http://schemas.microsoft.com/office/drawing/2014/main" id="{18970709-F2FA-5378-A698-8442E3C951C0}"/>
              </a:ext>
            </a:extLst>
          </p:cNvPr>
          <p:cNvSpPr/>
          <p:nvPr/>
        </p:nvSpPr>
        <p:spPr bwMode="gray">
          <a:xfrm>
            <a:off x="725963" y="2642126"/>
            <a:ext cx="960732" cy="271745"/>
          </a:xfrm>
          <a:prstGeom prst="rect">
            <a:avLst/>
          </a:prstGeom>
          <a:solidFill>
            <a:schemeClr val="accent3"/>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24" name="Rechthoek 23">
            <a:extLst>
              <a:ext uri="{FF2B5EF4-FFF2-40B4-BE49-F238E27FC236}">
                <a16:creationId xmlns:a16="http://schemas.microsoft.com/office/drawing/2014/main" id="{CAEE5140-D299-3C07-3912-C8443FE7283C}"/>
              </a:ext>
            </a:extLst>
          </p:cNvPr>
          <p:cNvSpPr/>
          <p:nvPr/>
        </p:nvSpPr>
        <p:spPr bwMode="gray">
          <a:xfrm>
            <a:off x="1685263" y="2642126"/>
            <a:ext cx="960732" cy="271745"/>
          </a:xfrm>
          <a:prstGeom prst="rect">
            <a:avLst/>
          </a:prstGeom>
          <a:solidFill>
            <a:schemeClr val="accent3"/>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25" name="Rechthoek 24">
            <a:extLst>
              <a:ext uri="{FF2B5EF4-FFF2-40B4-BE49-F238E27FC236}">
                <a16:creationId xmlns:a16="http://schemas.microsoft.com/office/drawing/2014/main" id="{E25BF1C0-3125-ED0A-F47F-89FC19D32B14}"/>
              </a:ext>
            </a:extLst>
          </p:cNvPr>
          <p:cNvSpPr/>
          <p:nvPr/>
        </p:nvSpPr>
        <p:spPr bwMode="gray">
          <a:xfrm>
            <a:off x="2644123" y="2642126"/>
            <a:ext cx="960732" cy="271745"/>
          </a:xfrm>
          <a:prstGeom prst="rect">
            <a:avLst/>
          </a:prstGeom>
          <a:solidFill>
            <a:srgbClr val="EB7100"/>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825" b="1" kern="1200">
                <a:solidFill>
                  <a:srgbClr val="FFFFFF"/>
                </a:solidFill>
                <a:latin typeface="Calibri"/>
                <a:ea typeface="+mn-ea"/>
                <a:cs typeface="+mn-cs"/>
              </a:rPr>
              <a:t>Consult</a:t>
            </a:r>
            <a:r>
              <a:rPr lang="nl-NL" sz="825" b="1" kern="1200" baseline="30000">
                <a:solidFill>
                  <a:srgbClr val="FFFFFF"/>
                </a:solidFill>
                <a:latin typeface="Calibri"/>
                <a:ea typeface="+mn-ea"/>
                <a:cs typeface="+mn-cs"/>
              </a:rPr>
              <a:t>2 </a:t>
            </a:r>
            <a:r>
              <a:rPr lang="nl-NL" sz="825" b="1" kern="1200">
                <a:solidFill>
                  <a:srgbClr val="FFFFFF"/>
                </a:solidFill>
                <a:latin typeface="Calibri"/>
                <a:ea typeface="+mn-ea"/>
                <a:cs typeface="+mn-cs"/>
              </a:rPr>
              <a:t>20 min</a:t>
            </a:r>
          </a:p>
        </p:txBody>
      </p:sp>
      <p:sp>
        <p:nvSpPr>
          <p:cNvPr id="26" name="Rechthoek 25">
            <a:extLst>
              <a:ext uri="{FF2B5EF4-FFF2-40B4-BE49-F238E27FC236}">
                <a16:creationId xmlns:a16="http://schemas.microsoft.com/office/drawing/2014/main" id="{EB6F5A7C-268B-C5B3-1055-C9BB3E9715D5}"/>
              </a:ext>
            </a:extLst>
          </p:cNvPr>
          <p:cNvSpPr/>
          <p:nvPr/>
        </p:nvSpPr>
        <p:spPr bwMode="gray">
          <a:xfrm>
            <a:off x="3604634" y="2634058"/>
            <a:ext cx="656100" cy="274955"/>
          </a:xfrm>
          <a:prstGeom prst="rect">
            <a:avLst/>
          </a:prstGeom>
          <a:solidFill>
            <a:srgbClr val="EB7100"/>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TC </a:t>
            </a:r>
            <a:br>
              <a:rPr lang="nl-NL" sz="750" b="1" kern="1200">
                <a:solidFill>
                  <a:srgbClr val="FFFFFF"/>
                </a:solidFill>
                <a:latin typeface="Calibri"/>
                <a:ea typeface="+mn-ea"/>
                <a:cs typeface="+mn-cs"/>
              </a:rPr>
            </a:br>
            <a:r>
              <a:rPr lang="nl-NL" sz="750" b="1" kern="1200">
                <a:solidFill>
                  <a:srgbClr val="FFFFFF"/>
                </a:solidFill>
                <a:latin typeface="Calibri"/>
                <a:ea typeface="+mn-ea"/>
                <a:cs typeface="+mn-cs"/>
              </a:rPr>
              <a:t>15 min</a:t>
            </a:r>
          </a:p>
        </p:txBody>
      </p:sp>
      <p:sp>
        <p:nvSpPr>
          <p:cNvPr id="1037" name="Rechthoek 1036">
            <a:extLst>
              <a:ext uri="{FF2B5EF4-FFF2-40B4-BE49-F238E27FC236}">
                <a16:creationId xmlns:a16="http://schemas.microsoft.com/office/drawing/2014/main" id="{0FF1E6DB-AC2D-EC60-8868-9AF7E8DA91FD}"/>
              </a:ext>
            </a:extLst>
          </p:cNvPr>
          <p:cNvSpPr/>
          <p:nvPr/>
        </p:nvSpPr>
        <p:spPr bwMode="gray">
          <a:xfrm>
            <a:off x="2625386" y="3515011"/>
            <a:ext cx="656100" cy="271745"/>
          </a:xfrm>
          <a:prstGeom prst="rect">
            <a:avLst/>
          </a:prstGeom>
          <a:solidFill>
            <a:srgbClr val="EB7100"/>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TC </a:t>
            </a:r>
            <a:br>
              <a:rPr lang="nl-NL" sz="750" b="1" kern="1200">
                <a:solidFill>
                  <a:srgbClr val="FFFFFF"/>
                </a:solidFill>
                <a:latin typeface="Calibri"/>
                <a:ea typeface="+mn-ea"/>
                <a:cs typeface="+mn-cs"/>
              </a:rPr>
            </a:br>
            <a:r>
              <a:rPr lang="nl-NL" sz="750" b="1" kern="1200">
                <a:solidFill>
                  <a:srgbClr val="FFFFFF"/>
                </a:solidFill>
                <a:latin typeface="Calibri"/>
                <a:ea typeface="+mn-ea"/>
                <a:cs typeface="+mn-cs"/>
              </a:rPr>
              <a:t>15 min</a:t>
            </a:r>
          </a:p>
        </p:txBody>
      </p:sp>
      <p:sp>
        <p:nvSpPr>
          <p:cNvPr id="4" name="Rectangle 18">
            <a:extLst>
              <a:ext uri="{FF2B5EF4-FFF2-40B4-BE49-F238E27FC236}">
                <a16:creationId xmlns:a16="http://schemas.microsoft.com/office/drawing/2014/main" id="{B8F222F0-38C6-FC14-7740-0DAAA9B2218C}"/>
              </a:ext>
            </a:extLst>
          </p:cNvPr>
          <p:cNvSpPr/>
          <p:nvPr/>
        </p:nvSpPr>
        <p:spPr bwMode="gray">
          <a:xfrm>
            <a:off x="2559736" y="4597329"/>
            <a:ext cx="4969777" cy="400432"/>
          </a:xfrm>
          <a:prstGeom prst="rect">
            <a:avLst/>
          </a:prstGeom>
          <a:noFill/>
          <a:ln w="19050" algn="ctr">
            <a:noFill/>
            <a:miter lim="800000"/>
            <a:headEnd/>
            <a:tailEnd/>
          </a:ln>
        </p:spPr>
        <p:txBody>
          <a:bodyPr wrap="square" lIns="66675" tIns="66675" rIns="66675" bIns="66675" rtlCol="0" anchor="ctr"/>
          <a:lstStyle/>
          <a:p>
            <a:pPr marL="171450" indent="-171450" defTabSz="685800">
              <a:lnSpc>
                <a:spcPct val="106000"/>
              </a:lnSpc>
              <a:buClrTx/>
              <a:buFontTx/>
              <a:buAutoNum type="arabicParenR"/>
            </a:pPr>
            <a:r>
              <a:rPr lang="nl-NL" sz="600" kern="1200">
                <a:solidFill>
                  <a:srgbClr val="3C3C3C"/>
                </a:solidFill>
                <a:latin typeface="Calibri"/>
                <a:ea typeface="+mn-ea"/>
                <a:cs typeface="+mn-cs"/>
              </a:rPr>
              <a:t>Voor eenvoud is hier een pad getoond voor reguliere zorg. In werkelijkheid zijn er twee varianten zoals aan de linker kant is te zien.</a:t>
            </a:r>
          </a:p>
          <a:p>
            <a:pPr marL="171450" indent="-171450" defTabSz="685800">
              <a:lnSpc>
                <a:spcPct val="106000"/>
              </a:lnSpc>
              <a:buClrTx/>
              <a:buFontTx/>
              <a:buAutoNum type="arabicParenR"/>
            </a:pPr>
            <a:r>
              <a:rPr lang="nl-NL" sz="600" kern="1200">
                <a:solidFill>
                  <a:srgbClr val="3C3C3C"/>
                </a:solidFill>
                <a:latin typeface="Calibri"/>
                <a:ea typeface="+mn-ea"/>
                <a:cs typeface="+mn-cs"/>
              </a:rPr>
              <a:t>Regulier consult bij specialist is 15 min, bij VS is 25 minuten  (gemiddeld 20 minuten)</a:t>
            </a:r>
          </a:p>
          <a:p>
            <a:pPr marL="171450" indent="-171450" defTabSz="685800">
              <a:lnSpc>
                <a:spcPct val="106000"/>
              </a:lnSpc>
              <a:buClrTx/>
              <a:buFontTx/>
              <a:buAutoNum type="arabicParenR"/>
            </a:pPr>
            <a:r>
              <a:rPr lang="nl-NL" sz="600" kern="1200">
                <a:solidFill>
                  <a:srgbClr val="3C3C3C"/>
                </a:solidFill>
                <a:latin typeface="Calibri"/>
                <a:ea typeface="+mn-ea"/>
                <a:cs typeface="+mn-cs"/>
              </a:rPr>
              <a:t>Tijdsbestedingen voor poliklinische bezoeken: dit betreft directe tijd (contact tijd die geroosterd is). In deze berekeningen is indirecte tijd (patiëntgebonden activiteiten als verslaglegging en overleg) wat een duidelijk aandeel heeft is niet getoond.</a:t>
            </a:r>
          </a:p>
          <a:p>
            <a:pPr marL="171450" indent="-171450" defTabSz="685800">
              <a:lnSpc>
                <a:spcPct val="106000"/>
              </a:lnSpc>
              <a:buClrTx/>
              <a:buFontTx/>
              <a:buAutoNum type="arabicParenR"/>
            </a:pPr>
            <a:r>
              <a:rPr lang="nl-NL" sz="600" kern="1200">
                <a:solidFill>
                  <a:srgbClr val="3C3C3C"/>
                </a:solidFill>
                <a:latin typeface="Calibri"/>
                <a:ea typeface="+mn-ea"/>
                <a:cs typeface="+mn-cs"/>
              </a:rPr>
              <a:t>Er wordt uitgegaan van gemiddeld 3 beoordelingen door MSC per jaar al dan </a:t>
            </a:r>
            <a:r>
              <a:rPr lang="nl-NL" sz="600" kern="1200" err="1">
                <a:solidFill>
                  <a:srgbClr val="3C3C3C"/>
                </a:solidFill>
                <a:latin typeface="Calibri"/>
                <a:ea typeface="+mn-ea"/>
                <a:cs typeface="+mn-cs"/>
              </a:rPr>
              <a:t>zonodig</a:t>
            </a:r>
            <a:r>
              <a:rPr lang="nl-NL" sz="600" kern="1200">
                <a:solidFill>
                  <a:srgbClr val="3C3C3C"/>
                </a:solidFill>
                <a:latin typeface="Calibri"/>
                <a:ea typeface="+mn-ea"/>
                <a:cs typeface="+mn-cs"/>
              </a:rPr>
              <a:t> met VS supervisie. Rond het jaargesprek is de tijdsinvestering van triage laag. </a:t>
            </a:r>
          </a:p>
        </p:txBody>
      </p:sp>
      <p:sp>
        <p:nvSpPr>
          <p:cNvPr id="12" name="Tekstvak 11">
            <a:extLst>
              <a:ext uri="{FF2B5EF4-FFF2-40B4-BE49-F238E27FC236}">
                <a16:creationId xmlns:a16="http://schemas.microsoft.com/office/drawing/2014/main" id="{E40BBD2E-628C-56A7-BB68-DA9B12F224FB}"/>
              </a:ext>
            </a:extLst>
          </p:cNvPr>
          <p:cNvSpPr txBox="1"/>
          <p:nvPr/>
        </p:nvSpPr>
        <p:spPr>
          <a:xfrm>
            <a:off x="4935295" y="1665040"/>
            <a:ext cx="4955360" cy="300082"/>
          </a:xfrm>
          <a:prstGeom prst="rect">
            <a:avLst/>
          </a:prstGeom>
          <a:noFill/>
        </p:spPr>
        <p:txBody>
          <a:bodyPr wrap="square">
            <a:spAutoFit/>
          </a:bodyPr>
          <a:lstStyle/>
          <a:p>
            <a:pPr defTabSz="685800">
              <a:buClrTx/>
            </a:pPr>
            <a:r>
              <a:rPr lang="nl-NL" sz="1350" kern="1200" baseline="30000">
                <a:solidFill>
                  <a:srgbClr val="3C3C3C"/>
                </a:solidFill>
                <a:latin typeface="Calibri"/>
                <a:ea typeface="+mn-ea"/>
                <a:cs typeface="+mn-cs"/>
              </a:rPr>
              <a:t>1</a:t>
            </a:r>
            <a:endParaRPr lang="nl-NL" sz="1350" kern="1200">
              <a:solidFill>
                <a:srgbClr val="3C3C3C"/>
              </a:solidFill>
              <a:latin typeface="Calibri"/>
              <a:ea typeface="+mn-ea"/>
              <a:cs typeface="+mn-cs"/>
            </a:endParaRPr>
          </a:p>
        </p:txBody>
      </p:sp>
      <p:sp>
        <p:nvSpPr>
          <p:cNvPr id="11" name="Rechthoek 10">
            <a:extLst>
              <a:ext uri="{FF2B5EF4-FFF2-40B4-BE49-F238E27FC236}">
                <a16:creationId xmlns:a16="http://schemas.microsoft.com/office/drawing/2014/main" id="{66F64162-C352-E897-DDBE-2DA2318D3034}"/>
              </a:ext>
            </a:extLst>
          </p:cNvPr>
          <p:cNvSpPr/>
          <p:nvPr/>
        </p:nvSpPr>
        <p:spPr bwMode="gray">
          <a:xfrm>
            <a:off x="3296909" y="3074174"/>
            <a:ext cx="656100" cy="271745"/>
          </a:xfrm>
          <a:prstGeom prst="rect">
            <a:avLst/>
          </a:prstGeom>
          <a:solidFill>
            <a:srgbClr val="EB7100"/>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TC </a:t>
            </a:r>
            <a:br>
              <a:rPr lang="nl-NL" sz="750" b="1" kern="1200">
                <a:solidFill>
                  <a:srgbClr val="FFFFFF"/>
                </a:solidFill>
                <a:latin typeface="Calibri"/>
                <a:ea typeface="+mn-ea"/>
                <a:cs typeface="+mn-cs"/>
              </a:rPr>
            </a:br>
            <a:r>
              <a:rPr lang="nl-NL" sz="750" b="1" kern="1200">
                <a:solidFill>
                  <a:srgbClr val="FFFFFF"/>
                </a:solidFill>
                <a:latin typeface="Calibri"/>
                <a:ea typeface="+mn-ea"/>
                <a:cs typeface="+mn-cs"/>
              </a:rPr>
              <a:t>15 min</a:t>
            </a:r>
          </a:p>
        </p:txBody>
      </p:sp>
      <p:sp>
        <p:nvSpPr>
          <p:cNvPr id="14" name="Rechthoek 13">
            <a:extLst>
              <a:ext uri="{FF2B5EF4-FFF2-40B4-BE49-F238E27FC236}">
                <a16:creationId xmlns:a16="http://schemas.microsoft.com/office/drawing/2014/main" id="{2C2757AA-0835-5B4E-B61E-41202029FADC}"/>
              </a:ext>
            </a:extLst>
          </p:cNvPr>
          <p:cNvSpPr/>
          <p:nvPr/>
        </p:nvSpPr>
        <p:spPr bwMode="gray">
          <a:xfrm>
            <a:off x="3282310" y="3519148"/>
            <a:ext cx="656100" cy="271745"/>
          </a:xfrm>
          <a:prstGeom prst="rect">
            <a:avLst/>
          </a:prstGeom>
          <a:solidFill>
            <a:srgbClr val="EB7100"/>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TC </a:t>
            </a:r>
            <a:br>
              <a:rPr lang="nl-NL" sz="750" b="1" kern="1200">
                <a:solidFill>
                  <a:srgbClr val="FFFFFF"/>
                </a:solidFill>
                <a:latin typeface="Calibri"/>
                <a:ea typeface="+mn-ea"/>
                <a:cs typeface="+mn-cs"/>
              </a:rPr>
            </a:br>
            <a:r>
              <a:rPr lang="nl-NL" sz="750" b="1" kern="1200">
                <a:solidFill>
                  <a:srgbClr val="FFFFFF"/>
                </a:solidFill>
                <a:latin typeface="Calibri"/>
                <a:ea typeface="+mn-ea"/>
                <a:cs typeface="+mn-cs"/>
              </a:rPr>
              <a:t>15 min</a:t>
            </a:r>
          </a:p>
        </p:txBody>
      </p:sp>
      <p:sp>
        <p:nvSpPr>
          <p:cNvPr id="17" name="Rechthoek 16">
            <a:extLst>
              <a:ext uri="{FF2B5EF4-FFF2-40B4-BE49-F238E27FC236}">
                <a16:creationId xmlns:a16="http://schemas.microsoft.com/office/drawing/2014/main" id="{87A2BFE7-459C-0B89-7102-B14A189204D9}"/>
              </a:ext>
            </a:extLst>
          </p:cNvPr>
          <p:cNvSpPr/>
          <p:nvPr/>
        </p:nvSpPr>
        <p:spPr bwMode="gray">
          <a:xfrm>
            <a:off x="7983372" y="1772760"/>
            <a:ext cx="656100" cy="270153"/>
          </a:xfrm>
          <a:prstGeom prst="rect">
            <a:avLst/>
          </a:prstGeom>
          <a:solidFill>
            <a:srgbClr val="EB7100"/>
          </a:solidFill>
          <a:ln w="19050" algn="ctr">
            <a:solidFill>
              <a:schemeClr val="tx1"/>
            </a:solidFill>
            <a:miter lim="800000"/>
            <a:headEnd/>
            <a:tailEnd/>
          </a:ln>
        </p:spPr>
        <p:txBody>
          <a:bodyPr wrap="square" lIns="66675" tIns="66675" rIns="66675" bIns="66675" rtlCol="0" anchor="ctr"/>
          <a:lstStyle/>
          <a:p>
            <a:pPr algn="ctr" defTabSz="685800">
              <a:lnSpc>
                <a:spcPct val="106000"/>
              </a:lnSpc>
              <a:buClrTx/>
            </a:pPr>
            <a:r>
              <a:rPr lang="nl-NL" sz="750" b="1" kern="1200">
                <a:solidFill>
                  <a:srgbClr val="FFFFFF"/>
                </a:solidFill>
                <a:latin typeface="Calibri"/>
                <a:ea typeface="+mn-ea"/>
                <a:cs typeface="+mn-cs"/>
              </a:rPr>
              <a:t>TC </a:t>
            </a:r>
            <a:br>
              <a:rPr lang="nl-NL" sz="750" b="1" kern="1200">
                <a:solidFill>
                  <a:srgbClr val="FFFFFF"/>
                </a:solidFill>
                <a:latin typeface="Calibri"/>
                <a:ea typeface="+mn-ea"/>
                <a:cs typeface="+mn-cs"/>
              </a:rPr>
            </a:br>
            <a:r>
              <a:rPr lang="nl-NL" sz="750" b="1" kern="1200">
                <a:solidFill>
                  <a:srgbClr val="FFFFFF"/>
                </a:solidFill>
                <a:latin typeface="Calibri"/>
                <a:ea typeface="+mn-ea"/>
                <a:cs typeface="+mn-cs"/>
              </a:rPr>
              <a:t>15 min</a:t>
            </a:r>
          </a:p>
        </p:txBody>
      </p:sp>
    </p:spTree>
    <p:extLst>
      <p:ext uri="{BB962C8B-B14F-4D97-AF65-F5344CB8AC3E}">
        <p14:creationId xmlns:p14="http://schemas.microsoft.com/office/powerpoint/2010/main" val="81239384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59564-4E0D-4360-87C6-3F5492FACB09}"/>
            </a:ext>
          </a:extLst>
        </p:cNvPr>
        <p:cNvGrpSpPr/>
        <p:nvPr/>
      </p:nvGrpSpPr>
      <p:grpSpPr>
        <a:xfrm>
          <a:off x="0" y="0"/>
          <a:ext cx="0" cy="0"/>
          <a:chOff x="0" y="0"/>
          <a:chExt cx="0" cy="0"/>
        </a:xfrm>
      </p:grpSpPr>
      <p:sp>
        <p:nvSpPr>
          <p:cNvPr id="6" name="Pijl: vijfhoek 5">
            <a:extLst>
              <a:ext uri="{FF2B5EF4-FFF2-40B4-BE49-F238E27FC236}">
                <a16:creationId xmlns:a16="http://schemas.microsoft.com/office/drawing/2014/main" id="{4F09BAA4-B64A-4E0F-6E90-32C76121C173}"/>
              </a:ext>
            </a:extLst>
          </p:cNvPr>
          <p:cNvSpPr/>
          <p:nvPr/>
        </p:nvSpPr>
        <p:spPr bwMode="gray">
          <a:xfrm>
            <a:off x="5314029" y="1382032"/>
            <a:ext cx="3402910" cy="3077465"/>
          </a:xfrm>
          <a:prstGeom prst="homePlate">
            <a:avLst>
              <a:gd name="adj" fmla="val 0"/>
            </a:avLst>
          </a:prstGeom>
          <a:solidFill>
            <a:schemeClr val="bg2"/>
          </a:solidFill>
          <a:ln w="38100" algn="ctr">
            <a:solidFill>
              <a:schemeClr val="bg1"/>
            </a:solidFill>
            <a:miter lim="800000"/>
            <a:headEnd/>
            <a:tailEnd/>
          </a:ln>
        </p:spPr>
        <p:txBody>
          <a:bodyPr wrap="square" lIns="66675" tIns="66675" rIns="66675" bIns="66675"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endParaRPr kumimoji="0" lang="nl-NL" sz="1200" b="1" i="0" u="none" strike="noStrike" kern="1200" cap="none" spc="0" normalizeH="0" baseline="0" noProof="0">
              <a:ln>
                <a:noFill/>
              </a:ln>
              <a:solidFill>
                <a:srgbClr val="FFFFFF"/>
              </a:solidFill>
              <a:effectLst/>
              <a:uLnTx/>
              <a:uFillTx/>
              <a:latin typeface="Calibri"/>
              <a:ea typeface="+mn-ea"/>
              <a:cs typeface="Arial"/>
              <a:sym typeface="Arial"/>
            </a:endParaRPr>
          </a:p>
        </p:txBody>
      </p:sp>
      <p:sp>
        <p:nvSpPr>
          <p:cNvPr id="5" name="Pijl: vijfhoek 4">
            <a:extLst>
              <a:ext uri="{FF2B5EF4-FFF2-40B4-BE49-F238E27FC236}">
                <a16:creationId xmlns:a16="http://schemas.microsoft.com/office/drawing/2014/main" id="{DC4EED5B-D959-BE36-44BB-26BA9BA20947}"/>
              </a:ext>
            </a:extLst>
          </p:cNvPr>
          <p:cNvSpPr/>
          <p:nvPr/>
        </p:nvSpPr>
        <p:spPr bwMode="gray">
          <a:xfrm>
            <a:off x="2700784" y="1382032"/>
            <a:ext cx="3402910" cy="3077465"/>
          </a:xfrm>
          <a:prstGeom prst="homePlate">
            <a:avLst>
              <a:gd name="adj" fmla="val 13137"/>
            </a:avLst>
          </a:prstGeom>
          <a:solidFill>
            <a:schemeClr val="bg2"/>
          </a:solidFill>
          <a:ln w="38100" algn="ctr">
            <a:solidFill>
              <a:schemeClr val="bg1"/>
            </a:solidFill>
            <a:miter lim="800000"/>
            <a:headEnd/>
            <a:tailEnd/>
          </a:ln>
        </p:spPr>
        <p:txBody>
          <a:bodyPr wrap="square" lIns="66675" tIns="66675" rIns="66675" bIns="66675"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endParaRPr kumimoji="0" lang="nl-NL" sz="1200" b="1" i="0" u="none" strike="noStrike" kern="1200" cap="none" spc="0" normalizeH="0" baseline="0" noProof="0">
              <a:ln>
                <a:noFill/>
              </a:ln>
              <a:solidFill>
                <a:srgbClr val="FFFFFF"/>
              </a:solidFill>
              <a:effectLst/>
              <a:uLnTx/>
              <a:uFillTx/>
              <a:latin typeface="Calibri"/>
              <a:ea typeface="+mn-ea"/>
              <a:cs typeface="Arial"/>
              <a:sym typeface="Arial"/>
            </a:endParaRPr>
          </a:p>
        </p:txBody>
      </p:sp>
      <p:sp>
        <p:nvSpPr>
          <p:cNvPr id="2" name="Pijl: vijfhoek 1">
            <a:extLst>
              <a:ext uri="{FF2B5EF4-FFF2-40B4-BE49-F238E27FC236}">
                <a16:creationId xmlns:a16="http://schemas.microsoft.com/office/drawing/2014/main" id="{A9EA07A9-C69C-60EB-4EBD-7F974F3A522C}"/>
              </a:ext>
            </a:extLst>
          </p:cNvPr>
          <p:cNvSpPr/>
          <p:nvPr/>
        </p:nvSpPr>
        <p:spPr bwMode="gray">
          <a:xfrm>
            <a:off x="260942" y="1382032"/>
            <a:ext cx="2820873" cy="3077465"/>
          </a:xfrm>
          <a:prstGeom prst="homePlate">
            <a:avLst>
              <a:gd name="adj" fmla="val 13912"/>
            </a:avLst>
          </a:prstGeom>
          <a:solidFill>
            <a:schemeClr val="bg2"/>
          </a:solidFill>
          <a:ln w="38100" algn="ctr">
            <a:solidFill>
              <a:schemeClr val="bg1"/>
            </a:solidFill>
            <a:miter lim="800000"/>
            <a:headEnd/>
            <a:tailEnd/>
          </a:ln>
        </p:spPr>
        <p:txBody>
          <a:bodyPr wrap="square" lIns="66675" tIns="66675" rIns="66675" bIns="66675"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endParaRPr kumimoji="0" lang="nl-NL" sz="1200" b="1" i="0" u="none" strike="noStrike" kern="1200" cap="none" spc="0" normalizeH="0" baseline="0" noProof="0">
              <a:ln>
                <a:noFill/>
              </a:ln>
              <a:solidFill>
                <a:srgbClr val="FFFFFF"/>
              </a:solidFill>
              <a:effectLst/>
              <a:uLnTx/>
              <a:uFillTx/>
              <a:latin typeface="Calibri"/>
              <a:ea typeface="+mn-ea"/>
              <a:cs typeface="Arial"/>
              <a:sym typeface="Arial"/>
            </a:endParaRPr>
          </a:p>
        </p:txBody>
      </p:sp>
      <p:sp>
        <p:nvSpPr>
          <p:cNvPr id="8" name="Title 2">
            <a:extLst>
              <a:ext uri="{FF2B5EF4-FFF2-40B4-BE49-F238E27FC236}">
                <a16:creationId xmlns:a16="http://schemas.microsoft.com/office/drawing/2014/main" id="{F8E1E0AA-60E1-8341-408D-3EBFD5A1B5E9}"/>
              </a:ext>
            </a:extLst>
          </p:cNvPr>
          <p:cNvSpPr>
            <a:spLocks noGrp="1"/>
          </p:cNvSpPr>
          <p:nvPr>
            <p:ph type="title"/>
          </p:nvPr>
        </p:nvSpPr>
        <p:spPr>
          <a:xfrm>
            <a:off x="376238" y="238125"/>
            <a:ext cx="8391525" cy="498706"/>
          </a:xfrm>
        </p:spPr>
        <p:txBody>
          <a:bodyPr vert="horz"/>
          <a:lstStyle/>
          <a:p>
            <a:r>
              <a:rPr lang="nl-NL" sz="1200">
                <a:solidFill>
                  <a:schemeClr val="accent1"/>
                </a:solidFill>
                <a:latin typeface="+mn-lt"/>
              </a:rPr>
              <a:t>Chronische </a:t>
            </a:r>
            <a:r>
              <a:rPr lang="nl-NL" sz="1200" err="1">
                <a:solidFill>
                  <a:schemeClr val="accent1"/>
                </a:solidFill>
                <a:latin typeface="+mn-lt"/>
              </a:rPr>
              <a:t>nierschade</a:t>
            </a:r>
            <a:r>
              <a:rPr lang="nl-NL" sz="1200">
                <a:solidFill>
                  <a:schemeClr val="accent1"/>
                </a:solidFill>
                <a:latin typeface="+mn-lt"/>
              </a:rPr>
              <a:t> | </a:t>
            </a:r>
            <a:r>
              <a:rPr lang="nl-NL" sz="1200">
                <a:latin typeface="+mn-lt"/>
              </a:rPr>
              <a:t>Bij invoer van hybride zorg ontstaat ruimte voor de juiste zorg aan de juiste patiënt (kwaliteit) en uitbreiding patiënten (toegankelijkheid)</a:t>
            </a:r>
          </a:p>
        </p:txBody>
      </p:sp>
      <p:sp>
        <p:nvSpPr>
          <p:cNvPr id="9" name="Rectangle 7">
            <a:extLst>
              <a:ext uri="{FF2B5EF4-FFF2-40B4-BE49-F238E27FC236}">
                <a16:creationId xmlns:a16="http://schemas.microsoft.com/office/drawing/2014/main" id="{714EE2F0-7C59-F7EA-0061-051132C6B277}"/>
              </a:ext>
            </a:extLst>
          </p:cNvPr>
          <p:cNvSpPr/>
          <p:nvPr/>
        </p:nvSpPr>
        <p:spPr bwMode="gray">
          <a:xfrm>
            <a:off x="3488325" y="1"/>
            <a:ext cx="2549405" cy="14119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marL="0" marR="0" lvl="0" indent="0" algn="r" defTabSz="685800" rtl="0" eaLnBrk="1" fontAlgn="auto" latinLnBrk="0" hangingPunct="1">
              <a:lnSpc>
                <a:spcPct val="106000"/>
              </a:lnSpc>
              <a:spcBef>
                <a:spcPts val="0"/>
              </a:spcBef>
              <a:spcAft>
                <a:spcPts val="0"/>
              </a:spcAft>
              <a:buClrTx/>
              <a:buSzTx/>
              <a:buFont typeface="Arial"/>
              <a:buNone/>
              <a:tabLst/>
              <a:defRPr/>
            </a:pPr>
            <a:r>
              <a:rPr kumimoji="0" lang="nl-NL" sz="900" b="1" i="0" u="none" strike="noStrike" kern="1200" cap="none" spc="0" normalizeH="0" baseline="0" noProof="0">
                <a:ln>
                  <a:noFill/>
                </a:ln>
                <a:solidFill>
                  <a:srgbClr val="FFFFFF"/>
                </a:solidFill>
                <a:effectLst/>
                <a:uLnTx/>
                <a:uFillTx/>
                <a:latin typeface="Calibri"/>
                <a:ea typeface="+mn-ea"/>
                <a:cs typeface="Arial"/>
                <a:sym typeface="Arial"/>
              </a:rPr>
              <a:t>Indicatief - Hoog-over potentiële impactschatting </a:t>
            </a:r>
          </a:p>
        </p:txBody>
      </p:sp>
      <p:pic>
        <p:nvPicPr>
          <p:cNvPr id="13" name="Afbeelding 9">
            <a:extLst>
              <a:ext uri="{FF2B5EF4-FFF2-40B4-BE49-F238E27FC236}">
                <a16:creationId xmlns:a16="http://schemas.microsoft.com/office/drawing/2014/main" id="{A64154F9-53E0-34F9-32DA-5EFB916119EB}"/>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1068322" y="1518339"/>
            <a:ext cx="246782" cy="500810"/>
          </a:xfrm>
          <a:prstGeom prst="rect">
            <a:avLst/>
          </a:prstGeom>
        </p:spPr>
      </p:pic>
      <p:sp>
        <p:nvSpPr>
          <p:cNvPr id="26" name="Rectangle 4">
            <a:extLst>
              <a:ext uri="{FF2B5EF4-FFF2-40B4-BE49-F238E27FC236}">
                <a16:creationId xmlns:a16="http://schemas.microsoft.com/office/drawing/2014/main" id="{A93879E1-4CFF-A90F-D9B9-8B82267E3645}"/>
              </a:ext>
            </a:extLst>
          </p:cNvPr>
          <p:cNvSpPr/>
          <p:nvPr/>
        </p:nvSpPr>
        <p:spPr bwMode="gray">
          <a:xfrm>
            <a:off x="1095416" y="4711752"/>
            <a:ext cx="6398378" cy="193089"/>
          </a:xfrm>
          <a:prstGeom prst="rect">
            <a:avLst/>
          </a:prstGeom>
          <a:noFill/>
          <a:ln w="19050" algn="ctr">
            <a:noFill/>
            <a:miter lim="800000"/>
            <a:headEnd/>
            <a:tailEnd/>
          </a:ln>
        </p:spPr>
        <p:txBody>
          <a:bodyPr wrap="square" lIns="66675" tIns="66675" rIns="66675" bIns="66675" rtlCol="0" anchor="ctr"/>
          <a:lstStyle/>
          <a:p>
            <a:pPr marL="171450" marR="0" lvl="0" indent="-171450" algn="l" defTabSz="685800" rtl="0" eaLnBrk="1" fontAlgn="auto" latinLnBrk="0" hangingPunct="1">
              <a:lnSpc>
                <a:spcPct val="106000"/>
              </a:lnSpc>
              <a:spcBef>
                <a:spcPts val="0"/>
              </a:spcBef>
              <a:spcAft>
                <a:spcPts val="0"/>
              </a:spcAft>
              <a:buClrTx/>
              <a:buSzTx/>
              <a:buFontTx/>
              <a:buAutoNum type="arabicParenR"/>
              <a:tabLst/>
              <a:defRPr/>
            </a:pPr>
            <a:r>
              <a:rPr kumimoji="0" lang="nl-NL" sz="600" b="0" i="0" u="none" strike="noStrike" kern="1200" cap="none" spc="0" normalizeH="0" baseline="0" noProof="0">
                <a:ln>
                  <a:noFill/>
                </a:ln>
                <a:solidFill>
                  <a:srgbClr val="3C3C3C"/>
                </a:solidFill>
                <a:effectLst/>
                <a:uLnTx/>
                <a:uFillTx/>
                <a:latin typeface="Calibri"/>
                <a:ea typeface="+mn-ea"/>
                <a:cs typeface="Arial"/>
                <a:sym typeface="Arial"/>
              </a:rPr>
              <a:t>Bij deze berekening word uitgegaan dat alle vrijgekomen tijd word geïnvesteerd in extra zorg leveren.</a:t>
            </a:r>
          </a:p>
          <a:p>
            <a:pPr marL="171450" marR="0" lvl="0" indent="-171450" algn="l" defTabSz="685800" rtl="0" eaLnBrk="1" fontAlgn="auto" latinLnBrk="0" hangingPunct="1">
              <a:lnSpc>
                <a:spcPct val="106000"/>
              </a:lnSpc>
              <a:spcBef>
                <a:spcPts val="0"/>
              </a:spcBef>
              <a:spcAft>
                <a:spcPts val="0"/>
              </a:spcAft>
              <a:buClrTx/>
              <a:buSzTx/>
              <a:buFontTx/>
              <a:buAutoNum type="arabicParenR"/>
              <a:tabLst/>
              <a:defRPr/>
            </a:pPr>
            <a:r>
              <a:rPr kumimoji="0" lang="nl-NL" sz="600" b="0" i="0" u="none" strike="noStrike" kern="1200" cap="none" spc="0" normalizeH="0" baseline="0" noProof="0">
                <a:ln>
                  <a:noFill/>
                </a:ln>
                <a:solidFill>
                  <a:srgbClr val="3C3C3C"/>
                </a:solidFill>
                <a:effectLst/>
                <a:uLnTx/>
                <a:uFillTx/>
                <a:latin typeface="Calibri"/>
                <a:ea typeface="+mn-ea"/>
                <a:cs typeface="Arial"/>
                <a:sym typeface="Arial"/>
              </a:rPr>
              <a:t>Bij deze berekening word aangenomen dat de wachtlijsten groot genoeg zijn voor genoeg </a:t>
            </a:r>
            <a:r>
              <a:rPr kumimoji="0" lang="nl-NL" sz="600" b="0" i="0" u="none" strike="noStrike" kern="1200" cap="none" spc="0" normalizeH="0" baseline="0" noProof="0" err="1">
                <a:ln>
                  <a:noFill/>
                </a:ln>
                <a:solidFill>
                  <a:srgbClr val="3C3C3C"/>
                </a:solidFill>
                <a:effectLst/>
                <a:uLnTx/>
                <a:uFillTx/>
                <a:latin typeface="Calibri"/>
                <a:ea typeface="+mn-ea"/>
                <a:cs typeface="Arial"/>
                <a:sym typeface="Arial"/>
              </a:rPr>
              <a:t>patienten</a:t>
            </a:r>
            <a:r>
              <a:rPr kumimoji="0" lang="nl-NL" sz="600" b="0" i="0" u="none" strike="noStrike" kern="1200" cap="none" spc="0" normalizeH="0" baseline="0" noProof="0">
                <a:ln>
                  <a:noFill/>
                </a:ln>
                <a:solidFill>
                  <a:srgbClr val="3C3C3C"/>
                </a:solidFill>
                <a:effectLst/>
                <a:uLnTx/>
                <a:uFillTx/>
                <a:latin typeface="Calibri"/>
                <a:ea typeface="+mn-ea"/>
                <a:cs typeface="Arial"/>
                <a:sym typeface="Arial"/>
              </a:rPr>
              <a:t> instroom.</a:t>
            </a:r>
          </a:p>
          <a:p>
            <a:pPr marL="171450" marR="0" lvl="0" indent="-171450" algn="l" defTabSz="685800" rtl="0" eaLnBrk="1" fontAlgn="auto" latinLnBrk="0" hangingPunct="1">
              <a:lnSpc>
                <a:spcPct val="106000"/>
              </a:lnSpc>
              <a:spcBef>
                <a:spcPts val="0"/>
              </a:spcBef>
              <a:spcAft>
                <a:spcPts val="0"/>
              </a:spcAft>
              <a:buClrTx/>
              <a:buSzTx/>
              <a:buFontTx/>
              <a:buAutoNum type="arabicParenR"/>
              <a:tabLst/>
              <a:defRPr/>
            </a:pPr>
            <a:r>
              <a:rPr kumimoji="0" lang="nl-NL" sz="600" b="0" i="0" u="none" strike="noStrike" kern="1200" cap="none" spc="0" normalizeH="0" baseline="0" noProof="0">
                <a:ln>
                  <a:noFill/>
                </a:ln>
                <a:solidFill>
                  <a:srgbClr val="3C3C3C"/>
                </a:solidFill>
                <a:effectLst/>
                <a:uLnTx/>
                <a:uFillTx/>
                <a:latin typeface="Calibri"/>
                <a:ea typeface="+mn-ea"/>
                <a:cs typeface="Arial"/>
                <a:sym typeface="Arial"/>
              </a:rPr>
              <a:t>De berekening gaat uit van het verhogen van de polibezoeken. Er is geen rekening gehouden met </a:t>
            </a:r>
            <a:r>
              <a:rPr kumimoji="0" lang="nl-NL" sz="600" b="0" i="0" u="none" strike="noStrike" kern="1200" cap="none" spc="0" normalizeH="0" baseline="0" noProof="0" err="1">
                <a:ln>
                  <a:noFill/>
                </a:ln>
                <a:solidFill>
                  <a:srgbClr val="3C3C3C"/>
                </a:solidFill>
                <a:effectLst/>
                <a:uLnTx/>
                <a:uFillTx/>
                <a:latin typeface="Calibri"/>
                <a:ea typeface="+mn-ea"/>
                <a:cs typeface="Arial"/>
                <a:sym typeface="Arial"/>
              </a:rPr>
              <a:t>limitaties</a:t>
            </a:r>
            <a:r>
              <a:rPr kumimoji="0" lang="nl-NL" sz="600" b="0" i="0" u="none" strike="noStrike" kern="1200" cap="none" spc="0" normalizeH="0" baseline="0" noProof="0">
                <a:ln>
                  <a:noFill/>
                </a:ln>
                <a:solidFill>
                  <a:srgbClr val="3C3C3C"/>
                </a:solidFill>
                <a:effectLst/>
                <a:uLnTx/>
                <a:uFillTx/>
                <a:latin typeface="Calibri"/>
                <a:ea typeface="+mn-ea"/>
                <a:cs typeface="Arial"/>
                <a:sym typeface="Arial"/>
              </a:rPr>
              <a:t> op het verhogen van de polibezoeken.</a:t>
            </a:r>
          </a:p>
          <a:p>
            <a:pPr marL="171450" marR="0" lvl="0" indent="-171450" algn="l" defTabSz="685800" rtl="0" eaLnBrk="1" fontAlgn="auto" latinLnBrk="0" hangingPunct="1">
              <a:lnSpc>
                <a:spcPct val="106000"/>
              </a:lnSpc>
              <a:spcBef>
                <a:spcPts val="0"/>
              </a:spcBef>
              <a:spcAft>
                <a:spcPts val="0"/>
              </a:spcAft>
              <a:buClrTx/>
              <a:buSzTx/>
              <a:buFontTx/>
              <a:buAutoNum type="arabicParenR"/>
              <a:tabLst/>
              <a:defRPr/>
            </a:pPr>
            <a:r>
              <a:rPr kumimoji="0" lang="nl-NL" sz="600" b="0" i="0" u="none" strike="noStrike" kern="1200" cap="none" spc="0" normalizeH="0" baseline="0" noProof="0">
                <a:ln>
                  <a:noFill/>
                </a:ln>
                <a:solidFill>
                  <a:srgbClr val="3C3C3C"/>
                </a:solidFill>
                <a:effectLst/>
                <a:uLnTx/>
                <a:uFillTx/>
                <a:latin typeface="Calibri"/>
                <a:ea typeface="+mn-ea"/>
                <a:cs typeface="Arial"/>
                <a:sym typeface="Arial"/>
              </a:rPr>
              <a:t>Er is gerekend met een groei van 5% met daarnaast een groei in juiste zorg aan de juiste patiënt.</a:t>
            </a:r>
          </a:p>
        </p:txBody>
      </p:sp>
      <p:pic>
        <p:nvPicPr>
          <p:cNvPr id="29" name="Afbeelding 9">
            <a:extLst>
              <a:ext uri="{FF2B5EF4-FFF2-40B4-BE49-F238E27FC236}">
                <a16:creationId xmlns:a16="http://schemas.microsoft.com/office/drawing/2014/main" id="{1C785FFB-6691-596B-1BAC-F683BCB5BA2D}"/>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1191712" y="1518339"/>
            <a:ext cx="246782" cy="500810"/>
          </a:xfrm>
          <a:prstGeom prst="rect">
            <a:avLst/>
          </a:prstGeom>
        </p:spPr>
      </p:pic>
      <p:pic>
        <p:nvPicPr>
          <p:cNvPr id="30" name="Afbeelding 9">
            <a:extLst>
              <a:ext uri="{FF2B5EF4-FFF2-40B4-BE49-F238E27FC236}">
                <a16:creationId xmlns:a16="http://schemas.microsoft.com/office/drawing/2014/main" id="{85767566-FC88-A922-8736-6E62FAF8EB60}"/>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944877" y="1518339"/>
            <a:ext cx="246782" cy="500810"/>
          </a:xfrm>
          <a:prstGeom prst="rect">
            <a:avLst/>
          </a:prstGeom>
        </p:spPr>
      </p:pic>
      <p:sp>
        <p:nvSpPr>
          <p:cNvPr id="31" name="Tekstvak 30">
            <a:extLst>
              <a:ext uri="{FF2B5EF4-FFF2-40B4-BE49-F238E27FC236}">
                <a16:creationId xmlns:a16="http://schemas.microsoft.com/office/drawing/2014/main" id="{E7DF4911-7C15-9CAD-2ABD-FA5DDD4499A7}"/>
              </a:ext>
            </a:extLst>
          </p:cNvPr>
          <p:cNvSpPr txBox="1"/>
          <p:nvPr/>
        </p:nvSpPr>
        <p:spPr>
          <a:xfrm>
            <a:off x="1503857" y="1653482"/>
            <a:ext cx="871073" cy="20774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450"/>
              </a:spcBef>
              <a:spcAft>
                <a:spcPts val="0"/>
              </a:spcAft>
              <a:buClrTx/>
              <a:buSzPct val="100000"/>
              <a:buFont typeface="Arial"/>
              <a:buNone/>
              <a:tabLst/>
              <a:defRPr/>
            </a:pPr>
            <a:r>
              <a:rPr kumimoji="0" lang="nl-NL" sz="1350" b="0" i="0" u="none" strike="noStrike" kern="1200" cap="none" spc="0" normalizeH="0" baseline="0" noProof="0">
                <a:ln>
                  <a:noFill/>
                </a:ln>
                <a:solidFill>
                  <a:srgbClr val="313131"/>
                </a:solidFill>
                <a:effectLst/>
                <a:uLnTx/>
                <a:uFillTx/>
                <a:latin typeface="Calibri"/>
                <a:ea typeface="+mn-ea"/>
                <a:cs typeface="Arial"/>
                <a:sym typeface="Arial"/>
              </a:rPr>
              <a:t>= 2.500</a:t>
            </a:r>
          </a:p>
        </p:txBody>
      </p:sp>
      <p:pic>
        <p:nvPicPr>
          <p:cNvPr id="36" name="Afbeelding 9">
            <a:extLst>
              <a:ext uri="{FF2B5EF4-FFF2-40B4-BE49-F238E27FC236}">
                <a16:creationId xmlns:a16="http://schemas.microsoft.com/office/drawing/2014/main" id="{930405F3-1538-482D-52E4-B1F3362AB123}"/>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3781591" y="1518339"/>
            <a:ext cx="246782" cy="500810"/>
          </a:xfrm>
          <a:prstGeom prst="rect">
            <a:avLst/>
          </a:prstGeom>
        </p:spPr>
      </p:pic>
      <p:pic>
        <p:nvPicPr>
          <p:cNvPr id="37" name="Afbeelding 9">
            <a:extLst>
              <a:ext uri="{FF2B5EF4-FFF2-40B4-BE49-F238E27FC236}">
                <a16:creationId xmlns:a16="http://schemas.microsoft.com/office/drawing/2014/main" id="{ED52543C-F96B-3393-92AC-77420E744793}"/>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3904982" y="1518339"/>
            <a:ext cx="246782" cy="500810"/>
          </a:xfrm>
          <a:prstGeom prst="rect">
            <a:avLst/>
          </a:prstGeom>
        </p:spPr>
      </p:pic>
      <p:pic>
        <p:nvPicPr>
          <p:cNvPr id="38" name="Afbeelding 9">
            <a:extLst>
              <a:ext uri="{FF2B5EF4-FFF2-40B4-BE49-F238E27FC236}">
                <a16:creationId xmlns:a16="http://schemas.microsoft.com/office/drawing/2014/main" id="{31C0AD40-FB9D-BC38-CD6A-8A2F87248194}"/>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3658147" y="1518339"/>
            <a:ext cx="246782" cy="500810"/>
          </a:xfrm>
          <a:prstGeom prst="rect">
            <a:avLst/>
          </a:prstGeom>
        </p:spPr>
      </p:pic>
      <p:sp>
        <p:nvSpPr>
          <p:cNvPr id="39" name="Tekstvak 38">
            <a:extLst>
              <a:ext uri="{FF2B5EF4-FFF2-40B4-BE49-F238E27FC236}">
                <a16:creationId xmlns:a16="http://schemas.microsoft.com/office/drawing/2014/main" id="{69453EAB-2172-A755-A92C-A789AFE5455B}"/>
              </a:ext>
            </a:extLst>
          </p:cNvPr>
          <p:cNvSpPr txBox="1"/>
          <p:nvPr/>
        </p:nvSpPr>
        <p:spPr>
          <a:xfrm>
            <a:off x="4217127" y="1653963"/>
            <a:ext cx="871073" cy="20774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450"/>
              </a:spcBef>
              <a:spcAft>
                <a:spcPts val="0"/>
              </a:spcAft>
              <a:buClrTx/>
              <a:buSzPct val="100000"/>
              <a:buFont typeface="Arial"/>
              <a:buNone/>
              <a:tabLst/>
              <a:defRPr/>
            </a:pPr>
            <a:r>
              <a:rPr kumimoji="0" lang="nl-NL" sz="1350" b="0" i="0" u="none" strike="noStrike" kern="1200" cap="none" spc="0" normalizeH="0" baseline="0" noProof="0">
                <a:ln>
                  <a:noFill/>
                </a:ln>
                <a:solidFill>
                  <a:srgbClr val="313131"/>
                </a:solidFill>
                <a:effectLst/>
                <a:uLnTx/>
                <a:uFillTx/>
                <a:latin typeface="Calibri"/>
                <a:ea typeface="+mn-ea"/>
                <a:cs typeface="Arial"/>
                <a:sym typeface="Arial"/>
              </a:rPr>
              <a:t>= 2.500</a:t>
            </a:r>
          </a:p>
        </p:txBody>
      </p:sp>
      <p:pic>
        <p:nvPicPr>
          <p:cNvPr id="40" name="Afbeelding 9">
            <a:extLst>
              <a:ext uri="{FF2B5EF4-FFF2-40B4-BE49-F238E27FC236}">
                <a16:creationId xmlns:a16="http://schemas.microsoft.com/office/drawing/2014/main" id="{8A800615-FCC5-4BBC-9AE1-A31A196A7EE7}"/>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6841349" y="1518339"/>
            <a:ext cx="246782" cy="500810"/>
          </a:xfrm>
          <a:prstGeom prst="rect">
            <a:avLst/>
          </a:prstGeom>
        </p:spPr>
      </p:pic>
      <p:pic>
        <p:nvPicPr>
          <p:cNvPr id="41" name="Afbeelding 9">
            <a:extLst>
              <a:ext uri="{FF2B5EF4-FFF2-40B4-BE49-F238E27FC236}">
                <a16:creationId xmlns:a16="http://schemas.microsoft.com/office/drawing/2014/main" id="{4D2EB4D7-74F9-0CFF-F024-0B6260B0DFE4}"/>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6964740" y="1518339"/>
            <a:ext cx="246782" cy="500810"/>
          </a:xfrm>
          <a:prstGeom prst="rect">
            <a:avLst/>
          </a:prstGeom>
        </p:spPr>
      </p:pic>
      <p:pic>
        <p:nvPicPr>
          <p:cNvPr id="42" name="Afbeelding 9">
            <a:extLst>
              <a:ext uri="{FF2B5EF4-FFF2-40B4-BE49-F238E27FC236}">
                <a16:creationId xmlns:a16="http://schemas.microsoft.com/office/drawing/2014/main" id="{15B7C18C-5B85-C07A-077B-BC3E5128BC2C}"/>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6717904" y="1518339"/>
            <a:ext cx="246782" cy="500810"/>
          </a:xfrm>
          <a:prstGeom prst="rect">
            <a:avLst/>
          </a:prstGeom>
        </p:spPr>
      </p:pic>
      <p:sp>
        <p:nvSpPr>
          <p:cNvPr id="43" name="Tekstvak 42">
            <a:extLst>
              <a:ext uri="{FF2B5EF4-FFF2-40B4-BE49-F238E27FC236}">
                <a16:creationId xmlns:a16="http://schemas.microsoft.com/office/drawing/2014/main" id="{8F43255D-7DFF-6CAE-633B-F6FBC7C20427}"/>
              </a:ext>
            </a:extLst>
          </p:cNvPr>
          <p:cNvSpPr txBox="1"/>
          <p:nvPr/>
        </p:nvSpPr>
        <p:spPr>
          <a:xfrm>
            <a:off x="7276884" y="1662689"/>
            <a:ext cx="1220293" cy="20774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450"/>
              </a:spcBef>
              <a:spcAft>
                <a:spcPts val="0"/>
              </a:spcAft>
              <a:buClrTx/>
              <a:buSzPct val="100000"/>
              <a:buFont typeface="Arial"/>
              <a:buNone/>
              <a:tabLst/>
              <a:defRPr/>
            </a:pPr>
            <a:r>
              <a:rPr kumimoji="0" lang="nl-NL" sz="1350" b="0" i="0" u="none" strike="noStrike" kern="1200" cap="none" spc="0" normalizeH="0" baseline="0" noProof="0">
                <a:ln>
                  <a:noFill/>
                </a:ln>
                <a:solidFill>
                  <a:srgbClr val="313131"/>
                </a:solidFill>
                <a:effectLst/>
                <a:uLnTx/>
                <a:uFillTx/>
                <a:latin typeface="Calibri"/>
                <a:ea typeface="+mn-ea"/>
                <a:cs typeface="Arial"/>
                <a:sym typeface="Arial"/>
              </a:rPr>
              <a:t>= 2.625 (+5%)</a:t>
            </a:r>
          </a:p>
        </p:txBody>
      </p:sp>
      <p:pic>
        <p:nvPicPr>
          <p:cNvPr id="44" name="Afbeelding 9">
            <a:extLst>
              <a:ext uri="{FF2B5EF4-FFF2-40B4-BE49-F238E27FC236}">
                <a16:creationId xmlns:a16="http://schemas.microsoft.com/office/drawing/2014/main" id="{05494514-69C8-DD48-BEB3-C946483B2AA3}"/>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6594460" y="1518339"/>
            <a:ext cx="246782" cy="500810"/>
          </a:xfrm>
          <a:prstGeom prst="rect">
            <a:avLst/>
          </a:prstGeom>
        </p:spPr>
      </p:pic>
      <p:pic>
        <p:nvPicPr>
          <p:cNvPr id="45" name="Afbeelding 9">
            <a:extLst>
              <a:ext uri="{FF2B5EF4-FFF2-40B4-BE49-F238E27FC236}">
                <a16:creationId xmlns:a16="http://schemas.microsoft.com/office/drawing/2014/main" id="{BBA9EAC0-58AD-9C21-D774-FE1EA630FD86}"/>
              </a:ext>
            </a:extLst>
          </p:cNvPr>
          <p:cNvPicPr>
            <a:picLocks noChangeAspect="1"/>
          </p:cNvPicPr>
          <p:nvPr/>
        </p:nvPicPr>
        <p:blipFill rotWithShape="1">
          <a:blip r:embed="rId3">
            <a:clrChange>
              <a:clrFrom>
                <a:srgbClr val="FFFFFF"/>
              </a:clrFrom>
              <a:clrTo>
                <a:srgbClr val="FFFFFF">
                  <a:alpha val="0"/>
                </a:srgbClr>
              </a:clrTo>
            </a:clrChange>
          </a:blip>
          <a:srcRect l="64144" t="37105" r="31088" b="46599"/>
          <a:stretch/>
        </p:blipFill>
        <p:spPr>
          <a:xfrm>
            <a:off x="6471372" y="1518339"/>
            <a:ext cx="246782" cy="500810"/>
          </a:xfrm>
          <a:prstGeom prst="rect">
            <a:avLst/>
          </a:prstGeom>
        </p:spPr>
      </p:pic>
      <p:sp>
        <p:nvSpPr>
          <p:cNvPr id="19" name="Rechthoek 18">
            <a:extLst>
              <a:ext uri="{FF2B5EF4-FFF2-40B4-BE49-F238E27FC236}">
                <a16:creationId xmlns:a16="http://schemas.microsoft.com/office/drawing/2014/main" id="{AC0A229E-3B1D-F593-47F0-B9BE8CE67D25}"/>
              </a:ext>
            </a:extLst>
          </p:cNvPr>
          <p:cNvSpPr/>
          <p:nvPr/>
        </p:nvSpPr>
        <p:spPr bwMode="gray">
          <a:xfrm>
            <a:off x="267827" y="989086"/>
            <a:ext cx="2429600" cy="387212"/>
          </a:xfrm>
          <a:prstGeom prst="rect">
            <a:avLst/>
          </a:prstGeom>
          <a:solidFill>
            <a:schemeClr val="accent1"/>
          </a:solidFill>
          <a:ln w="38100" algn="ctr">
            <a:solidFill>
              <a:schemeClr val="bg1"/>
            </a:solidFill>
            <a:miter lim="800000"/>
            <a:headEnd/>
            <a:tailEnd/>
          </a:ln>
        </p:spPr>
        <p:txBody>
          <a:bodyPr wrap="square" lIns="66675" tIns="66675" rIns="66675" bIns="66675"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1200" b="1" i="0" u="none" strike="noStrike" kern="1200" cap="none" spc="0" normalizeH="0" baseline="0" noProof="0">
                <a:ln>
                  <a:noFill/>
                </a:ln>
                <a:solidFill>
                  <a:srgbClr val="FFFFFF"/>
                </a:solidFill>
                <a:effectLst/>
                <a:uLnTx/>
                <a:uFillTx/>
                <a:latin typeface="Calibri"/>
                <a:ea typeface="+mn-ea"/>
                <a:cs typeface="Arial"/>
                <a:sym typeface="Arial"/>
              </a:rPr>
              <a:t>Huidige situatie</a:t>
            </a:r>
          </a:p>
        </p:txBody>
      </p:sp>
      <p:sp>
        <p:nvSpPr>
          <p:cNvPr id="23" name="Rechthoek 22">
            <a:extLst>
              <a:ext uri="{FF2B5EF4-FFF2-40B4-BE49-F238E27FC236}">
                <a16:creationId xmlns:a16="http://schemas.microsoft.com/office/drawing/2014/main" id="{25891106-E80C-5D0E-2833-FD9EE22E8E8F}"/>
              </a:ext>
            </a:extLst>
          </p:cNvPr>
          <p:cNvSpPr/>
          <p:nvPr/>
        </p:nvSpPr>
        <p:spPr bwMode="gray">
          <a:xfrm>
            <a:off x="2697427" y="989086"/>
            <a:ext cx="3003686" cy="387212"/>
          </a:xfrm>
          <a:prstGeom prst="rect">
            <a:avLst/>
          </a:prstGeom>
          <a:solidFill>
            <a:schemeClr val="accent1"/>
          </a:solidFill>
          <a:ln w="38100" algn="ctr">
            <a:solidFill>
              <a:schemeClr val="bg1"/>
            </a:solidFill>
            <a:miter lim="800000"/>
            <a:headEnd/>
            <a:tailEnd/>
          </a:ln>
        </p:spPr>
        <p:txBody>
          <a:bodyPr wrap="square" lIns="66675" tIns="66675" rIns="66675" bIns="66675"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1200" b="1" i="0" u="none" strike="noStrike" kern="1200" cap="none" spc="0" normalizeH="0" baseline="0" noProof="0">
                <a:ln>
                  <a:noFill/>
                </a:ln>
                <a:solidFill>
                  <a:srgbClr val="FFFFFF"/>
                </a:solidFill>
                <a:effectLst/>
                <a:uLnTx/>
                <a:uFillTx/>
                <a:latin typeface="Calibri"/>
                <a:ea typeface="+mn-ea"/>
                <a:cs typeface="Arial"/>
                <a:sym typeface="Arial"/>
              </a:rPr>
              <a:t>Bij invoering thuismonitoring</a:t>
            </a:r>
          </a:p>
        </p:txBody>
      </p:sp>
      <p:sp>
        <p:nvSpPr>
          <p:cNvPr id="24" name="Rechthoek 23">
            <a:extLst>
              <a:ext uri="{FF2B5EF4-FFF2-40B4-BE49-F238E27FC236}">
                <a16:creationId xmlns:a16="http://schemas.microsoft.com/office/drawing/2014/main" id="{192DE10C-0C5B-FCBE-7708-AE84DEC77426}"/>
              </a:ext>
            </a:extLst>
          </p:cNvPr>
          <p:cNvSpPr/>
          <p:nvPr/>
        </p:nvSpPr>
        <p:spPr bwMode="gray">
          <a:xfrm>
            <a:off x="5701113" y="989086"/>
            <a:ext cx="3015169" cy="387212"/>
          </a:xfrm>
          <a:prstGeom prst="rect">
            <a:avLst/>
          </a:prstGeom>
          <a:solidFill>
            <a:schemeClr val="accent1"/>
          </a:solidFill>
          <a:ln w="38100" algn="ctr">
            <a:solidFill>
              <a:schemeClr val="bg1"/>
            </a:solidFill>
            <a:miter lim="800000"/>
            <a:headEnd/>
            <a:tailEnd/>
          </a:ln>
        </p:spPr>
        <p:txBody>
          <a:bodyPr wrap="square" lIns="66675" tIns="66675" rIns="66675" bIns="66675"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1200" b="1" i="0" u="none" strike="noStrike" kern="1200" cap="none" spc="0" normalizeH="0" baseline="0" noProof="0">
                <a:ln>
                  <a:noFill/>
                </a:ln>
                <a:solidFill>
                  <a:srgbClr val="FFFFFF"/>
                </a:solidFill>
                <a:effectLst/>
                <a:uLnTx/>
                <a:uFillTx/>
                <a:latin typeface="Calibri"/>
                <a:ea typeface="+mn-ea"/>
                <a:cs typeface="Arial"/>
                <a:sym typeface="Arial"/>
              </a:rPr>
              <a:t>Bij opnieuw inzetten vrijgekomen tijd</a:t>
            </a:r>
          </a:p>
        </p:txBody>
      </p:sp>
      <p:graphicFrame>
        <p:nvGraphicFramePr>
          <p:cNvPr id="3" name="Grafiek 2">
            <a:extLst>
              <a:ext uri="{FF2B5EF4-FFF2-40B4-BE49-F238E27FC236}">
                <a16:creationId xmlns:a16="http://schemas.microsoft.com/office/drawing/2014/main" id="{B8747E4C-4656-50AD-3B7F-430AF760A4BB}"/>
              </a:ext>
            </a:extLst>
          </p:cNvPr>
          <p:cNvGraphicFramePr/>
          <p:nvPr>
            <p:extLst>
              <p:ext uri="{D42A27DB-BD31-4B8C-83A1-F6EECF244321}">
                <p14:modId xmlns:p14="http://schemas.microsoft.com/office/powerpoint/2010/main" val="3163552107"/>
              </p:ext>
            </p:extLst>
          </p:nvPr>
        </p:nvGraphicFramePr>
        <p:xfrm>
          <a:off x="3254014" y="1919035"/>
          <a:ext cx="2321795" cy="23547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fiek 6">
            <a:extLst>
              <a:ext uri="{FF2B5EF4-FFF2-40B4-BE49-F238E27FC236}">
                <a16:creationId xmlns:a16="http://schemas.microsoft.com/office/drawing/2014/main" id="{A3AD3238-598F-36B7-49C9-D6362CF4BFB8}"/>
              </a:ext>
            </a:extLst>
          </p:cNvPr>
          <p:cNvGraphicFramePr/>
          <p:nvPr>
            <p:extLst>
              <p:ext uri="{D42A27DB-BD31-4B8C-83A1-F6EECF244321}">
                <p14:modId xmlns:p14="http://schemas.microsoft.com/office/powerpoint/2010/main" val="428406292"/>
              </p:ext>
            </p:extLst>
          </p:nvPr>
        </p:nvGraphicFramePr>
        <p:xfrm>
          <a:off x="420922" y="1946961"/>
          <a:ext cx="2321795" cy="23547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fiek 10">
            <a:extLst>
              <a:ext uri="{FF2B5EF4-FFF2-40B4-BE49-F238E27FC236}">
                <a16:creationId xmlns:a16="http://schemas.microsoft.com/office/drawing/2014/main" id="{E4D64D3E-336E-CB11-6B2E-E023BA6CB2F9}"/>
              </a:ext>
            </a:extLst>
          </p:cNvPr>
          <p:cNvGraphicFramePr/>
          <p:nvPr>
            <p:extLst>
              <p:ext uri="{D42A27DB-BD31-4B8C-83A1-F6EECF244321}">
                <p14:modId xmlns:p14="http://schemas.microsoft.com/office/powerpoint/2010/main" val="1317138304"/>
              </p:ext>
            </p:extLst>
          </p:nvPr>
        </p:nvGraphicFramePr>
        <p:xfrm>
          <a:off x="6315759" y="1943019"/>
          <a:ext cx="2321795" cy="235478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3245625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a:extLst>
            <a:ext uri="{FF2B5EF4-FFF2-40B4-BE49-F238E27FC236}">
              <a16:creationId xmlns:a16="http://schemas.microsoft.com/office/drawing/2014/main" id="{33427AE5-E64B-33AE-C852-AFB94149B1EF}"/>
            </a:ext>
          </a:extLst>
        </p:cNvPr>
        <p:cNvGrpSpPr/>
        <p:nvPr/>
      </p:nvGrpSpPr>
      <p:grpSpPr>
        <a:xfrm>
          <a:off x="0" y="0"/>
          <a:ext cx="0" cy="0"/>
          <a:chOff x="0" y="0"/>
          <a:chExt cx="0" cy="0"/>
        </a:xfrm>
      </p:grpSpPr>
      <p:pic>
        <p:nvPicPr>
          <p:cNvPr id="214" name="Google Shape;214;p29" title="Santeon logo FINAL.png">
            <a:extLst>
              <a:ext uri="{FF2B5EF4-FFF2-40B4-BE49-F238E27FC236}">
                <a16:creationId xmlns:a16="http://schemas.microsoft.com/office/drawing/2014/main" id="{383B9D08-CD5C-9B9D-6F2E-6C9453F36309}"/>
              </a:ext>
            </a:extLst>
          </p:cNvPr>
          <p:cNvPicPr preferRelativeResize="0"/>
          <p:nvPr/>
        </p:nvPicPr>
        <p:blipFill>
          <a:blip r:embed="rId4">
            <a:alphaModFix/>
          </a:blip>
          <a:stretch>
            <a:fillRect/>
          </a:stretch>
        </p:blipFill>
        <p:spPr>
          <a:xfrm>
            <a:off x="500601" y="4688800"/>
            <a:ext cx="856699" cy="227150"/>
          </a:xfrm>
          <a:prstGeom prst="rect">
            <a:avLst/>
          </a:prstGeom>
          <a:noFill/>
          <a:ln>
            <a:noFill/>
          </a:ln>
        </p:spPr>
      </p:pic>
      <p:sp>
        <p:nvSpPr>
          <p:cNvPr id="370" name="Rectangle 30">
            <a:extLst>
              <a:ext uri="{FF2B5EF4-FFF2-40B4-BE49-F238E27FC236}">
                <a16:creationId xmlns:a16="http://schemas.microsoft.com/office/drawing/2014/main" id="{5AD011FC-09DB-C594-BB5C-D4D46BB158EE}"/>
              </a:ext>
            </a:extLst>
          </p:cNvPr>
          <p:cNvSpPr/>
          <p:nvPr/>
        </p:nvSpPr>
        <p:spPr bwMode="gray">
          <a:xfrm>
            <a:off x="3372668" y="1125223"/>
            <a:ext cx="3980007" cy="1550876"/>
          </a:xfrm>
          <a:prstGeom prst="rect">
            <a:avLst/>
          </a:prstGeom>
          <a:solidFill>
            <a:srgbClr val="D8D8D8"/>
          </a:solidFill>
          <a:ln w="19050" algn="ctr">
            <a:noFill/>
            <a:miter lim="800000"/>
            <a:headEnd/>
            <a:tailEnd/>
          </a:ln>
        </p:spPr>
        <p:txBody>
          <a:bodyPr wrap="square" lIns="66675" tIns="0" rIns="66675" bIns="66675" rtlCol="0" anchor="t"/>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900" b="1" i="0" u="none" strike="noStrike" kern="0" cap="none" spc="0" normalizeH="0" baseline="0" noProof="0">
                <a:ln>
                  <a:noFill/>
                </a:ln>
                <a:solidFill>
                  <a:prstClr val="black"/>
                </a:solidFill>
                <a:effectLst/>
                <a:uLnTx/>
                <a:uFillTx/>
                <a:latin typeface="Arial"/>
                <a:ea typeface="+mn-ea"/>
                <a:cs typeface="Arial"/>
                <a:sym typeface="Arial"/>
              </a:rPr>
              <a:t>Voorlopig gekozen behandeling</a:t>
            </a:r>
          </a:p>
        </p:txBody>
      </p:sp>
      <p:sp>
        <p:nvSpPr>
          <p:cNvPr id="372" name="Title 2">
            <a:extLst>
              <a:ext uri="{FF2B5EF4-FFF2-40B4-BE49-F238E27FC236}">
                <a16:creationId xmlns:a16="http://schemas.microsoft.com/office/drawing/2014/main" id="{1961D73B-9C43-E1E0-363B-945B0F40CD94}"/>
              </a:ext>
            </a:extLst>
          </p:cNvPr>
          <p:cNvSpPr txBox="1">
            <a:spLocks/>
          </p:cNvSpPr>
          <p:nvPr/>
        </p:nvSpPr>
        <p:spPr bwMode="gray">
          <a:xfrm>
            <a:off x="234599" y="25823"/>
            <a:ext cx="8355570" cy="334909"/>
          </a:xfrm>
          <a:prstGeom prst="rect">
            <a:avLst/>
          </a:prstGeom>
        </p:spPr>
        <p:txBody>
          <a:bodyPr vert="horz" lIns="68580" tIns="34290" rIns="68580" bIns="34290" rtlCol="0" anchor="t" anchorCtr="0">
            <a:noAutofit/>
          </a:bodyPr>
          <a:lstStyle>
            <a:lvl1pPr algn="l" defTabSz="1219170" rtl="0" eaLnBrk="1" latinLnBrk="0" hangingPunct="1">
              <a:spcBef>
                <a:spcPct val="0"/>
              </a:spcBef>
              <a:buNone/>
              <a:defRPr lang="nl-NL" sz="2000" b="1" kern="1200">
                <a:solidFill>
                  <a:schemeClr val="tx2"/>
                </a:solidFill>
                <a:latin typeface="+mj-lt"/>
                <a:ea typeface="+mj-ea"/>
                <a:cs typeface="+mj-cs"/>
              </a:defRPr>
            </a:lvl1pPr>
          </a:lstStyle>
          <a:p>
            <a:pPr marL="0" marR="0" lvl="0" indent="0" algn="l" defTabSz="914378" rtl="0" eaLnBrk="1" fontAlgn="auto" latinLnBrk="0" hangingPunct="1">
              <a:lnSpc>
                <a:spcPct val="100000"/>
              </a:lnSpc>
              <a:spcBef>
                <a:spcPct val="0"/>
              </a:spcBef>
              <a:spcAft>
                <a:spcPts val="0"/>
              </a:spcAft>
              <a:buClrTx/>
              <a:buSzTx/>
              <a:buFont typeface="Arial"/>
              <a:buNone/>
              <a:tabLst/>
              <a:defRPr/>
            </a:pPr>
            <a:r>
              <a:rPr kumimoji="0" lang="nl-NL" sz="1650" b="1" i="0" u="none" strike="noStrike" kern="1200" cap="none" spc="0" normalizeH="0" baseline="0" noProof="0">
                <a:ln>
                  <a:noFill/>
                </a:ln>
                <a:solidFill>
                  <a:srgbClr val="13468F"/>
                </a:solidFill>
                <a:effectLst/>
                <a:uLnTx/>
                <a:uFillTx/>
                <a:latin typeface="Arial"/>
                <a:ea typeface="+mj-ea"/>
                <a:cs typeface="Arial"/>
                <a:sym typeface="Arial"/>
              </a:rPr>
              <a:t>Personaliseren</a:t>
            </a:r>
            <a:r>
              <a:rPr kumimoji="0" lang="nl-NL" sz="1500" b="1" i="0" u="none" strike="noStrike" kern="1200" cap="none" spc="0" normalizeH="0" baseline="0" noProof="0">
                <a:ln>
                  <a:noFill/>
                </a:ln>
                <a:solidFill>
                  <a:srgbClr val="009FE3"/>
                </a:solidFill>
                <a:effectLst/>
                <a:uLnTx/>
                <a:uFillTx/>
                <a:latin typeface="Arial"/>
                <a:ea typeface="+mj-ea"/>
                <a:cs typeface="+mj-cs"/>
                <a:sym typeface="Arial"/>
              </a:rPr>
              <a:t> </a:t>
            </a:r>
            <a:r>
              <a:rPr kumimoji="0" lang="nl-NL" sz="1650" b="1" i="0" u="none" strike="noStrike" kern="1200" cap="none" spc="0" normalizeH="0" baseline="0" noProof="0">
                <a:ln>
                  <a:noFill/>
                </a:ln>
                <a:solidFill>
                  <a:srgbClr val="13468F"/>
                </a:solidFill>
                <a:effectLst/>
                <a:uLnTx/>
                <a:uFillTx/>
                <a:latin typeface="Arial"/>
                <a:ea typeface="+mj-ea"/>
                <a:cs typeface="Arial"/>
                <a:sym typeface="Arial"/>
              </a:rPr>
              <a:t>van zorg bij Nierfalen</a:t>
            </a:r>
            <a:endParaRPr kumimoji="0" lang="nl-NL" sz="1500" b="1" i="0" u="none" strike="noStrike" kern="1200" cap="none" spc="0" normalizeH="0" baseline="0" noProof="0">
              <a:ln>
                <a:noFill/>
              </a:ln>
              <a:solidFill>
                <a:srgbClr val="164194"/>
              </a:solidFill>
              <a:effectLst/>
              <a:uLnTx/>
              <a:uFillTx/>
              <a:latin typeface="Arial"/>
              <a:ea typeface="+mj-ea"/>
              <a:cs typeface="+mj-cs"/>
              <a:sym typeface="Arial"/>
            </a:endParaRPr>
          </a:p>
        </p:txBody>
      </p:sp>
      <p:sp>
        <p:nvSpPr>
          <p:cNvPr id="373" name="Rectangle 78">
            <a:extLst>
              <a:ext uri="{FF2B5EF4-FFF2-40B4-BE49-F238E27FC236}">
                <a16:creationId xmlns:a16="http://schemas.microsoft.com/office/drawing/2014/main" id="{A6F9D30A-85C3-A31A-4C7B-33CA9576E6DC}"/>
              </a:ext>
            </a:extLst>
          </p:cNvPr>
          <p:cNvSpPr/>
          <p:nvPr/>
        </p:nvSpPr>
        <p:spPr bwMode="gray">
          <a:xfrm>
            <a:off x="406944" y="1010937"/>
            <a:ext cx="1887198" cy="34289"/>
          </a:xfrm>
          <a:prstGeom prst="rect">
            <a:avLst/>
          </a:prstGeom>
          <a:solidFill>
            <a:srgbClr val="EBDDC5"/>
          </a:solidFill>
          <a:ln w="19050" algn="ctr">
            <a:noFill/>
            <a:miter lim="800000"/>
            <a:headEnd/>
            <a:tailEnd/>
          </a:ln>
        </p:spPr>
        <p:txBody>
          <a:bodyPr wrap="square" lIns="66675" tIns="66675" rIns="66675" bIns="66675"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endParaRPr kumimoji="0" lang="nl-NL" sz="1200" b="1" i="0" u="none" strike="noStrike" kern="0" cap="none" spc="0" normalizeH="0" baseline="0" noProof="0">
              <a:ln>
                <a:noFill/>
              </a:ln>
              <a:solidFill>
                <a:prstClr val="white"/>
              </a:solidFill>
              <a:effectLst/>
              <a:uLnTx/>
              <a:uFillTx/>
              <a:latin typeface="Arial"/>
              <a:ea typeface="+mn-ea"/>
              <a:cs typeface="Arial"/>
              <a:sym typeface="Arial"/>
            </a:endParaRPr>
          </a:p>
        </p:txBody>
      </p:sp>
      <p:grpSp>
        <p:nvGrpSpPr>
          <p:cNvPr id="374" name="Group 4">
            <a:extLst>
              <a:ext uri="{FF2B5EF4-FFF2-40B4-BE49-F238E27FC236}">
                <a16:creationId xmlns:a16="http://schemas.microsoft.com/office/drawing/2014/main" id="{20C7A099-80F6-BE0A-0FD0-F853FE4D09E6}"/>
              </a:ext>
            </a:extLst>
          </p:cNvPr>
          <p:cNvGrpSpPr/>
          <p:nvPr/>
        </p:nvGrpSpPr>
        <p:grpSpPr>
          <a:xfrm>
            <a:off x="3366251" y="809528"/>
            <a:ext cx="5499656" cy="282632"/>
            <a:chOff x="1626732" y="2085131"/>
            <a:chExt cx="8217011" cy="376843"/>
          </a:xfrm>
        </p:grpSpPr>
        <p:sp>
          <p:nvSpPr>
            <p:cNvPr id="375" name="Rechthoek: afgeronde hoeken 1">
              <a:extLst>
                <a:ext uri="{FF2B5EF4-FFF2-40B4-BE49-F238E27FC236}">
                  <a16:creationId xmlns:a16="http://schemas.microsoft.com/office/drawing/2014/main" id="{54CB098D-D4DA-120C-26FD-36247264D497}"/>
                </a:ext>
              </a:extLst>
            </p:cNvPr>
            <p:cNvSpPr/>
            <p:nvPr/>
          </p:nvSpPr>
          <p:spPr>
            <a:xfrm>
              <a:off x="1724065" y="2085131"/>
              <a:ext cx="4685326" cy="376843"/>
            </a:xfrm>
            <a:prstGeom prst="rect">
              <a:avLst/>
            </a:prstGeom>
            <a:noFill/>
            <a:ln w="3175" cap="flat" cmpd="sng" algn="ctr">
              <a:noFill/>
              <a:prstDash val="solid"/>
            </a:ln>
            <a:effectLst/>
          </p:spPr>
          <p:txBody>
            <a:bodyPr rtlCol="0" anchor="b"/>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nl-NL" sz="825" b="1" i="0" u="none" strike="noStrike" kern="0" cap="none" spc="0" normalizeH="0" baseline="0" noProof="0">
                <a:ln>
                  <a:noFill/>
                </a:ln>
                <a:solidFill>
                  <a:prstClr val="black"/>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nl-NL" sz="825" b="1" i="0" u="none" strike="noStrike" kern="0" cap="none" spc="0" normalizeH="0" baseline="0" noProof="0">
                <a:ln>
                  <a:noFill/>
                </a:ln>
                <a:solidFill>
                  <a:prstClr val="black"/>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nl-NL" sz="825" b="1" i="0" u="none" strike="noStrike" kern="0" cap="none" spc="0" normalizeH="0" baseline="0" noProof="0">
                <a:ln>
                  <a:noFill/>
                </a:ln>
                <a:solidFill>
                  <a:prstClr val="black"/>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nl-NL" sz="825" b="1" i="0" u="none" strike="noStrike" kern="0" cap="none" spc="0" normalizeH="0" baseline="0" noProof="0">
                <a:ln>
                  <a:noFill/>
                </a:ln>
                <a:solidFill>
                  <a:prstClr val="black"/>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nl-NL" sz="825" b="1" i="0" u="none" strike="noStrike" kern="0" cap="none" spc="0" normalizeH="0" baseline="0" noProof="0">
                  <a:ln>
                    <a:noFill/>
                  </a:ln>
                  <a:solidFill>
                    <a:prstClr val="black"/>
                  </a:solidFill>
                  <a:effectLst/>
                  <a:uLnTx/>
                  <a:uFillTx/>
                  <a:latin typeface="Arial"/>
                  <a:ea typeface="+mn-ea"/>
                  <a:cs typeface="Arial"/>
                  <a:sym typeface="Arial"/>
                </a:rPr>
                <a:t>Start behandeling nierfalen bij </a:t>
              </a:r>
              <a:r>
                <a:rPr kumimoji="0" lang="nl-NL" sz="825" b="1" i="0" u="none" strike="noStrike" kern="1200" cap="none" spc="0" normalizeH="0" baseline="0" noProof="0" err="1">
                  <a:ln>
                    <a:noFill/>
                  </a:ln>
                  <a:solidFill>
                    <a:prstClr val="black"/>
                  </a:solidFill>
                  <a:effectLst/>
                  <a:uLnTx/>
                  <a:uFillTx/>
                  <a:latin typeface="Arial"/>
                  <a:ea typeface="+mn-ea"/>
                  <a:cs typeface="Arial"/>
                  <a:sym typeface="Arial"/>
                </a:rPr>
                <a:t>eGFR</a:t>
              </a:r>
              <a:r>
                <a:rPr kumimoji="0" lang="nl-NL" sz="825" b="1" i="0" u="none" strike="noStrike" kern="1200" cap="none" spc="0" normalizeH="0" baseline="0" noProof="0">
                  <a:ln>
                    <a:noFill/>
                  </a:ln>
                  <a:solidFill>
                    <a:prstClr val="black"/>
                  </a:solidFill>
                  <a:effectLst/>
                  <a:uLnTx/>
                  <a:uFillTx/>
                  <a:latin typeface="Arial"/>
                  <a:ea typeface="+mn-ea"/>
                  <a:cs typeface="Arial"/>
                  <a:sym typeface="Arial"/>
                </a:rPr>
                <a:t> &lt;10ml ml/min/1.73m</a:t>
              </a:r>
              <a:r>
                <a:rPr kumimoji="0" lang="nl-NL" sz="825" b="1" i="0" u="none" strike="noStrike" kern="1200" cap="none" spc="0" normalizeH="0" baseline="30000" noProof="0">
                  <a:ln>
                    <a:noFill/>
                  </a:ln>
                  <a:solidFill>
                    <a:prstClr val="black"/>
                  </a:solidFill>
                  <a:effectLst/>
                  <a:uLnTx/>
                  <a:uFillTx/>
                  <a:latin typeface="Arial"/>
                  <a:ea typeface="+mn-ea"/>
                  <a:cs typeface="Arial"/>
                  <a:sym typeface="Arial"/>
                </a:rPr>
                <a:t>2</a:t>
              </a:r>
              <a:endParaRPr kumimoji="0" lang="nl-NL" sz="825" b="1" i="0" u="none" strike="noStrike" kern="0" cap="none" spc="0" normalizeH="0" baseline="0" noProof="0">
                <a:ln>
                  <a:noFill/>
                </a:ln>
                <a:solidFill>
                  <a:prstClr val="black"/>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nl-NL" sz="825" b="1"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6" name="Rectangle 80">
              <a:extLst>
                <a:ext uri="{FF2B5EF4-FFF2-40B4-BE49-F238E27FC236}">
                  <a16:creationId xmlns:a16="http://schemas.microsoft.com/office/drawing/2014/main" id="{5FC8C32E-F3B4-75EF-BFE6-4EA182F5F2DB}"/>
                </a:ext>
              </a:extLst>
            </p:cNvPr>
            <p:cNvSpPr/>
            <p:nvPr/>
          </p:nvSpPr>
          <p:spPr bwMode="gray">
            <a:xfrm flipV="1">
              <a:off x="1626732" y="2354635"/>
              <a:ext cx="8217011" cy="45719"/>
            </a:xfrm>
            <a:prstGeom prst="rect">
              <a:avLst/>
            </a:prstGeom>
            <a:solidFill>
              <a:srgbClr val="EBDDC5"/>
            </a:solidFill>
            <a:ln w="19050" algn="ctr">
              <a:noFill/>
              <a:miter lim="800000"/>
              <a:headEnd/>
              <a:tailEnd/>
            </a:ln>
          </p:spPr>
          <p:txBody>
            <a:bodyPr wrap="square" lIns="66675" tIns="66675" rIns="66675" bIns="66675"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endParaRPr kumimoji="0" lang="nl-NL" sz="1200" b="1" i="0" u="none" strike="noStrike" kern="0" cap="none" spc="0" normalizeH="0" baseline="0" noProof="0">
                <a:ln>
                  <a:noFill/>
                </a:ln>
                <a:solidFill>
                  <a:prstClr val="white"/>
                </a:solidFill>
                <a:effectLst/>
                <a:uLnTx/>
                <a:uFillTx/>
                <a:latin typeface="Arial"/>
                <a:ea typeface="+mn-ea"/>
                <a:cs typeface="Arial"/>
                <a:sym typeface="Arial"/>
              </a:endParaRPr>
            </a:p>
          </p:txBody>
        </p:sp>
      </p:grpSp>
      <p:sp>
        <p:nvSpPr>
          <p:cNvPr id="377" name="Rechthoek: afgeronde hoeken 1">
            <a:extLst>
              <a:ext uri="{FF2B5EF4-FFF2-40B4-BE49-F238E27FC236}">
                <a16:creationId xmlns:a16="http://schemas.microsoft.com/office/drawing/2014/main" id="{D910CF47-E578-3722-7A86-2F75BE0AB1C7}"/>
              </a:ext>
            </a:extLst>
          </p:cNvPr>
          <p:cNvSpPr/>
          <p:nvPr/>
        </p:nvSpPr>
        <p:spPr>
          <a:xfrm>
            <a:off x="783739" y="1757500"/>
            <a:ext cx="1477616" cy="282632"/>
          </a:xfrm>
          <a:prstGeom prst="roundRect">
            <a:avLst/>
          </a:prstGeom>
          <a:solidFill>
            <a:sysClr val="window" lastClr="FFFFFF">
              <a:lumMod val="95000"/>
            </a:sys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0" i="0" u="none" strike="noStrike" kern="0" cap="none" spc="0" normalizeH="0" baseline="0" noProof="0">
                <a:ln>
                  <a:noFill/>
                </a:ln>
                <a:solidFill>
                  <a:prstClr val="black"/>
                </a:solidFill>
                <a:effectLst/>
                <a:uLnTx/>
                <a:uFillTx/>
                <a:latin typeface="Arial"/>
                <a:ea typeface="+mn-ea"/>
                <a:cs typeface="Arial"/>
                <a:sym typeface="Arial"/>
              </a:rPr>
              <a:t>Patiënten met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0" i="0" u="none" strike="noStrike" kern="0" cap="none" spc="0" normalizeH="0" baseline="0" noProof="0">
                <a:ln>
                  <a:noFill/>
                </a:ln>
                <a:solidFill>
                  <a:prstClr val="black"/>
                </a:solidFill>
                <a:effectLst/>
                <a:uLnTx/>
                <a:uFillTx/>
                <a:latin typeface="Arial"/>
                <a:ea typeface="+mn-ea"/>
                <a:cs typeface="Arial"/>
                <a:sym typeface="Arial"/>
              </a:rPr>
              <a:t>nierfalen</a:t>
            </a:r>
          </a:p>
        </p:txBody>
      </p:sp>
      <p:sp>
        <p:nvSpPr>
          <p:cNvPr id="378" name="Oval 17">
            <a:extLst>
              <a:ext uri="{FF2B5EF4-FFF2-40B4-BE49-F238E27FC236}">
                <a16:creationId xmlns:a16="http://schemas.microsoft.com/office/drawing/2014/main" id="{3071B8D5-78D4-DD19-1079-46D373708B90}"/>
              </a:ext>
            </a:extLst>
          </p:cNvPr>
          <p:cNvSpPr/>
          <p:nvPr/>
        </p:nvSpPr>
        <p:spPr bwMode="gray">
          <a:xfrm>
            <a:off x="126470" y="1362621"/>
            <a:ext cx="828829" cy="478019"/>
          </a:xfrm>
          <a:prstGeom prst="ellipse">
            <a:avLst/>
          </a:prstGeom>
          <a:solidFill>
            <a:schemeClr val="accent4">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0" i="0" u="none" strike="noStrike" kern="0" cap="none" spc="0" normalizeH="0" baseline="0" noProof="0">
                <a:ln>
                  <a:noFill/>
                </a:ln>
                <a:solidFill>
                  <a:prstClr val="white"/>
                </a:solidFill>
                <a:effectLst/>
                <a:uLnTx/>
                <a:uFillTx/>
                <a:latin typeface="Arial"/>
                <a:ea typeface="+mn-ea"/>
                <a:cs typeface="Arial"/>
                <a:sym typeface="Arial"/>
              </a:rPr>
              <a:t>715 patiënten</a:t>
            </a:r>
          </a:p>
        </p:txBody>
      </p:sp>
      <p:sp>
        <p:nvSpPr>
          <p:cNvPr id="380" name="Rectangle 5">
            <a:extLst>
              <a:ext uri="{FF2B5EF4-FFF2-40B4-BE49-F238E27FC236}">
                <a16:creationId xmlns:a16="http://schemas.microsoft.com/office/drawing/2014/main" id="{6A8F2140-DEB2-CD35-4FF9-7EEAFEA75FAC}"/>
              </a:ext>
            </a:extLst>
          </p:cNvPr>
          <p:cNvSpPr/>
          <p:nvPr/>
        </p:nvSpPr>
        <p:spPr bwMode="gray">
          <a:xfrm>
            <a:off x="4716712" y="121057"/>
            <a:ext cx="2878835" cy="128336"/>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p>
            <a:pPr marL="0" marR="0" lvl="0" indent="0" algn="r" defTabSz="685800" rtl="0" eaLnBrk="1" fontAlgn="auto" latinLnBrk="0" hangingPunct="1">
              <a:lnSpc>
                <a:spcPct val="106000"/>
              </a:lnSpc>
              <a:spcBef>
                <a:spcPts val="0"/>
              </a:spcBef>
              <a:spcAft>
                <a:spcPts val="0"/>
              </a:spcAft>
              <a:buClrTx/>
              <a:buSzTx/>
              <a:buFont typeface="Arial"/>
              <a:buNone/>
              <a:tabLst/>
              <a:defRPr/>
            </a:pPr>
            <a:r>
              <a:rPr kumimoji="0" lang="nl-NL" sz="900" b="1" i="0" u="none" strike="noStrike" kern="0" cap="none" spc="0" normalizeH="0" baseline="0" noProof="0">
                <a:ln>
                  <a:noFill/>
                </a:ln>
                <a:solidFill>
                  <a:srgbClr val="FFFFFF"/>
                </a:solidFill>
                <a:effectLst/>
                <a:uLnTx/>
                <a:uFillTx/>
                <a:latin typeface="Arial"/>
                <a:ea typeface="+mn-ea"/>
                <a:cs typeface="Arial"/>
                <a:sym typeface="Arial"/>
              </a:rPr>
              <a:t>Indicatief: hoog-over potentiële impactschatting </a:t>
            </a:r>
          </a:p>
        </p:txBody>
      </p:sp>
      <p:cxnSp>
        <p:nvCxnSpPr>
          <p:cNvPr id="381" name="Straight Arrow Connector 46">
            <a:extLst>
              <a:ext uri="{FF2B5EF4-FFF2-40B4-BE49-F238E27FC236}">
                <a16:creationId xmlns:a16="http://schemas.microsoft.com/office/drawing/2014/main" id="{6A0D2665-F18B-E07F-EFF9-35607327F6DA}"/>
              </a:ext>
            </a:extLst>
          </p:cNvPr>
          <p:cNvCxnSpPr>
            <a:cxnSpLocks/>
            <a:endCxn id="377" idx="1"/>
          </p:cNvCxnSpPr>
          <p:nvPr/>
        </p:nvCxnSpPr>
        <p:spPr>
          <a:xfrm>
            <a:off x="394132" y="1896321"/>
            <a:ext cx="389607" cy="0"/>
          </a:xfrm>
          <a:prstGeom prst="straightConnector1">
            <a:avLst/>
          </a:prstGeom>
          <a:noFill/>
          <a:ln w="22225" cap="flat" cmpd="sng" algn="ctr">
            <a:solidFill>
              <a:sysClr val="windowText" lastClr="000000">
                <a:lumMod val="50000"/>
                <a:lumOff val="50000"/>
              </a:sysClr>
            </a:solidFill>
            <a:prstDash val="solid"/>
            <a:tailEnd type="triangle"/>
          </a:ln>
          <a:effectLst/>
        </p:spPr>
      </p:cxnSp>
      <p:sp>
        <p:nvSpPr>
          <p:cNvPr id="384" name="Rechthoek: afgeronde hoeken 1">
            <a:extLst>
              <a:ext uri="{FF2B5EF4-FFF2-40B4-BE49-F238E27FC236}">
                <a16:creationId xmlns:a16="http://schemas.microsoft.com/office/drawing/2014/main" id="{894A56F9-22C7-ABC5-FB7F-43B76C4B1E3C}"/>
              </a:ext>
            </a:extLst>
          </p:cNvPr>
          <p:cNvSpPr/>
          <p:nvPr/>
        </p:nvSpPr>
        <p:spPr>
          <a:xfrm>
            <a:off x="682333" y="3625061"/>
            <a:ext cx="1464923" cy="282632"/>
          </a:xfrm>
          <a:prstGeom prst="roundRect">
            <a:avLst/>
          </a:prstGeom>
          <a:solidFill>
            <a:srgbClr val="EBDDC5"/>
          </a:solidFill>
          <a:ln w="25400" cap="flat" cmpd="sng" algn="ctr">
            <a:solidFill>
              <a:schemeClr val="accent4"/>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1" i="0" u="none" strike="noStrike" kern="0" cap="none" spc="0" normalizeH="0" baseline="0" noProof="0">
                <a:ln>
                  <a:noFill/>
                </a:ln>
                <a:solidFill>
                  <a:prstClr val="black"/>
                </a:solidFill>
                <a:effectLst/>
                <a:uLnTx/>
                <a:uFillTx/>
                <a:latin typeface="Arial"/>
                <a:ea typeface="+mn-ea"/>
                <a:cs typeface="Arial"/>
                <a:sym typeface="Arial"/>
              </a:rPr>
              <a:t>Patiënten met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1" i="0" u="none" strike="noStrike" kern="0" cap="none" spc="0" normalizeH="0" baseline="0" noProof="0">
                <a:ln>
                  <a:noFill/>
                </a:ln>
                <a:solidFill>
                  <a:prstClr val="black"/>
                </a:solidFill>
                <a:effectLst/>
                <a:uLnTx/>
                <a:uFillTx/>
                <a:latin typeface="Arial"/>
                <a:ea typeface="+mn-ea"/>
                <a:cs typeface="Arial"/>
                <a:sym typeface="Arial"/>
              </a:rPr>
              <a:t>nierfalen</a:t>
            </a:r>
          </a:p>
        </p:txBody>
      </p:sp>
      <p:sp>
        <p:nvSpPr>
          <p:cNvPr id="385" name="Oval 17">
            <a:extLst>
              <a:ext uri="{FF2B5EF4-FFF2-40B4-BE49-F238E27FC236}">
                <a16:creationId xmlns:a16="http://schemas.microsoft.com/office/drawing/2014/main" id="{8FBABAE8-CF80-9DEF-D2AF-D62D6C07EFC5}"/>
              </a:ext>
            </a:extLst>
          </p:cNvPr>
          <p:cNvSpPr/>
          <p:nvPr/>
        </p:nvSpPr>
        <p:spPr bwMode="gray">
          <a:xfrm>
            <a:off x="118119" y="3177729"/>
            <a:ext cx="828829" cy="478019"/>
          </a:xfrm>
          <a:prstGeom prst="ellipse">
            <a:avLst/>
          </a:prstGeom>
          <a:solidFill>
            <a:schemeClr val="accent4">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1" i="0" u="none" strike="noStrike" kern="0" cap="none" spc="0" normalizeH="0" baseline="0" noProof="0">
                <a:ln>
                  <a:noFill/>
                </a:ln>
                <a:solidFill>
                  <a:prstClr val="white"/>
                </a:solidFill>
                <a:effectLst/>
                <a:uLnTx/>
                <a:uFillTx/>
                <a:latin typeface="Arial"/>
                <a:ea typeface="+mn-ea"/>
                <a:cs typeface="Arial"/>
                <a:sym typeface="Arial"/>
              </a:rPr>
              <a:t>715 patiënten</a:t>
            </a:r>
          </a:p>
        </p:txBody>
      </p:sp>
      <p:pic>
        <p:nvPicPr>
          <p:cNvPr id="386" name="Picture 2">
            <a:extLst>
              <a:ext uri="{FF2B5EF4-FFF2-40B4-BE49-F238E27FC236}">
                <a16:creationId xmlns:a16="http://schemas.microsoft.com/office/drawing/2014/main" id="{A41CCEB3-5338-1D4D-BAD6-9833C5AFEE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5827" y="239319"/>
            <a:ext cx="654343" cy="566364"/>
          </a:xfrm>
          <a:prstGeom prst="rect">
            <a:avLst/>
          </a:prstGeom>
          <a:noFill/>
          <a:extLst>
            <a:ext uri="{909E8E84-426E-40DD-AFC4-6F175D3DCCD1}">
              <a14:hiddenFill xmlns:a14="http://schemas.microsoft.com/office/drawing/2010/main">
                <a:solidFill>
                  <a:srgbClr val="FFFFFF"/>
                </a:solidFill>
              </a14:hiddenFill>
            </a:ext>
          </a:extLst>
        </p:spPr>
      </p:pic>
      <p:sp>
        <p:nvSpPr>
          <p:cNvPr id="388" name="Rechthoek: afgeronde hoeken 1">
            <a:extLst>
              <a:ext uri="{FF2B5EF4-FFF2-40B4-BE49-F238E27FC236}">
                <a16:creationId xmlns:a16="http://schemas.microsoft.com/office/drawing/2014/main" id="{17D75791-9242-1DF4-40AC-023AA98D66CB}"/>
              </a:ext>
            </a:extLst>
          </p:cNvPr>
          <p:cNvSpPr/>
          <p:nvPr/>
        </p:nvSpPr>
        <p:spPr>
          <a:xfrm>
            <a:off x="3723989" y="1413941"/>
            <a:ext cx="3306397" cy="227612"/>
          </a:xfrm>
          <a:prstGeom prst="roundRect">
            <a:avLst/>
          </a:prstGeom>
          <a:solidFill>
            <a:srgbClr val="FFFFFF"/>
          </a:solidFill>
          <a:ln w="25400" cap="flat" cmpd="sng" algn="ctr">
            <a:solidFill>
              <a:sysClr val="windowText" lastClr="000000">
                <a:lumMod val="50000"/>
                <a:lumOff val="50000"/>
              </a:sysClr>
            </a:solidFill>
            <a:prstDash val="solid"/>
          </a:ln>
          <a:effectLst/>
        </p:spPr>
        <p:txBody>
          <a:bodyPr wrap="non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0" i="0" u="none" strike="noStrike" kern="0" cap="none" spc="0" normalizeH="0" baseline="0" noProof="0">
                <a:ln>
                  <a:noFill/>
                </a:ln>
                <a:solidFill>
                  <a:prstClr val="black"/>
                </a:solidFill>
                <a:effectLst/>
                <a:uLnTx/>
                <a:uFillTx/>
                <a:latin typeface="Arial"/>
                <a:ea typeface="+mn-ea"/>
                <a:cs typeface="Arial"/>
                <a:sym typeface="Arial"/>
              </a:rPr>
              <a:t>Conservatieve therapie</a:t>
            </a:r>
            <a:endParaRPr kumimoji="0" lang="nl-NL" sz="6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9" name="Rechthoek: afgeronde hoeken 1">
            <a:extLst>
              <a:ext uri="{FF2B5EF4-FFF2-40B4-BE49-F238E27FC236}">
                <a16:creationId xmlns:a16="http://schemas.microsoft.com/office/drawing/2014/main" id="{25154452-B3BF-BA9D-1450-7124E666053B}"/>
              </a:ext>
            </a:extLst>
          </p:cNvPr>
          <p:cNvSpPr/>
          <p:nvPr/>
        </p:nvSpPr>
        <p:spPr>
          <a:xfrm>
            <a:off x="3724669" y="1774590"/>
            <a:ext cx="3302463" cy="227612"/>
          </a:xfrm>
          <a:prstGeom prst="roundRect">
            <a:avLst/>
          </a:prstGeom>
          <a:solidFill>
            <a:srgbClr val="FFFFFF"/>
          </a:solidFill>
          <a:ln w="25400" cap="flat" cmpd="sng" algn="ctr">
            <a:solidFill>
              <a:sysClr val="windowText" lastClr="000000">
                <a:lumMod val="50000"/>
                <a:lumOff val="50000"/>
              </a:sysClr>
            </a:solidFill>
            <a:prstDash val="solid"/>
          </a:ln>
          <a:effectLst/>
        </p:spPr>
        <p:txBody>
          <a:bodyPr wrap="non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0" i="0" u="none" strike="noStrike" kern="0" cap="none" spc="0" normalizeH="0" baseline="0" noProof="0">
                <a:ln>
                  <a:noFill/>
                </a:ln>
                <a:solidFill>
                  <a:prstClr val="black"/>
                </a:solidFill>
                <a:effectLst/>
                <a:uLnTx/>
                <a:uFillTx/>
                <a:latin typeface="Arial"/>
                <a:ea typeface="+mn-ea"/>
                <a:cs typeface="Arial"/>
                <a:sym typeface="Arial"/>
              </a:rPr>
              <a:t>Dialyse</a:t>
            </a:r>
            <a:endParaRPr kumimoji="0" lang="nl-NL" sz="6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0" name="Rechthoek: afgeronde hoeken 1">
            <a:extLst>
              <a:ext uri="{FF2B5EF4-FFF2-40B4-BE49-F238E27FC236}">
                <a16:creationId xmlns:a16="http://schemas.microsoft.com/office/drawing/2014/main" id="{B2E4B270-6356-DE6C-E080-2797EFE22F18}"/>
              </a:ext>
            </a:extLst>
          </p:cNvPr>
          <p:cNvSpPr/>
          <p:nvPr/>
        </p:nvSpPr>
        <p:spPr>
          <a:xfrm>
            <a:off x="3721511" y="2195030"/>
            <a:ext cx="3302463" cy="227612"/>
          </a:xfrm>
          <a:prstGeom prst="roundRect">
            <a:avLst/>
          </a:prstGeom>
          <a:solidFill>
            <a:srgbClr val="FFFFFF"/>
          </a:solidFill>
          <a:ln w="25400" cap="flat" cmpd="sng" algn="ctr">
            <a:solidFill>
              <a:sysClr val="windowText" lastClr="000000">
                <a:lumMod val="50000"/>
                <a:lumOff val="50000"/>
              </a:sysClr>
            </a:solidFill>
            <a:prstDash val="solid"/>
          </a:ln>
          <a:effectLst/>
        </p:spPr>
        <p:txBody>
          <a:bodyPr wrap="non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0" i="0" u="none" strike="noStrike" kern="0" cap="none" spc="0" normalizeH="0" baseline="0" noProof="0">
                <a:ln>
                  <a:noFill/>
                </a:ln>
                <a:solidFill>
                  <a:prstClr val="black"/>
                </a:solidFill>
                <a:effectLst/>
                <a:uLnTx/>
                <a:uFillTx/>
                <a:latin typeface="Arial"/>
                <a:ea typeface="+mn-ea"/>
                <a:cs typeface="Arial"/>
                <a:sym typeface="Arial"/>
              </a:rPr>
              <a:t>Transplantatie</a:t>
            </a:r>
            <a:endParaRPr kumimoji="0" lang="nl-NL" sz="6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4" name="Oval 125">
            <a:extLst>
              <a:ext uri="{FF2B5EF4-FFF2-40B4-BE49-F238E27FC236}">
                <a16:creationId xmlns:a16="http://schemas.microsoft.com/office/drawing/2014/main" id="{C308E25D-6B06-BC03-A4BB-85936D58A2F0}"/>
              </a:ext>
            </a:extLst>
          </p:cNvPr>
          <p:cNvSpPr/>
          <p:nvPr/>
        </p:nvSpPr>
        <p:spPr bwMode="gray">
          <a:xfrm>
            <a:off x="3540906" y="2118303"/>
            <a:ext cx="424790"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0" i="0" u="none" strike="noStrike" kern="0" cap="none" spc="0" normalizeH="0" baseline="0" noProof="0">
                <a:ln>
                  <a:noFill/>
                </a:ln>
                <a:solidFill>
                  <a:prstClr val="white"/>
                </a:solidFill>
                <a:effectLst/>
                <a:uLnTx/>
                <a:uFillTx/>
                <a:latin typeface="Arial"/>
                <a:ea typeface="+mn-ea"/>
                <a:cs typeface="Arial"/>
                <a:sym typeface="Arial"/>
              </a:rPr>
              <a:t>31%</a:t>
            </a:r>
          </a:p>
        </p:txBody>
      </p:sp>
      <p:sp>
        <p:nvSpPr>
          <p:cNvPr id="395" name="Oval 125">
            <a:extLst>
              <a:ext uri="{FF2B5EF4-FFF2-40B4-BE49-F238E27FC236}">
                <a16:creationId xmlns:a16="http://schemas.microsoft.com/office/drawing/2014/main" id="{8BD20156-C309-5AB7-1802-08B408EA6238}"/>
              </a:ext>
            </a:extLst>
          </p:cNvPr>
          <p:cNvSpPr/>
          <p:nvPr/>
        </p:nvSpPr>
        <p:spPr bwMode="gray">
          <a:xfrm>
            <a:off x="3552711" y="1696759"/>
            <a:ext cx="424790"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0" i="0" u="none" strike="noStrike" kern="0" cap="none" spc="0" normalizeH="0" baseline="0" noProof="0">
                <a:ln>
                  <a:noFill/>
                </a:ln>
                <a:solidFill>
                  <a:prstClr val="white"/>
                </a:solidFill>
                <a:effectLst/>
                <a:uLnTx/>
                <a:uFillTx/>
                <a:latin typeface="Arial"/>
                <a:ea typeface="+mn-ea"/>
                <a:cs typeface="Arial"/>
                <a:sym typeface="Arial"/>
              </a:rPr>
              <a:t>61%</a:t>
            </a:r>
          </a:p>
        </p:txBody>
      </p:sp>
      <p:sp>
        <p:nvSpPr>
          <p:cNvPr id="396" name="Oval 125">
            <a:extLst>
              <a:ext uri="{FF2B5EF4-FFF2-40B4-BE49-F238E27FC236}">
                <a16:creationId xmlns:a16="http://schemas.microsoft.com/office/drawing/2014/main" id="{B56CC559-9F5D-D8DB-0394-410395079653}"/>
              </a:ext>
            </a:extLst>
          </p:cNvPr>
          <p:cNvSpPr/>
          <p:nvPr/>
        </p:nvSpPr>
        <p:spPr bwMode="gray">
          <a:xfrm>
            <a:off x="3544064" y="1339923"/>
            <a:ext cx="424790"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0" i="0" u="none" strike="noStrike" kern="0" cap="none" spc="0" normalizeH="0" baseline="0" noProof="0">
                <a:ln>
                  <a:noFill/>
                </a:ln>
                <a:solidFill>
                  <a:prstClr val="white"/>
                </a:solidFill>
                <a:effectLst/>
                <a:uLnTx/>
                <a:uFillTx/>
                <a:latin typeface="Arial"/>
                <a:ea typeface="+mn-ea"/>
                <a:cs typeface="Arial"/>
                <a:sym typeface="Arial"/>
              </a:rPr>
              <a:t>8%</a:t>
            </a:r>
          </a:p>
        </p:txBody>
      </p:sp>
      <p:sp>
        <p:nvSpPr>
          <p:cNvPr id="397" name="Oval 37">
            <a:extLst>
              <a:ext uri="{FF2B5EF4-FFF2-40B4-BE49-F238E27FC236}">
                <a16:creationId xmlns:a16="http://schemas.microsoft.com/office/drawing/2014/main" id="{6B83DE93-4601-A679-9CAC-E5CABDE7EBAC}"/>
              </a:ext>
            </a:extLst>
          </p:cNvPr>
          <p:cNvSpPr/>
          <p:nvPr/>
        </p:nvSpPr>
        <p:spPr bwMode="gray">
          <a:xfrm>
            <a:off x="3973496" y="1699911"/>
            <a:ext cx="333390" cy="137758"/>
          </a:xfrm>
          <a:prstGeom prst="ellipse">
            <a:avLst/>
          </a:prstGeom>
          <a:solidFill>
            <a:schemeClr val="accent4">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0" i="0" u="none" strike="noStrike" kern="0" cap="none" spc="0" normalizeH="0" baseline="0" noProof="0">
                <a:ln>
                  <a:noFill/>
                </a:ln>
                <a:solidFill>
                  <a:prstClr val="white"/>
                </a:solidFill>
                <a:effectLst/>
                <a:uLnTx/>
                <a:uFillTx/>
                <a:latin typeface="Arial"/>
                <a:ea typeface="+mn-ea"/>
                <a:cs typeface="Arial"/>
                <a:sym typeface="Arial"/>
              </a:rPr>
              <a:t>440</a:t>
            </a:r>
          </a:p>
        </p:txBody>
      </p:sp>
      <p:sp>
        <p:nvSpPr>
          <p:cNvPr id="398" name="Oval 37">
            <a:extLst>
              <a:ext uri="{FF2B5EF4-FFF2-40B4-BE49-F238E27FC236}">
                <a16:creationId xmlns:a16="http://schemas.microsoft.com/office/drawing/2014/main" id="{263B4D81-37B4-ACB0-E448-32342CDC858A}"/>
              </a:ext>
            </a:extLst>
          </p:cNvPr>
          <p:cNvSpPr/>
          <p:nvPr/>
        </p:nvSpPr>
        <p:spPr bwMode="gray">
          <a:xfrm>
            <a:off x="3970338" y="2124512"/>
            <a:ext cx="333390" cy="137758"/>
          </a:xfrm>
          <a:prstGeom prst="ellipse">
            <a:avLst/>
          </a:prstGeom>
          <a:solidFill>
            <a:schemeClr val="accent4">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0" i="0" u="none" strike="noStrike" kern="0" cap="none" spc="0" normalizeH="0" baseline="0" noProof="0">
                <a:ln>
                  <a:noFill/>
                </a:ln>
                <a:solidFill>
                  <a:prstClr val="white"/>
                </a:solidFill>
                <a:effectLst/>
                <a:uLnTx/>
                <a:uFillTx/>
                <a:latin typeface="Arial"/>
                <a:ea typeface="+mn-ea"/>
                <a:cs typeface="Arial"/>
                <a:sym typeface="Arial"/>
              </a:rPr>
              <a:t>220</a:t>
            </a:r>
          </a:p>
        </p:txBody>
      </p:sp>
      <p:sp>
        <p:nvSpPr>
          <p:cNvPr id="399" name="Oval 37">
            <a:extLst>
              <a:ext uri="{FF2B5EF4-FFF2-40B4-BE49-F238E27FC236}">
                <a16:creationId xmlns:a16="http://schemas.microsoft.com/office/drawing/2014/main" id="{C5BFB2C3-9D21-677D-3AAA-E6B28B7FE4FB}"/>
              </a:ext>
            </a:extLst>
          </p:cNvPr>
          <p:cNvSpPr/>
          <p:nvPr/>
        </p:nvSpPr>
        <p:spPr bwMode="gray">
          <a:xfrm>
            <a:off x="3973496" y="1348721"/>
            <a:ext cx="333390" cy="137758"/>
          </a:xfrm>
          <a:prstGeom prst="ellipse">
            <a:avLst/>
          </a:prstGeom>
          <a:solidFill>
            <a:schemeClr val="accent4">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0" i="0" u="none" strike="noStrike" kern="0" cap="none" spc="0" normalizeH="0" baseline="0" noProof="0">
                <a:ln>
                  <a:noFill/>
                </a:ln>
                <a:solidFill>
                  <a:prstClr val="white"/>
                </a:solidFill>
                <a:effectLst/>
                <a:uLnTx/>
                <a:uFillTx/>
                <a:latin typeface="Arial"/>
                <a:ea typeface="+mn-ea"/>
                <a:cs typeface="Arial"/>
                <a:sym typeface="Arial"/>
              </a:rPr>
              <a:t>55</a:t>
            </a:r>
          </a:p>
        </p:txBody>
      </p:sp>
      <p:cxnSp>
        <p:nvCxnSpPr>
          <p:cNvPr id="400" name="Straight Arrow Connector 46">
            <a:extLst>
              <a:ext uri="{FF2B5EF4-FFF2-40B4-BE49-F238E27FC236}">
                <a16:creationId xmlns:a16="http://schemas.microsoft.com/office/drawing/2014/main" id="{8830416C-4C4F-3939-9857-F2539D5F0AFE}"/>
              </a:ext>
            </a:extLst>
          </p:cNvPr>
          <p:cNvCxnSpPr>
            <a:cxnSpLocks/>
            <a:stCxn id="377" idx="3"/>
            <a:endCxn id="370" idx="1"/>
          </p:cNvCxnSpPr>
          <p:nvPr/>
        </p:nvCxnSpPr>
        <p:spPr>
          <a:xfrm>
            <a:off x="2261355" y="1898816"/>
            <a:ext cx="1111313" cy="1845"/>
          </a:xfrm>
          <a:prstGeom prst="straightConnector1">
            <a:avLst/>
          </a:prstGeom>
          <a:noFill/>
          <a:ln w="22225" cap="flat" cmpd="sng" algn="ctr">
            <a:solidFill>
              <a:sysClr val="windowText" lastClr="000000">
                <a:lumMod val="50000"/>
                <a:lumOff val="50000"/>
              </a:sysClr>
            </a:solidFill>
            <a:prstDash val="solid"/>
            <a:tailEnd type="triangle"/>
          </a:ln>
          <a:effectLst/>
        </p:spPr>
      </p:cxnSp>
      <p:cxnSp>
        <p:nvCxnSpPr>
          <p:cNvPr id="407" name="Straight Arrow Connector 46">
            <a:extLst>
              <a:ext uri="{FF2B5EF4-FFF2-40B4-BE49-F238E27FC236}">
                <a16:creationId xmlns:a16="http://schemas.microsoft.com/office/drawing/2014/main" id="{A15E5953-D7BA-DD62-DA9A-04115637AF81}"/>
              </a:ext>
            </a:extLst>
          </p:cNvPr>
          <p:cNvCxnSpPr>
            <a:cxnSpLocks/>
            <a:stCxn id="384" idx="3"/>
          </p:cNvCxnSpPr>
          <p:nvPr/>
        </p:nvCxnSpPr>
        <p:spPr>
          <a:xfrm>
            <a:off x="2147255" y="3766377"/>
            <a:ext cx="1217697" cy="0"/>
          </a:xfrm>
          <a:prstGeom prst="straightConnector1">
            <a:avLst/>
          </a:prstGeom>
          <a:noFill/>
          <a:ln w="22225" cap="flat" cmpd="sng" algn="ctr">
            <a:solidFill>
              <a:schemeClr val="accent4"/>
            </a:solidFill>
            <a:prstDash val="solid"/>
            <a:tailEnd type="triangle"/>
          </a:ln>
          <a:effectLst/>
        </p:spPr>
      </p:cxnSp>
      <p:sp>
        <p:nvSpPr>
          <p:cNvPr id="408" name="Rechthoek: afgeronde hoeken 1">
            <a:extLst>
              <a:ext uri="{FF2B5EF4-FFF2-40B4-BE49-F238E27FC236}">
                <a16:creationId xmlns:a16="http://schemas.microsoft.com/office/drawing/2014/main" id="{69864563-2C22-A44C-AC4F-4FF285DAB738}"/>
              </a:ext>
            </a:extLst>
          </p:cNvPr>
          <p:cNvSpPr/>
          <p:nvPr/>
        </p:nvSpPr>
        <p:spPr>
          <a:xfrm>
            <a:off x="2299775" y="3277236"/>
            <a:ext cx="866522" cy="989605"/>
          </a:xfrm>
          <a:prstGeom prst="roundRect">
            <a:avLst/>
          </a:prstGeom>
          <a:solidFill>
            <a:srgbClr val="EBDDC5"/>
          </a:solidFill>
          <a:ln w="25400" cap="flat" cmpd="sng" algn="ctr">
            <a:solidFill>
              <a:schemeClr val="accent4"/>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1" i="0" u="none" strike="noStrike" kern="0" cap="none" spc="0" normalizeH="0" baseline="0" noProof="0">
                <a:ln>
                  <a:noFill/>
                </a:ln>
                <a:solidFill>
                  <a:prstClr val="black"/>
                </a:solidFill>
                <a:effectLst/>
                <a:uLnTx/>
                <a:uFillTx/>
                <a:latin typeface="Arial"/>
                <a:ea typeface="+mn-ea"/>
                <a:cs typeface="Arial"/>
                <a:sym typeface="Arial"/>
              </a:rPr>
              <a:t>Toepassing samen beslissen na implementatietraject (keuzehulp, training, borging)</a:t>
            </a:r>
          </a:p>
        </p:txBody>
      </p:sp>
      <p:cxnSp>
        <p:nvCxnSpPr>
          <p:cNvPr id="409" name="Straight Arrow Connector 46">
            <a:extLst>
              <a:ext uri="{FF2B5EF4-FFF2-40B4-BE49-F238E27FC236}">
                <a16:creationId xmlns:a16="http://schemas.microsoft.com/office/drawing/2014/main" id="{25FF5257-7AE9-F36E-A4BD-A7DBC11A8D9C}"/>
              </a:ext>
            </a:extLst>
          </p:cNvPr>
          <p:cNvCxnSpPr>
            <a:cxnSpLocks/>
          </p:cNvCxnSpPr>
          <p:nvPr/>
        </p:nvCxnSpPr>
        <p:spPr>
          <a:xfrm>
            <a:off x="292725" y="3749447"/>
            <a:ext cx="389607" cy="0"/>
          </a:xfrm>
          <a:prstGeom prst="straightConnector1">
            <a:avLst/>
          </a:prstGeom>
          <a:noFill/>
          <a:ln w="22225" cap="flat" cmpd="sng" algn="ctr">
            <a:solidFill>
              <a:schemeClr val="accent4"/>
            </a:solidFill>
            <a:prstDash val="solid"/>
            <a:tailEnd type="triangle"/>
          </a:ln>
          <a:effectLst/>
        </p:spPr>
      </p:cxnSp>
      <p:sp>
        <p:nvSpPr>
          <p:cNvPr id="411" name="Rechthoek: afgeronde hoeken 1">
            <a:extLst>
              <a:ext uri="{FF2B5EF4-FFF2-40B4-BE49-F238E27FC236}">
                <a16:creationId xmlns:a16="http://schemas.microsoft.com/office/drawing/2014/main" id="{11622659-BC06-6565-48FD-ACB155E9DC9B}"/>
              </a:ext>
            </a:extLst>
          </p:cNvPr>
          <p:cNvSpPr/>
          <p:nvPr/>
        </p:nvSpPr>
        <p:spPr>
          <a:xfrm>
            <a:off x="553831" y="716638"/>
            <a:ext cx="1593425" cy="282632"/>
          </a:xfrm>
          <a:prstGeom prst="rect">
            <a:avLst/>
          </a:prstGeom>
          <a:noFill/>
          <a:ln w="3175" cap="flat" cmpd="sng" algn="ctr">
            <a:noFill/>
            <a:prstDash val="solid"/>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825" b="1" i="0" u="none" strike="noStrike" kern="0" cap="none" spc="0" normalizeH="0" baseline="0" noProof="0">
                <a:ln>
                  <a:noFill/>
                </a:ln>
                <a:solidFill>
                  <a:prstClr val="black"/>
                </a:solidFill>
                <a:effectLst/>
                <a:uLnTx/>
                <a:uFillTx/>
                <a:latin typeface="Arial"/>
                <a:ea typeface="+mn-ea"/>
                <a:cs typeface="Arial"/>
                <a:sym typeface="Arial"/>
              </a:rPr>
              <a:t>Start voorlichtingstraject bij </a:t>
            </a:r>
            <a:r>
              <a:rPr kumimoji="0" lang="nl-NL" sz="825" b="1" i="0" u="none" strike="noStrike" kern="0" cap="none" spc="0" normalizeH="0" baseline="0" noProof="0" err="1">
                <a:ln>
                  <a:noFill/>
                </a:ln>
                <a:solidFill>
                  <a:prstClr val="black"/>
                </a:solidFill>
                <a:effectLst/>
                <a:uLnTx/>
                <a:uFillTx/>
                <a:latin typeface="Arial"/>
                <a:ea typeface="+mn-ea"/>
                <a:cs typeface="Arial"/>
                <a:sym typeface="Arial"/>
              </a:rPr>
              <a:t>eGFR</a:t>
            </a:r>
            <a:r>
              <a:rPr kumimoji="0" lang="nl-NL" sz="825" b="1" i="0" u="none" strike="noStrike" kern="0" cap="none" spc="0" normalizeH="0" baseline="0" noProof="0">
                <a:ln>
                  <a:noFill/>
                </a:ln>
                <a:solidFill>
                  <a:prstClr val="black"/>
                </a:solidFill>
                <a:effectLst/>
                <a:uLnTx/>
                <a:uFillTx/>
                <a:latin typeface="Arial"/>
                <a:ea typeface="+mn-ea"/>
                <a:cs typeface="Arial"/>
                <a:sym typeface="Arial"/>
              </a:rPr>
              <a:t> &lt;20 ml/min/1.73m</a:t>
            </a:r>
            <a:r>
              <a:rPr kumimoji="0" lang="nl-NL" sz="825" b="1" i="0" u="none" strike="noStrike" kern="0" cap="none" spc="0" normalizeH="0" baseline="30000" noProof="0">
                <a:ln>
                  <a:noFill/>
                </a:ln>
                <a:solidFill>
                  <a:prstClr val="black"/>
                </a:solidFill>
                <a:effectLst/>
                <a:uLnTx/>
                <a:uFillTx/>
                <a:latin typeface="Arial"/>
                <a:ea typeface="+mn-ea"/>
                <a:cs typeface="Arial"/>
                <a:sym typeface="Arial"/>
              </a:rPr>
              <a:t>2</a:t>
            </a:r>
            <a:endParaRPr kumimoji="0" lang="nl-NL" sz="825" b="1"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7" name="Rectangle 30">
            <a:extLst>
              <a:ext uri="{FF2B5EF4-FFF2-40B4-BE49-F238E27FC236}">
                <a16:creationId xmlns:a16="http://schemas.microsoft.com/office/drawing/2014/main" id="{CF1023C2-597E-5461-9AB6-17F48BC1177E}"/>
              </a:ext>
            </a:extLst>
          </p:cNvPr>
          <p:cNvSpPr/>
          <p:nvPr/>
        </p:nvSpPr>
        <p:spPr bwMode="gray">
          <a:xfrm>
            <a:off x="3364952" y="2910470"/>
            <a:ext cx="3987723" cy="1580754"/>
          </a:xfrm>
          <a:prstGeom prst="rect">
            <a:avLst/>
          </a:prstGeom>
          <a:solidFill>
            <a:srgbClr val="D8D8D8"/>
          </a:solidFill>
          <a:ln w="19050" algn="ctr">
            <a:noFill/>
            <a:miter lim="800000"/>
            <a:headEnd/>
            <a:tailEnd/>
          </a:ln>
        </p:spPr>
        <p:txBody>
          <a:bodyPr wrap="square" lIns="66675" tIns="0" rIns="66675" bIns="66675" rtlCol="0" anchor="t"/>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900" b="1" i="0" u="none" strike="noStrike" kern="0" cap="none" spc="0" normalizeH="0" baseline="0" noProof="0">
                <a:ln>
                  <a:noFill/>
                </a:ln>
                <a:solidFill>
                  <a:prstClr val="black"/>
                </a:solidFill>
                <a:effectLst/>
                <a:uLnTx/>
                <a:uFillTx/>
                <a:latin typeface="Arial"/>
                <a:ea typeface="+mn-ea"/>
                <a:cs typeface="Arial"/>
                <a:sym typeface="Arial"/>
              </a:rPr>
              <a:t>Keuze tijdens markeringsgesprek</a:t>
            </a:r>
          </a:p>
        </p:txBody>
      </p:sp>
      <p:sp>
        <p:nvSpPr>
          <p:cNvPr id="423" name="Rechthoek: afgeronde hoeken 1">
            <a:extLst>
              <a:ext uri="{FF2B5EF4-FFF2-40B4-BE49-F238E27FC236}">
                <a16:creationId xmlns:a16="http://schemas.microsoft.com/office/drawing/2014/main" id="{2DE49D1F-B126-11D2-A58C-92CCA550080E}"/>
              </a:ext>
            </a:extLst>
          </p:cNvPr>
          <p:cNvSpPr/>
          <p:nvPr/>
        </p:nvSpPr>
        <p:spPr>
          <a:xfrm>
            <a:off x="3716274" y="3229066"/>
            <a:ext cx="3306397" cy="227612"/>
          </a:xfrm>
          <a:prstGeom prst="roundRect">
            <a:avLst/>
          </a:prstGeom>
          <a:solidFill>
            <a:srgbClr val="EBDDC5"/>
          </a:solidFill>
          <a:ln w="25400" cap="flat" cmpd="sng" algn="ctr">
            <a:solidFill>
              <a:schemeClr val="accent4"/>
            </a:solidFill>
            <a:prstDash val="solid"/>
          </a:ln>
          <a:effectLst/>
        </p:spPr>
        <p:txBody>
          <a:bodyPr wrap="non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1" i="0" u="none" strike="noStrike" kern="0" cap="none" spc="0" normalizeH="0" baseline="0" noProof="0">
                <a:ln>
                  <a:noFill/>
                </a:ln>
                <a:solidFill>
                  <a:prstClr val="black"/>
                </a:solidFill>
                <a:effectLst/>
                <a:uLnTx/>
                <a:uFillTx/>
                <a:latin typeface="Arial"/>
                <a:ea typeface="+mn-ea"/>
                <a:cs typeface="Arial"/>
                <a:sym typeface="Arial"/>
              </a:rPr>
              <a:t>Conservatieve therapie</a:t>
            </a:r>
            <a:endParaRPr kumimoji="0" lang="nl-NL" sz="6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4" name="Rechthoek: afgeronde hoeken 1">
            <a:extLst>
              <a:ext uri="{FF2B5EF4-FFF2-40B4-BE49-F238E27FC236}">
                <a16:creationId xmlns:a16="http://schemas.microsoft.com/office/drawing/2014/main" id="{3477CCBB-1BAB-E292-085E-8A6A846CE2DC}"/>
              </a:ext>
            </a:extLst>
          </p:cNvPr>
          <p:cNvSpPr/>
          <p:nvPr/>
        </p:nvSpPr>
        <p:spPr>
          <a:xfrm>
            <a:off x="3716954" y="3589714"/>
            <a:ext cx="3302463" cy="227612"/>
          </a:xfrm>
          <a:prstGeom prst="roundRect">
            <a:avLst/>
          </a:prstGeom>
          <a:solidFill>
            <a:srgbClr val="EBDDC5"/>
          </a:solidFill>
          <a:ln w="25400" cap="flat" cmpd="sng" algn="ctr">
            <a:solidFill>
              <a:schemeClr val="accent4"/>
            </a:solidFill>
            <a:prstDash val="solid"/>
          </a:ln>
          <a:effectLst/>
        </p:spPr>
        <p:txBody>
          <a:bodyPr wrap="non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1" i="0" u="none" strike="noStrike" kern="0" cap="none" spc="0" normalizeH="0" baseline="0" noProof="0">
                <a:ln>
                  <a:noFill/>
                </a:ln>
                <a:solidFill>
                  <a:prstClr val="black"/>
                </a:solidFill>
                <a:effectLst/>
                <a:uLnTx/>
                <a:uFillTx/>
                <a:latin typeface="Arial"/>
                <a:ea typeface="+mn-ea"/>
                <a:cs typeface="Arial"/>
                <a:sym typeface="Arial"/>
              </a:rPr>
              <a:t>Dialyse</a:t>
            </a:r>
            <a:endParaRPr kumimoji="0" lang="nl-NL" sz="6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5" name="Rechthoek: afgeronde hoeken 1">
            <a:extLst>
              <a:ext uri="{FF2B5EF4-FFF2-40B4-BE49-F238E27FC236}">
                <a16:creationId xmlns:a16="http://schemas.microsoft.com/office/drawing/2014/main" id="{5842CBB6-0055-88FC-91FA-01AE21A7D94D}"/>
              </a:ext>
            </a:extLst>
          </p:cNvPr>
          <p:cNvSpPr/>
          <p:nvPr/>
        </p:nvSpPr>
        <p:spPr>
          <a:xfrm>
            <a:off x="3713796" y="4010155"/>
            <a:ext cx="3302463" cy="227612"/>
          </a:xfrm>
          <a:prstGeom prst="roundRect">
            <a:avLst/>
          </a:prstGeom>
          <a:solidFill>
            <a:srgbClr val="EBDDC5"/>
          </a:solidFill>
          <a:ln w="25400" cap="flat" cmpd="sng" algn="ctr">
            <a:solidFill>
              <a:schemeClr val="accent4"/>
            </a:solidFill>
            <a:prstDash val="solid"/>
          </a:ln>
          <a:effectLst/>
        </p:spPr>
        <p:txBody>
          <a:bodyPr wrap="none" lIns="0" tIns="0" rIns="0" b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1" i="0" u="none" strike="noStrike" kern="0" cap="none" spc="0" normalizeH="0" baseline="0" noProof="0">
                <a:ln>
                  <a:noFill/>
                </a:ln>
                <a:solidFill>
                  <a:prstClr val="black"/>
                </a:solidFill>
                <a:effectLst/>
                <a:uLnTx/>
                <a:uFillTx/>
                <a:latin typeface="Arial"/>
                <a:ea typeface="+mn-ea"/>
                <a:cs typeface="Arial"/>
                <a:sym typeface="Arial"/>
              </a:rPr>
              <a:t>voorkeur Transplantatie</a:t>
            </a:r>
            <a:endParaRPr kumimoji="0" lang="nl-NL" sz="6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9" name="Oval 125">
            <a:extLst>
              <a:ext uri="{FF2B5EF4-FFF2-40B4-BE49-F238E27FC236}">
                <a16:creationId xmlns:a16="http://schemas.microsoft.com/office/drawing/2014/main" id="{7157FBCD-24A2-9927-9CC3-5093EE5BEE54}"/>
              </a:ext>
            </a:extLst>
          </p:cNvPr>
          <p:cNvSpPr/>
          <p:nvPr/>
        </p:nvSpPr>
        <p:spPr bwMode="gray">
          <a:xfrm>
            <a:off x="3533191" y="3933428"/>
            <a:ext cx="424790"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1" i="0" u="none" strike="noStrike" kern="0" cap="none" spc="0" normalizeH="0" baseline="0" noProof="0">
                <a:ln>
                  <a:noFill/>
                </a:ln>
                <a:solidFill>
                  <a:prstClr val="white"/>
                </a:solidFill>
                <a:effectLst/>
                <a:uLnTx/>
                <a:uFillTx/>
                <a:latin typeface="Arial"/>
                <a:ea typeface="+mn-ea"/>
                <a:cs typeface="Arial"/>
                <a:sym typeface="Arial"/>
              </a:rPr>
              <a:t>36%</a:t>
            </a:r>
          </a:p>
        </p:txBody>
      </p:sp>
      <p:sp>
        <p:nvSpPr>
          <p:cNvPr id="430" name="Oval 125">
            <a:extLst>
              <a:ext uri="{FF2B5EF4-FFF2-40B4-BE49-F238E27FC236}">
                <a16:creationId xmlns:a16="http://schemas.microsoft.com/office/drawing/2014/main" id="{7F6631C1-DA36-C7AF-C817-1698E95B1845}"/>
              </a:ext>
            </a:extLst>
          </p:cNvPr>
          <p:cNvSpPr/>
          <p:nvPr/>
        </p:nvSpPr>
        <p:spPr bwMode="gray">
          <a:xfrm>
            <a:off x="3544996" y="3511884"/>
            <a:ext cx="424790"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1" i="0" u="none" strike="noStrike" kern="0" cap="none" spc="0" normalizeH="0" baseline="0" noProof="0">
                <a:ln>
                  <a:noFill/>
                </a:ln>
                <a:solidFill>
                  <a:prstClr val="white"/>
                </a:solidFill>
                <a:effectLst/>
                <a:uLnTx/>
                <a:uFillTx/>
                <a:latin typeface="Arial"/>
                <a:ea typeface="+mn-ea"/>
                <a:cs typeface="Arial"/>
                <a:sym typeface="Arial"/>
              </a:rPr>
              <a:t>53%</a:t>
            </a:r>
          </a:p>
        </p:txBody>
      </p:sp>
      <p:sp>
        <p:nvSpPr>
          <p:cNvPr id="431" name="Oval 125">
            <a:extLst>
              <a:ext uri="{FF2B5EF4-FFF2-40B4-BE49-F238E27FC236}">
                <a16:creationId xmlns:a16="http://schemas.microsoft.com/office/drawing/2014/main" id="{33DD9DC2-088B-2E58-A466-2AA9708A5A19}"/>
              </a:ext>
            </a:extLst>
          </p:cNvPr>
          <p:cNvSpPr/>
          <p:nvPr/>
        </p:nvSpPr>
        <p:spPr bwMode="gray">
          <a:xfrm>
            <a:off x="3536349" y="3155047"/>
            <a:ext cx="424790" cy="148036"/>
          </a:xfrm>
          <a:prstGeom prst="ellipse">
            <a:avLst/>
          </a:prstGeom>
          <a:solidFill>
            <a:schemeClr val="accent3">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1" i="0" u="none" strike="noStrike" kern="0" cap="none" spc="0" normalizeH="0" baseline="0" noProof="0">
                <a:ln>
                  <a:noFill/>
                </a:ln>
                <a:solidFill>
                  <a:prstClr val="white"/>
                </a:solidFill>
                <a:effectLst/>
                <a:uLnTx/>
                <a:uFillTx/>
                <a:latin typeface="Arial"/>
                <a:ea typeface="+mn-ea"/>
                <a:cs typeface="Arial"/>
                <a:sym typeface="Arial"/>
              </a:rPr>
              <a:t>11%</a:t>
            </a:r>
          </a:p>
        </p:txBody>
      </p:sp>
      <p:sp>
        <p:nvSpPr>
          <p:cNvPr id="432" name="Oval 37">
            <a:extLst>
              <a:ext uri="{FF2B5EF4-FFF2-40B4-BE49-F238E27FC236}">
                <a16:creationId xmlns:a16="http://schemas.microsoft.com/office/drawing/2014/main" id="{FEB93431-EA77-9614-990A-29414BA98813}"/>
              </a:ext>
            </a:extLst>
          </p:cNvPr>
          <p:cNvSpPr/>
          <p:nvPr/>
        </p:nvSpPr>
        <p:spPr bwMode="gray">
          <a:xfrm>
            <a:off x="3965781" y="3515036"/>
            <a:ext cx="333390" cy="137758"/>
          </a:xfrm>
          <a:prstGeom prst="ellipse">
            <a:avLst/>
          </a:prstGeom>
          <a:solidFill>
            <a:schemeClr val="accent4">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1" i="0" u="none" strike="noStrike" kern="0" cap="none" spc="0" normalizeH="0" baseline="0" noProof="0">
                <a:ln>
                  <a:noFill/>
                </a:ln>
                <a:solidFill>
                  <a:prstClr val="white"/>
                </a:solidFill>
                <a:effectLst/>
                <a:uLnTx/>
                <a:uFillTx/>
                <a:latin typeface="Arial"/>
                <a:ea typeface="+mn-ea"/>
                <a:cs typeface="Arial"/>
                <a:sym typeface="Arial"/>
              </a:rPr>
              <a:t>375</a:t>
            </a:r>
          </a:p>
        </p:txBody>
      </p:sp>
      <p:sp>
        <p:nvSpPr>
          <p:cNvPr id="433" name="Oval 37">
            <a:extLst>
              <a:ext uri="{FF2B5EF4-FFF2-40B4-BE49-F238E27FC236}">
                <a16:creationId xmlns:a16="http://schemas.microsoft.com/office/drawing/2014/main" id="{D44B5B27-E2CB-B61B-20E4-12458D50E34D}"/>
              </a:ext>
            </a:extLst>
          </p:cNvPr>
          <p:cNvSpPr/>
          <p:nvPr/>
        </p:nvSpPr>
        <p:spPr bwMode="gray">
          <a:xfrm>
            <a:off x="3962623" y="3939636"/>
            <a:ext cx="333390" cy="137758"/>
          </a:xfrm>
          <a:prstGeom prst="ellipse">
            <a:avLst/>
          </a:prstGeom>
          <a:solidFill>
            <a:schemeClr val="accent4">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1" i="0" u="none" strike="noStrike" kern="0" cap="none" spc="0" normalizeH="0" baseline="0" noProof="0">
                <a:ln>
                  <a:noFill/>
                </a:ln>
                <a:solidFill>
                  <a:prstClr val="white"/>
                </a:solidFill>
                <a:effectLst/>
                <a:uLnTx/>
                <a:uFillTx/>
                <a:latin typeface="Arial"/>
                <a:ea typeface="+mn-ea"/>
                <a:cs typeface="Arial"/>
                <a:sym typeface="Arial"/>
              </a:rPr>
              <a:t>260</a:t>
            </a:r>
          </a:p>
        </p:txBody>
      </p:sp>
      <p:sp>
        <p:nvSpPr>
          <p:cNvPr id="434" name="Oval 37">
            <a:extLst>
              <a:ext uri="{FF2B5EF4-FFF2-40B4-BE49-F238E27FC236}">
                <a16:creationId xmlns:a16="http://schemas.microsoft.com/office/drawing/2014/main" id="{05D19CF3-0B91-30E1-07B7-4886CEEF91BC}"/>
              </a:ext>
            </a:extLst>
          </p:cNvPr>
          <p:cNvSpPr/>
          <p:nvPr/>
        </p:nvSpPr>
        <p:spPr bwMode="gray">
          <a:xfrm>
            <a:off x="3965781" y="3163845"/>
            <a:ext cx="333390" cy="137758"/>
          </a:xfrm>
          <a:prstGeom prst="ellipse">
            <a:avLst/>
          </a:prstGeom>
          <a:solidFill>
            <a:schemeClr val="accent4">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1" i="0" u="none" strike="noStrike" kern="0" cap="none" spc="0" normalizeH="0" baseline="0" noProof="0">
                <a:ln>
                  <a:noFill/>
                </a:ln>
                <a:solidFill>
                  <a:prstClr val="white"/>
                </a:solidFill>
                <a:effectLst/>
                <a:uLnTx/>
                <a:uFillTx/>
                <a:latin typeface="Arial"/>
                <a:ea typeface="+mn-ea"/>
                <a:cs typeface="Arial"/>
                <a:sym typeface="Arial"/>
              </a:rPr>
              <a:t>80</a:t>
            </a:r>
          </a:p>
        </p:txBody>
      </p:sp>
      <p:sp>
        <p:nvSpPr>
          <p:cNvPr id="447" name="Stroomdiagram: Verbindingslijn 446">
            <a:extLst>
              <a:ext uri="{FF2B5EF4-FFF2-40B4-BE49-F238E27FC236}">
                <a16:creationId xmlns:a16="http://schemas.microsoft.com/office/drawing/2014/main" id="{34161649-1A4D-7440-57BB-FC0B464BDA44}"/>
              </a:ext>
            </a:extLst>
          </p:cNvPr>
          <p:cNvSpPr/>
          <p:nvPr/>
        </p:nvSpPr>
        <p:spPr>
          <a:xfrm>
            <a:off x="783739" y="1413941"/>
            <a:ext cx="131063" cy="130063"/>
          </a:xfrm>
          <a:prstGeom prst="flowChartConnector">
            <a:avLst/>
          </a:prstGeom>
          <a:solidFill>
            <a:schemeClr val="tx1">
              <a:lumMod val="50000"/>
              <a:lumOff val="50000"/>
            </a:scheme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0" i="0" u="none" strike="noStrike" kern="0" cap="none" spc="0" normalizeH="0" baseline="0" noProof="0">
                <a:ln>
                  <a:noFill/>
                </a:ln>
                <a:solidFill>
                  <a:prstClr val="white"/>
                </a:solidFill>
                <a:effectLst/>
                <a:uLnTx/>
                <a:uFillTx/>
                <a:latin typeface="Arial"/>
                <a:ea typeface="+mn-ea"/>
                <a:cs typeface="Arial"/>
                <a:sym typeface="Arial"/>
              </a:rPr>
              <a:t>A</a:t>
            </a:r>
          </a:p>
        </p:txBody>
      </p:sp>
      <p:sp>
        <p:nvSpPr>
          <p:cNvPr id="448" name="Stroomdiagram: Verbindingslijn 447">
            <a:extLst>
              <a:ext uri="{FF2B5EF4-FFF2-40B4-BE49-F238E27FC236}">
                <a16:creationId xmlns:a16="http://schemas.microsoft.com/office/drawing/2014/main" id="{41DEAAAE-DDDE-F2EA-E6E5-45FC48E73AE6}"/>
              </a:ext>
            </a:extLst>
          </p:cNvPr>
          <p:cNvSpPr/>
          <p:nvPr/>
        </p:nvSpPr>
        <p:spPr>
          <a:xfrm>
            <a:off x="757945" y="3229065"/>
            <a:ext cx="121645" cy="103865"/>
          </a:xfrm>
          <a:prstGeom prst="flowChartConnector">
            <a:avLst/>
          </a:prstGeom>
          <a:solidFill>
            <a:schemeClr val="tx1">
              <a:lumMod val="50000"/>
              <a:lumOff val="50000"/>
            </a:scheme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0" i="0" u="none" strike="noStrike" kern="0" cap="none" spc="0" normalizeH="0" baseline="0" noProof="0">
                <a:ln>
                  <a:noFill/>
                </a:ln>
                <a:solidFill>
                  <a:prstClr val="white"/>
                </a:solidFill>
                <a:effectLst/>
                <a:uLnTx/>
                <a:uFillTx/>
                <a:latin typeface="Arial"/>
                <a:ea typeface="+mn-ea"/>
                <a:cs typeface="Arial"/>
                <a:sym typeface="Arial"/>
              </a:rPr>
              <a:t>A</a:t>
            </a:r>
          </a:p>
        </p:txBody>
      </p:sp>
      <p:sp>
        <p:nvSpPr>
          <p:cNvPr id="453" name="Rechthoek 452">
            <a:extLst>
              <a:ext uri="{FF2B5EF4-FFF2-40B4-BE49-F238E27FC236}">
                <a16:creationId xmlns:a16="http://schemas.microsoft.com/office/drawing/2014/main" id="{C0D84B95-E9BD-3E71-3422-0D8B94BD6496}"/>
              </a:ext>
            </a:extLst>
          </p:cNvPr>
          <p:cNvSpPr/>
          <p:nvPr/>
        </p:nvSpPr>
        <p:spPr>
          <a:xfrm>
            <a:off x="34336" y="4320892"/>
            <a:ext cx="2226572" cy="79353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nl-NL" sz="1350" b="0" i="0" u="none" strike="noStrike" kern="0" cap="none" spc="0" normalizeH="0" baseline="0" noProof="0">
              <a:ln>
                <a:noFill/>
              </a:ln>
              <a:solidFill>
                <a:prstClr val="white"/>
              </a:solidFill>
              <a:effectLst/>
              <a:uLnTx/>
              <a:uFillTx/>
              <a:latin typeface="Arial"/>
              <a:ea typeface="+mn-ea"/>
              <a:cs typeface="Arial"/>
              <a:sym typeface="Arial"/>
            </a:endParaRPr>
          </a:p>
        </p:txBody>
      </p:sp>
      <p:sp>
        <p:nvSpPr>
          <p:cNvPr id="454" name="Oval 32">
            <a:extLst>
              <a:ext uri="{FF2B5EF4-FFF2-40B4-BE49-F238E27FC236}">
                <a16:creationId xmlns:a16="http://schemas.microsoft.com/office/drawing/2014/main" id="{8524D178-3325-0009-509A-CD11F5AA1558}"/>
              </a:ext>
            </a:extLst>
          </p:cNvPr>
          <p:cNvSpPr/>
          <p:nvPr/>
        </p:nvSpPr>
        <p:spPr bwMode="gray">
          <a:xfrm>
            <a:off x="190734" y="4705955"/>
            <a:ext cx="333390" cy="174779"/>
          </a:xfrm>
          <a:prstGeom prst="ellipse">
            <a:avLst/>
          </a:prstGeom>
          <a:solidFill>
            <a:schemeClr val="accent3">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1" i="0" u="none" strike="noStrike" kern="0" cap="none" spc="0" normalizeH="0" baseline="0" noProof="0">
                <a:ln>
                  <a:noFill/>
                </a:ln>
                <a:solidFill>
                  <a:prstClr val="white"/>
                </a:solidFill>
                <a:effectLst/>
                <a:uLnTx/>
                <a:uFillTx/>
                <a:latin typeface="Arial"/>
                <a:ea typeface="+mn-ea"/>
                <a:cs typeface="Arial"/>
                <a:sym typeface="Arial"/>
              </a:rPr>
              <a:t>XX%</a:t>
            </a:r>
          </a:p>
        </p:txBody>
      </p:sp>
      <p:sp>
        <p:nvSpPr>
          <p:cNvPr id="455" name="Rechthoek: afgeronde hoeken 1">
            <a:extLst>
              <a:ext uri="{FF2B5EF4-FFF2-40B4-BE49-F238E27FC236}">
                <a16:creationId xmlns:a16="http://schemas.microsoft.com/office/drawing/2014/main" id="{AF4563E7-7019-7A58-59CF-42789C23EE44}"/>
              </a:ext>
            </a:extLst>
          </p:cNvPr>
          <p:cNvSpPr/>
          <p:nvPr/>
        </p:nvSpPr>
        <p:spPr>
          <a:xfrm>
            <a:off x="554028" y="4712764"/>
            <a:ext cx="1343210" cy="159281"/>
          </a:xfrm>
          <a:prstGeom prst="rect">
            <a:avLst/>
          </a:prstGeom>
          <a:noFill/>
          <a:ln w="9525" cap="flat" cmpd="sng" algn="ctr">
            <a:noFill/>
            <a:prstDash val="solid"/>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nl-NL" sz="600" b="0" i="0" u="none" strike="noStrike" kern="0" cap="none" spc="0" normalizeH="0" baseline="0" noProof="0">
                <a:ln>
                  <a:noFill/>
                </a:ln>
                <a:solidFill>
                  <a:prstClr val="black"/>
                </a:solidFill>
                <a:effectLst/>
                <a:uLnTx/>
                <a:uFillTx/>
                <a:latin typeface="Arial"/>
                <a:ea typeface="+mn-ea"/>
                <a:cs typeface="Arial"/>
                <a:sym typeface="Arial"/>
              </a:rPr>
              <a:t>% verdeling patiënten</a:t>
            </a:r>
          </a:p>
        </p:txBody>
      </p:sp>
      <p:grpSp>
        <p:nvGrpSpPr>
          <p:cNvPr id="456" name="Group 22">
            <a:extLst>
              <a:ext uri="{FF2B5EF4-FFF2-40B4-BE49-F238E27FC236}">
                <a16:creationId xmlns:a16="http://schemas.microsoft.com/office/drawing/2014/main" id="{29F87807-F2C0-DF0C-0AB6-5E91CC1E8B2F}"/>
              </a:ext>
            </a:extLst>
          </p:cNvPr>
          <p:cNvGrpSpPr/>
          <p:nvPr/>
        </p:nvGrpSpPr>
        <p:grpSpPr>
          <a:xfrm>
            <a:off x="188439" y="4497836"/>
            <a:ext cx="2247112" cy="174779"/>
            <a:chOff x="6791727" y="6031014"/>
            <a:chExt cx="3154408" cy="291239"/>
          </a:xfrm>
        </p:grpSpPr>
        <p:sp>
          <p:nvSpPr>
            <p:cNvPr id="457" name="Oval 37">
              <a:extLst>
                <a:ext uri="{FF2B5EF4-FFF2-40B4-BE49-F238E27FC236}">
                  <a16:creationId xmlns:a16="http://schemas.microsoft.com/office/drawing/2014/main" id="{63196A7A-06F0-01ED-25A1-99D4791A48DF}"/>
                </a:ext>
              </a:extLst>
            </p:cNvPr>
            <p:cNvSpPr/>
            <p:nvPr/>
          </p:nvSpPr>
          <p:spPr bwMode="gray">
            <a:xfrm>
              <a:off x="6791727" y="6031014"/>
              <a:ext cx="468000" cy="291239"/>
            </a:xfrm>
            <a:prstGeom prst="ellipse">
              <a:avLst/>
            </a:prstGeom>
            <a:solidFill>
              <a:schemeClr val="accent4">
                <a:lumMod val="75000"/>
              </a:schemeClr>
            </a:solidFill>
            <a:ln w="19050" algn="ctr">
              <a:noFill/>
              <a:miter lim="800000"/>
              <a:headEnd/>
              <a:tailEnd/>
            </a:ln>
          </p:spPr>
          <p:txBody>
            <a:bodyPr wrap="square" lIns="0" tIns="0" rIns="0" bIns="0" rtlCol="0" anchor="ctr"/>
            <a:lstStyle/>
            <a:p>
              <a:pPr marL="0" marR="0" lvl="0" indent="0" algn="ctr" defTabSz="685800" rtl="0" eaLnBrk="1" fontAlgn="auto" latinLnBrk="0" hangingPunct="1">
                <a:lnSpc>
                  <a:spcPct val="106000"/>
                </a:lnSpc>
                <a:spcBef>
                  <a:spcPts val="0"/>
                </a:spcBef>
                <a:spcAft>
                  <a:spcPts val="0"/>
                </a:spcAft>
                <a:buClrTx/>
                <a:buSzTx/>
                <a:buFont typeface="Arial"/>
                <a:buNone/>
                <a:tabLst/>
                <a:defRPr/>
              </a:pPr>
              <a:r>
                <a:rPr kumimoji="0" lang="nl-NL" sz="675" b="1" i="0" u="none" strike="noStrike" kern="0" cap="none" spc="0" normalizeH="0" baseline="0" noProof="0">
                  <a:ln>
                    <a:noFill/>
                  </a:ln>
                  <a:solidFill>
                    <a:prstClr val="white"/>
                  </a:solidFill>
                  <a:effectLst/>
                  <a:uLnTx/>
                  <a:uFillTx/>
                  <a:latin typeface="Arial"/>
                  <a:ea typeface="+mn-ea"/>
                  <a:cs typeface="Arial"/>
                  <a:sym typeface="Arial"/>
                </a:rPr>
                <a:t>XX</a:t>
              </a:r>
            </a:p>
          </p:txBody>
        </p:sp>
        <p:sp>
          <p:nvSpPr>
            <p:cNvPr id="458" name="Rechthoek: afgeronde hoeken 1">
              <a:extLst>
                <a:ext uri="{FF2B5EF4-FFF2-40B4-BE49-F238E27FC236}">
                  <a16:creationId xmlns:a16="http://schemas.microsoft.com/office/drawing/2014/main" id="{5D32EC8D-1458-665F-37EB-5EDA65AFB4B6}"/>
                </a:ext>
              </a:extLst>
            </p:cNvPr>
            <p:cNvSpPr/>
            <p:nvPr/>
          </p:nvSpPr>
          <p:spPr>
            <a:xfrm>
              <a:off x="7307097" y="6043920"/>
              <a:ext cx="2639038" cy="195503"/>
            </a:xfrm>
            <a:prstGeom prst="rect">
              <a:avLst/>
            </a:prstGeom>
            <a:noFill/>
            <a:ln w="9525" cap="flat" cmpd="sng" algn="ctr">
              <a:noFill/>
              <a:prstDash val="solid"/>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nl-NL" sz="600" b="0" i="0" u="none" strike="noStrike" kern="0" cap="none" spc="0" normalizeH="0" baseline="0" noProof="0">
                  <a:ln>
                    <a:noFill/>
                  </a:ln>
                  <a:solidFill>
                    <a:prstClr val="black"/>
                  </a:solidFill>
                  <a:effectLst/>
                  <a:uLnTx/>
                  <a:uFillTx/>
                  <a:latin typeface="Arial"/>
                  <a:ea typeface="+mn-ea"/>
                  <a:cs typeface="Arial"/>
                  <a:sym typeface="Arial"/>
                </a:rPr>
                <a:t>Patiëntaantallen (afgerond op vijftallen)</a:t>
              </a:r>
            </a:p>
          </p:txBody>
        </p:sp>
      </p:grpSp>
      <p:sp>
        <p:nvSpPr>
          <p:cNvPr id="459" name="Stroomdiagram: Verbindingslijn 458">
            <a:hlinkClick r:id="rId6" action="ppaction://hlinksldjump" tooltip="X"/>
            <a:extLst>
              <a:ext uri="{FF2B5EF4-FFF2-40B4-BE49-F238E27FC236}">
                <a16:creationId xmlns:a16="http://schemas.microsoft.com/office/drawing/2014/main" id="{483E605B-AEC1-26AD-E3F3-96D6BAD26795}"/>
              </a:ext>
            </a:extLst>
          </p:cNvPr>
          <p:cNvSpPr/>
          <p:nvPr/>
        </p:nvSpPr>
        <p:spPr>
          <a:xfrm>
            <a:off x="259647" y="4937155"/>
            <a:ext cx="147298" cy="139040"/>
          </a:xfrm>
          <a:prstGeom prst="flowChartConnector">
            <a:avLst/>
          </a:prstGeom>
          <a:solidFill>
            <a:schemeClr val="tx1">
              <a:lumMod val="50000"/>
              <a:lumOff val="50000"/>
            </a:scheme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675" b="0" i="0" u="none" strike="noStrike" kern="0" cap="none" spc="0" normalizeH="0" baseline="0" noProof="0">
                <a:ln>
                  <a:noFill/>
                </a:ln>
                <a:solidFill>
                  <a:prstClr val="white"/>
                </a:solidFill>
                <a:effectLst/>
                <a:uLnTx/>
                <a:uFillTx/>
                <a:latin typeface="Arial"/>
                <a:ea typeface="+mn-ea"/>
                <a:cs typeface="Arial"/>
                <a:sym typeface="Arial"/>
              </a:rPr>
              <a:t>X</a:t>
            </a:r>
          </a:p>
        </p:txBody>
      </p:sp>
      <p:sp>
        <p:nvSpPr>
          <p:cNvPr id="460" name="Rechthoek: afgeronde hoeken 1">
            <a:extLst>
              <a:ext uri="{FF2B5EF4-FFF2-40B4-BE49-F238E27FC236}">
                <a16:creationId xmlns:a16="http://schemas.microsoft.com/office/drawing/2014/main" id="{1F555BC8-DC15-C2D2-3232-CE78551E02AF}"/>
              </a:ext>
            </a:extLst>
          </p:cNvPr>
          <p:cNvSpPr/>
          <p:nvPr/>
        </p:nvSpPr>
        <p:spPr>
          <a:xfrm>
            <a:off x="534919" y="4935252"/>
            <a:ext cx="1464923" cy="129667"/>
          </a:xfrm>
          <a:prstGeom prst="rect">
            <a:avLst/>
          </a:prstGeom>
          <a:noFill/>
          <a:ln w="9525" cap="flat" cmpd="sng" algn="ctr">
            <a:noFill/>
            <a:prstDash val="solid"/>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nl-NL" sz="600" b="0" i="0" u="none" strike="noStrike" kern="0" cap="none" spc="0" normalizeH="0" baseline="0" noProof="0" err="1">
                <a:ln>
                  <a:noFill/>
                </a:ln>
                <a:solidFill>
                  <a:prstClr val="black"/>
                </a:solidFill>
                <a:effectLst/>
                <a:uLnTx/>
                <a:uFillTx/>
                <a:latin typeface="Arial"/>
                <a:ea typeface="+mn-ea"/>
                <a:cs typeface="Arial"/>
                <a:sym typeface="Arial"/>
              </a:rPr>
              <a:t>Voetnote</a:t>
            </a:r>
            <a:r>
              <a:rPr kumimoji="0" lang="nl-NL" sz="600" b="0" i="0" u="none" strike="noStrike" kern="0" cap="none" spc="0" normalizeH="0" baseline="0" noProof="0">
                <a:ln>
                  <a:noFill/>
                </a:ln>
                <a:solidFill>
                  <a:prstClr val="black"/>
                </a:solidFill>
                <a:effectLst/>
                <a:uLnTx/>
                <a:uFillTx/>
                <a:latin typeface="Arial"/>
                <a:ea typeface="+mn-ea"/>
                <a:cs typeface="Arial"/>
                <a:sym typeface="Arial"/>
              </a:rPr>
              <a:t>n toegelicht op </a:t>
            </a:r>
            <a:r>
              <a:rPr kumimoji="0" lang="nl-NL" sz="600" b="0" i="0" u="none" strike="noStrike" kern="0" cap="none" spc="0" normalizeH="0" baseline="0" noProof="0">
                <a:ln>
                  <a:noFill/>
                </a:ln>
                <a:solidFill>
                  <a:srgbClr val="F38D24"/>
                </a:solidFill>
                <a:effectLst/>
                <a:uLnTx/>
                <a:uFillTx/>
                <a:latin typeface="Arial"/>
                <a:ea typeface="+mn-ea"/>
                <a:cs typeface="Arial"/>
                <a:sym typeface="Arial"/>
                <a:hlinkClick r:id="rId7" action="ppaction://hlinksldjump">
                  <a:extLst>
                    <a:ext uri="{A12FA001-AC4F-418D-AE19-62706E023703}">
                      <ahyp:hlinkClr xmlns:ahyp="http://schemas.microsoft.com/office/drawing/2018/hyperlinkcolor" val="tx"/>
                    </a:ext>
                  </a:extLst>
                </a:hlinkClick>
              </a:rPr>
              <a:t>deze </a:t>
            </a:r>
            <a:r>
              <a:rPr kumimoji="0" lang="nl-NL" sz="600" b="0" i="0" u="none" strike="noStrike" kern="0" cap="none" spc="0" normalizeH="0" baseline="0" noProof="0" err="1">
                <a:ln>
                  <a:noFill/>
                </a:ln>
                <a:solidFill>
                  <a:srgbClr val="F38D24"/>
                </a:solidFill>
                <a:effectLst/>
                <a:uLnTx/>
                <a:uFillTx/>
                <a:latin typeface="Arial"/>
                <a:ea typeface="+mn-ea"/>
                <a:cs typeface="Arial"/>
                <a:sym typeface="Arial"/>
                <a:hlinkClick r:id="rId7" action="ppaction://hlinksldjump">
                  <a:extLst>
                    <a:ext uri="{A12FA001-AC4F-418D-AE19-62706E023703}">
                      <ahyp:hlinkClr xmlns:ahyp="http://schemas.microsoft.com/office/drawing/2018/hyperlinkcolor" val="tx"/>
                    </a:ext>
                  </a:extLst>
                </a:hlinkClick>
              </a:rPr>
              <a:t>diaslide</a:t>
            </a:r>
            <a:endParaRPr kumimoji="0" lang="nl-NL" sz="600" b="0" i="0" u="none" strike="noStrike" kern="0" cap="none" spc="0" normalizeH="0" baseline="0" noProof="0">
              <a:ln>
                <a:noFill/>
              </a:ln>
              <a:solidFill>
                <a:srgbClr val="F38D24"/>
              </a:solidFill>
              <a:effectLst/>
              <a:uLnTx/>
              <a:uFillTx/>
              <a:latin typeface="Arial"/>
              <a:ea typeface="+mn-ea"/>
              <a:cs typeface="Arial"/>
              <a:sym typeface="Arial"/>
            </a:endParaRPr>
          </a:p>
        </p:txBody>
      </p:sp>
      <p:sp>
        <p:nvSpPr>
          <p:cNvPr id="461" name="Tekstvak 460">
            <a:extLst>
              <a:ext uri="{FF2B5EF4-FFF2-40B4-BE49-F238E27FC236}">
                <a16:creationId xmlns:a16="http://schemas.microsoft.com/office/drawing/2014/main" id="{EA2F9BFA-4D8B-55AB-FA9C-4418AE442359}"/>
              </a:ext>
            </a:extLst>
          </p:cNvPr>
          <p:cNvSpPr txBox="1"/>
          <p:nvPr/>
        </p:nvSpPr>
        <p:spPr>
          <a:xfrm>
            <a:off x="37492" y="4293047"/>
            <a:ext cx="828829"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nl-NL" sz="1050" b="0" i="0" u="none" strike="noStrike" kern="0" cap="none" spc="0" normalizeH="0" baseline="0" noProof="0">
                <a:ln>
                  <a:noFill/>
                </a:ln>
                <a:solidFill>
                  <a:srgbClr val="364C55"/>
                </a:solidFill>
                <a:effectLst/>
                <a:uLnTx/>
                <a:uFillTx/>
                <a:latin typeface="Arial"/>
                <a:ea typeface="+mn-ea"/>
                <a:cs typeface="Arial"/>
                <a:sym typeface="Arial"/>
              </a:rPr>
              <a:t>Legenda</a:t>
            </a:r>
          </a:p>
        </p:txBody>
      </p:sp>
      <p:sp>
        <p:nvSpPr>
          <p:cNvPr id="470" name="Stroomdiagram: Verbindingslijn 469">
            <a:extLst>
              <a:ext uri="{FF2B5EF4-FFF2-40B4-BE49-F238E27FC236}">
                <a16:creationId xmlns:a16="http://schemas.microsoft.com/office/drawing/2014/main" id="{14572CF3-67F3-8C15-0FE6-9F912DD52F99}"/>
              </a:ext>
            </a:extLst>
          </p:cNvPr>
          <p:cNvSpPr/>
          <p:nvPr/>
        </p:nvSpPr>
        <p:spPr>
          <a:xfrm>
            <a:off x="8671293" y="828816"/>
            <a:ext cx="131635" cy="132426"/>
          </a:xfrm>
          <a:prstGeom prst="flowChartConnector">
            <a:avLst/>
          </a:prstGeom>
          <a:solidFill>
            <a:sysClr val="window" lastClr="FFFFFF">
              <a:lumMod val="50000"/>
            </a:sys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0" i="0" u="none" strike="noStrike" kern="0" cap="none" spc="0" normalizeH="0" baseline="0" noProof="0">
                <a:ln>
                  <a:noFill/>
                </a:ln>
                <a:solidFill>
                  <a:prstClr val="white"/>
                </a:solidFill>
                <a:effectLst/>
                <a:uLnTx/>
                <a:uFillTx/>
                <a:latin typeface="Arial"/>
                <a:ea typeface="+mn-ea"/>
                <a:cs typeface="Arial"/>
                <a:sym typeface="Arial"/>
              </a:rPr>
              <a:t>F </a:t>
            </a:r>
          </a:p>
        </p:txBody>
      </p:sp>
      <p:sp>
        <p:nvSpPr>
          <p:cNvPr id="485" name="Text Placeholder 62">
            <a:extLst>
              <a:ext uri="{FF2B5EF4-FFF2-40B4-BE49-F238E27FC236}">
                <a16:creationId xmlns:a16="http://schemas.microsoft.com/office/drawing/2014/main" id="{88CEC93C-0484-1963-C129-95C072D5E4E8}"/>
              </a:ext>
            </a:extLst>
          </p:cNvPr>
          <p:cNvSpPr txBox="1">
            <a:spLocks/>
          </p:cNvSpPr>
          <p:nvPr/>
        </p:nvSpPr>
        <p:spPr>
          <a:xfrm>
            <a:off x="198644" y="310139"/>
            <a:ext cx="8391525" cy="292689"/>
          </a:xfrm>
          <a:prstGeom prst="rect">
            <a:avLst/>
          </a:prstGeom>
        </p:spPr>
        <p:txBody>
          <a:bodyPr/>
          <a:lstStyle>
            <a:lvl1pPr marL="239178" indent="-239178" algn="l" defTabSz="1219170" rtl="0" eaLnBrk="1" latinLnBrk="0" hangingPunct="1">
              <a:lnSpc>
                <a:spcPct val="120000"/>
              </a:lnSpc>
              <a:spcBef>
                <a:spcPts val="0"/>
              </a:spcBef>
              <a:buClr>
                <a:schemeClr val="accent1"/>
              </a:buClr>
              <a:buFont typeface="Arial" panose="020B0604020202020204" pitchFamily="34" charset="0"/>
              <a:buChar char="•"/>
              <a:defRPr sz="1600" kern="1200">
                <a:solidFill>
                  <a:srgbClr val="364C55"/>
                </a:solidFill>
                <a:latin typeface="+mn-lt"/>
                <a:ea typeface="+mn-ea"/>
                <a:cs typeface="+mn-cs"/>
              </a:defRPr>
            </a:lvl1pPr>
            <a:lvl2pPr marL="476239" indent="-237061" algn="l" defTabSz="1219170" rtl="0" eaLnBrk="1" latinLnBrk="0" hangingPunct="1">
              <a:lnSpc>
                <a:spcPct val="120000"/>
              </a:lnSpc>
              <a:spcBef>
                <a:spcPts val="0"/>
              </a:spcBef>
              <a:buClr>
                <a:schemeClr val="accent1"/>
              </a:buClr>
              <a:buFont typeface="Arial" panose="020B0604020202020204" pitchFamily="34" charset="0"/>
              <a:buChar char="–"/>
              <a:defRPr sz="1600" kern="1200">
                <a:solidFill>
                  <a:srgbClr val="364C55"/>
                </a:solidFill>
                <a:latin typeface="+mn-lt"/>
                <a:ea typeface="+mn-ea"/>
                <a:cs typeface="+mn-cs"/>
              </a:defRPr>
            </a:lvl2pPr>
            <a:lvl3pPr marL="715415" indent="-239178" algn="l" defTabSz="1219170" rtl="0" eaLnBrk="1" latinLnBrk="0" hangingPunct="1">
              <a:lnSpc>
                <a:spcPct val="120000"/>
              </a:lnSpc>
              <a:spcBef>
                <a:spcPts val="0"/>
              </a:spcBef>
              <a:buClr>
                <a:schemeClr val="accent1"/>
              </a:buClr>
              <a:buFont typeface="Arial" panose="020B0604020202020204" pitchFamily="34" charset="0"/>
              <a:buChar char="•"/>
              <a:defRPr sz="1600" kern="1200">
                <a:solidFill>
                  <a:srgbClr val="364C55"/>
                </a:solidFill>
                <a:latin typeface="+mn-lt"/>
                <a:ea typeface="+mn-ea"/>
                <a:cs typeface="+mn-cs"/>
              </a:defRPr>
            </a:lvl3pPr>
            <a:lvl4pPr marL="952476" indent="-237061" algn="l" defTabSz="1219170" rtl="0" eaLnBrk="1" latinLnBrk="0" hangingPunct="1">
              <a:lnSpc>
                <a:spcPct val="120000"/>
              </a:lnSpc>
              <a:spcBef>
                <a:spcPts val="0"/>
              </a:spcBef>
              <a:buClr>
                <a:schemeClr val="accent1"/>
              </a:buClr>
              <a:buFont typeface="Arial" panose="020B0604020202020204" pitchFamily="34" charset="0"/>
              <a:buChar char="–"/>
              <a:defRPr sz="1600" kern="1200">
                <a:solidFill>
                  <a:srgbClr val="364C55"/>
                </a:solidFill>
                <a:latin typeface="+mn-lt"/>
                <a:ea typeface="+mn-ea"/>
                <a:cs typeface="+mn-cs"/>
              </a:defRPr>
            </a:lvl4pPr>
            <a:lvl5pPr marL="1191654" indent="-239178" algn="l" defTabSz="1219170" rtl="0" eaLnBrk="1" latinLnBrk="0" hangingPunct="1">
              <a:lnSpc>
                <a:spcPct val="120000"/>
              </a:lnSpc>
              <a:spcBef>
                <a:spcPts val="0"/>
              </a:spcBef>
              <a:buClr>
                <a:schemeClr val="accent1"/>
              </a:buClr>
              <a:buFont typeface="Arial" panose="020B0604020202020204" pitchFamily="34" charset="0"/>
              <a:buChar char="»"/>
              <a:defRPr sz="1600" kern="1200">
                <a:solidFill>
                  <a:srgbClr val="364C55"/>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914378" rtl="0" eaLnBrk="1" fontAlgn="auto" latinLnBrk="0" hangingPunct="1">
              <a:lnSpc>
                <a:spcPct val="120000"/>
              </a:lnSpc>
              <a:spcBef>
                <a:spcPts val="0"/>
              </a:spcBef>
              <a:spcAft>
                <a:spcPts val="0"/>
              </a:spcAft>
              <a:buClr>
                <a:srgbClr val="009FE3"/>
              </a:buClr>
              <a:buSzTx/>
              <a:buFont typeface="Arial" panose="020B0604020202020204" pitchFamily="34" charset="0"/>
              <a:buNone/>
              <a:tabLst/>
              <a:defRPr/>
            </a:pPr>
            <a:r>
              <a:rPr kumimoji="0" lang="nl-NL" sz="1200" b="0" i="0" u="none" strike="noStrike" kern="1200" cap="none" spc="0" normalizeH="0" baseline="0" noProof="0">
                <a:ln>
                  <a:noFill/>
                </a:ln>
                <a:solidFill>
                  <a:srgbClr val="364C55"/>
                </a:solidFill>
                <a:effectLst/>
                <a:uLnTx/>
                <a:uFillTx/>
                <a:latin typeface="Arial"/>
                <a:ea typeface="+mn-ea"/>
                <a:cs typeface="+mn-cs"/>
                <a:sym typeface="Arial"/>
              </a:rPr>
              <a:t>Samen Beslissen zorgt voor andere keuzes in behandeling, dat beter aansluit bij de wensen van de patiënt.</a:t>
            </a:r>
          </a:p>
        </p:txBody>
      </p:sp>
      <p:sp>
        <p:nvSpPr>
          <p:cNvPr id="497" name="Rechthoek: afgeronde hoeken 1">
            <a:extLst>
              <a:ext uri="{FF2B5EF4-FFF2-40B4-BE49-F238E27FC236}">
                <a16:creationId xmlns:a16="http://schemas.microsoft.com/office/drawing/2014/main" id="{A0B0408A-4FCE-FCCB-0D1B-94B64B8BC68A}"/>
              </a:ext>
            </a:extLst>
          </p:cNvPr>
          <p:cNvSpPr/>
          <p:nvPr/>
        </p:nvSpPr>
        <p:spPr>
          <a:xfrm>
            <a:off x="29276" y="2176732"/>
            <a:ext cx="2205974" cy="639857"/>
          </a:xfrm>
          <a:prstGeom prst="roundRect">
            <a:avLst/>
          </a:prstGeom>
          <a:solidFill>
            <a:schemeClr val="bg1">
              <a:lumMod val="95000"/>
            </a:scheme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750" b="1" i="0" u="none" strike="noStrike" kern="0" cap="none" spc="0" normalizeH="0" baseline="0" noProof="0">
                <a:ln>
                  <a:noFill/>
                </a:ln>
                <a:solidFill>
                  <a:prstClr val="black"/>
                </a:solidFill>
                <a:effectLst/>
                <a:uLnTx/>
                <a:uFillTx/>
                <a:latin typeface="Arial"/>
                <a:ea typeface="+mn-ea"/>
                <a:cs typeface="Arial"/>
                <a:sym typeface="Arial"/>
              </a:rPr>
              <a:t>*715 nieuwe patiënten per jaar in Santeon ziekenhuizen die zich in deze fase van Chronisch Nierschade bevinden (</a:t>
            </a:r>
            <a:r>
              <a:rPr kumimoji="0" lang="nl-NL" sz="750" b="1" i="0" u="none" strike="noStrike" kern="0" cap="none" spc="0" normalizeH="0" baseline="0" noProof="0" err="1">
                <a:ln>
                  <a:noFill/>
                </a:ln>
                <a:solidFill>
                  <a:prstClr val="black"/>
                </a:solidFill>
                <a:effectLst/>
                <a:uLnTx/>
                <a:uFillTx/>
                <a:latin typeface="Arial"/>
                <a:ea typeface="+mn-ea"/>
                <a:cs typeface="Arial"/>
                <a:sym typeface="Arial"/>
              </a:rPr>
              <a:t>eGFR</a:t>
            </a:r>
            <a:r>
              <a:rPr kumimoji="0" lang="nl-NL" sz="750" b="1" i="0" u="none" strike="noStrike" kern="0" cap="none" spc="0" normalizeH="0" baseline="0" noProof="0">
                <a:ln>
                  <a:noFill/>
                </a:ln>
                <a:solidFill>
                  <a:prstClr val="black"/>
                </a:solidFill>
                <a:effectLst/>
                <a:uLnTx/>
                <a:uFillTx/>
                <a:latin typeface="Arial"/>
                <a:ea typeface="+mn-ea"/>
                <a:cs typeface="Arial"/>
                <a:sym typeface="Arial"/>
              </a:rPr>
              <a:t> &lt;20 ml/min/1.73m</a:t>
            </a:r>
            <a:r>
              <a:rPr kumimoji="0" lang="nl-NL" sz="750" b="1" i="0" u="none" strike="noStrike" kern="0" cap="none" spc="0" normalizeH="0" baseline="30000" noProof="0">
                <a:ln>
                  <a:noFill/>
                </a:ln>
                <a:solidFill>
                  <a:prstClr val="black"/>
                </a:solidFill>
                <a:effectLst/>
                <a:uLnTx/>
                <a:uFillTx/>
                <a:latin typeface="Arial"/>
                <a:ea typeface="+mn-ea"/>
                <a:cs typeface="Arial"/>
                <a:sym typeface="Arial"/>
              </a:rPr>
              <a:t>2</a:t>
            </a:r>
            <a:r>
              <a:rPr kumimoji="0" lang="nl-NL" sz="750" b="1" i="0" u="none" strike="noStrike" kern="0" cap="none" spc="0" normalizeH="0" baseline="0" noProof="0">
                <a:ln>
                  <a:noFill/>
                </a:ln>
                <a:solidFill>
                  <a:prstClr val="black"/>
                </a:solidFill>
                <a:effectLst/>
                <a:uLnTx/>
                <a:uFillTx/>
                <a:latin typeface="Arial"/>
                <a:ea typeface="+mn-ea"/>
                <a:cs typeface="Arial"/>
                <a:sym typeface="Arial"/>
              </a:rPr>
              <a:t>), berekend</a:t>
            </a:r>
            <a:r>
              <a:rPr kumimoji="0" lang="nl-NL" sz="750" b="1" i="0" u="none" strike="noStrike" kern="0" cap="none" spc="0" normalizeH="0" baseline="30000" noProof="0">
                <a:ln>
                  <a:noFill/>
                </a:ln>
                <a:solidFill>
                  <a:prstClr val="black"/>
                </a:solidFill>
                <a:effectLst/>
                <a:uLnTx/>
                <a:uFillTx/>
                <a:latin typeface="Arial"/>
                <a:ea typeface="+mn-ea"/>
                <a:cs typeface="Arial"/>
                <a:sym typeface="Arial"/>
              </a:rPr>
              <a:t> </a:t>
            </a:r>
            <a:r>
              <a:rPr kumimoji="0" lang="nl-NL" sz="750" b="1" i="0" u="none" strike="noStrike" kern="0" cap="none" spc="0" normalizeH="0" baseline="0" noProof="0">
                <a:ln>
                  <a:noFill/>
                </a:ln>
                <a:solidFill>
                  <a:prstClr val="black"/>
                </a:solidFill>
                <a:effectLst/>
                <a:uLnTx/>
                <a:uFillTx/>
                <a:latin typeface="Arial"/>
                <a:ea typeface="+mn-ea"/>
                <a:cs typeface="Arial"/>
                <a:sym typeface="Arial"/>
              </a:rPr>
              <a:t>o.b.v. HIPS-data dialyse</a:t>
            </a:r>
          </a:p>
        </p:txBody>
      </p:sp>
      <p:sp>
        <p:nvSpPr>
          <p:cNvPr id="2" name="Gelijkbenige driehoek 1">
            <a:extLst>
              <a:ext uri="{FF2B5EF4-FFF2-40B4-BE49-F238E27FC236}">
                <a16:creationId xmlns:a16="http://schemas.microsoft.com/office/drawing/2014/main" id="{685E1FA2-976E-09C6-9612-1051077C81A9}"/>
              </a:ext>
            </a:extLst>
          </p:cNvPr>
          <p:cNvSpPr/>
          <p:nvPr/>
        </p:nvSpPr>
        <p:spPr>
          <a:xfrm>
            <a:off x="158844" y="1802039"/>
            <a:ext cx="272892" cy="395492"/>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nl-NL" sz="135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3" name="Gelijkbenige driehoek 2">
            <a:extLst>
              <a:ext uri="{FF2B5EF4-FFF2-40B4-BE49-F238E27FC236}">
                <a16:creationId xmlns:a16="http://schemas.microsoft.com/office/drawing/2014/main" id="{D8A67918-B25C-7B76-BBA8-7F92BA723515}"/>
              </a:ext>
            </a:extLst>
          </p:cNvPr>
          <p:cNvSpPr/>
          <p:nvPr/>
        </p:nvSpPr>
        <p:spPr>
          <a:xfrm rot="10800000">
            <a:off x="159724" y="2808674"/>
            <a:ext cx="247220" cy="429608"/>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nl-NL" sz="1350" b="0" i="0" u="none" strike="noStrike" kern="120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60872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D3361F5-1702-70B7-69BF-F6720DBED5CF}"/>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9431BE8-AB9A-A4DF-EA53-E34E438947FF}"/>
              </a:ext>
            </a:extLst>
          </p:cNvPr>
          <p:cNvSpPr>
            <a:spLocks noGrp="1"/>
          </p:cNvSpPr>
          <p:nvPr>
            <p:ph type="body" idx="14"/>
          </p:nvPr>
        </p:nvSpPr>
        <p:spPr/>
        <p:txBody>
          <a:bodyPr/>
          <a:lstStyle/>
          <a:p>
            <a:endParaRPr lang="nl-NL"/>
          </a:p>
        </p:txBody>
      </p:sp>
      <p:sp>
        <p:nvSpPr>
          <p:cNvPr id="158" name="Google Shape;158;p22">
            <a:extLst>
              <a:ext uri="{FF2B5EF4-FFF2-40B4-BE49-F238E27FC236}">
                <a16:creationId xmlns:a16="http://schemas.microsoft.com/office/drawing/2014/main" id="{6C262EF1-C055-852C-EFEF-324E5CFA2738}"/>
              </a:ext>
            </a:extLst>
          </p:cNvPr>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buClr>
                <a:schemeClr val="lt1"/>
              </a:buClr>
              <a:buSzPts val="2900"/>
            </a:pPr>
            <a:r>
              <a:rPr lang="nl-NL" sz="2700"/>
              <a:t>Klinische uitkomsten</a:t>
            </a:r>
            <a:endParaRPr lang="nl-NL" sz="2700" noProof="0"/>
          </a:p>
        </p:txBody>
      </p:sp>
      <p:sp>
        <p:nvSpPr>
          <p:cNvPr id="157" name="Google Shape;157;p22">
            <a:extLst>
              <a:ext uri="{FF2B5EF4-FFF2-40B4-BE49-F238E27FC236}">
                <a16:creationId xmlns:a16="http://schemas.microsoft.com/office/drawing/2014/main" id="{D889EB95-D348-DD5C-DD17-95320CF5DE4C}"/>
              </a:ext>
            </a:extLst>
          </p:cNvPr>
          <p:cNvSpPr txBox="1">
            <a:spLocks noGrp="1"/>
          </p:cNvSpPr>
          <p:nvPr>
            <p:ph type="sldNum" idx="4294967295"/>
          </p:nvPr>
        </p:nvSpPr>
        <p:spPr>
          <a:xfrm>
            <a:off x="8789988" y="4645025"/>
            <a:ext cx="354012" cy="246063"/>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Font typeface="Arial"/>
              <a:buNone/>
              <a:defRPr sz="1000" b="0" i="0" u="none" strike="noStrike" cap="none" baseline="0">
                <a:solidFill>
                  <a:srgbClr val="2D4F9E"/>
                </a:solidFill>
                <a:latin typeface="Arial" panose="020B0604020202020204" pitchFamily="34" charset="0"/>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smtClean="0">
                <a:ln>
                  <a:noFill/>
                </a:ln>
                <a:solidFill>
                  <a:srgbClr val="2D4F9E"/>
                </a:solidFill>
                <a:effectLst/>
                <a:uLnTx/>
                <a:uFillTx/>
                <a:latin typeface="Arial" panose="020B0604020202020204" pitchFamily="34"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nl-NL" sz="750" b="0" i="0" u="none" strike="noStrike" kern="0" cap="none" spc="0" normalizeH="0" baseline="0" noProof="0">
              <a:ln>
                <a:noFill/>
              </a:ln>
              <a:solidFill>
                <a:srgbClr val="2D4F9E"/>
              </a:solidFill>
              <a:effectLst/>
              <a:uLnTx/>
              <a:uFillTx/>
              <a:latin typeface="Arial"/>
              <a:cs typeface="Arial"/>
              <a:sym typeface="Arial"/>
            </a:endParaRPr>
          </a:p>
        </p:txBody>
      </p:sp>
    </p:spTree>
    <p:extLst>
      <p:ext uri="{BB962C8B-B14F-4D97-AF65-F5344CB8AC3E}">
        <p14:creationId xmlns:p14="http://schemas.microsoft.com/office/powerpoint/2010/main" val="23788271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a:extLst>
              <a:ext uri="{FF2B5EF4-FFF2-40B4-BE49-F238E27FC236}">
                <a16:creationId xmlns:a16="http://schemas.microsoft.com/office/drawing/2014/main" id="{0F35A613-AF04-664D-D275-6E4B71E59C9F}"/>
              </a:ext>
            </a:extLst>
          </p:cNvPr>
          <p:cNvSpPr txBox="1">
            <a:spLocks/>
          </p:cNvSpPr>
          <p:nvPr/>
        </p:nvSpPr>
        <p:spPr>
          <a:xfrm>
            <a:off x="376238" y="1257300"/>
            <a:ext cx="8374062" cy="3529014"/>
          </a:xfrm>
          <a:prstGeom prst="rect">
            <a:avLst/>
          </a:prstGeom>
        </p:spPr>
        <p:txBody>
          <a:bodyPr/>
          <a:lstStyle>
            <a:lvl1pPr marL="270000" indent="-180000" algn="l" defTabSz="914400" rtl="0" eaLnBrk="1" latinLnBrk="0" hangingPunct="1">
              <a:lnSpc>
                <a:spcPct val="125000"/>
              </a:lnSpc>
              <a:spcBef>
                <a:spcPts val="0"/>
              </a:spcBef>
              <a:spcAft>
                <a:spcPts val="600"/>
              </a:spcAft>
              <a:buFont typeface="Arial" panose="020B0604020202020204" pitchFamily="34" charset="0"/>
              <a:buChar char="•"/>
              <a:defRPr sz="1400" b="0" i="0" kern="1200" baseline="0">
                <a:solidFill>
                  <a:srgbClr val="164193"/>
                </a:solidFill>
                <a:latin typeface="Arial" panose="020B0604020202020204" pitchFamily="34" charset="0"/>
                <a:ea typeface="+mn-ea"/>
                <a:cs typeface="+mn-cs"/>
              </a:defRPr>
            </a:lvl1pPr>
            <a:lvl2pPr marL="450000" indent="-180000" algn="l" defTabSz="914400" rtl="0" eaLnBrk="1" latinLnBrk="0" hangingPunct="1">
              <a:lnSpc>
                <a:spcPct val="120000"/>
              </a:lnSpc>
              <a:spcBef>
                <a:spcPts val="0"/>
              </a:spcBef>
              <a:spcAft>
                <a:spcPts val="400"/>
              </a:spcAft>
              <a:buSzPct val="85000"/>
              <a:buFont typeface="Arial" panose="020B0604020202020204" pitchFamily="34" charset="0"/>
              <a:buChar char="•"/>
              <a:defRPr sz="1200" kern="1200" baseline="0">
                <a:solidFill>
                  <a:schemeClr val="tx1"/>
                </a:solidFill>
                <a:latin typeface="Arial" panose="020B0604020202020204" pitchFamily="34" charset="0"/>
                <a:ea typeface="+mn-ea"/>
                <a:cs typeface="+mn-cs"/>
              </a:defRPr>
            </a:lvl2pPr>
            <a:lvl3pPr marL="630000" indent="-180000" algn="l" defTabSz="914400" rtl="0" eaLnBrk="1" latinLnBrk="0" hangingPunct="1">
              <a:lnSpc>
                <a:spcPct val="114000"/>
              </a:lnSpc>
              <a:spcBef>
                <a:spcPts val="0"/>
              </a:spcBef>
              <a:spcAft>
                <a:spcPts val="300"/>
              </a:spcAft>
              <a:buSzPct val="75000"/>
              <a:buFont typeface="Arial" panose="020B0604020202020204" pitchFamily="34" charset="0"/>
              <a:buChar char="•"/>
              <a:defRPr sz="1200" kern="1200" baseline="0">
                <a:solidFill>
                  <a:schemeClr val="tx1"/>
                </a:solidFill>
                <a:latin typeface="Arial" panose="020B0604020202020204" pitchFamily="34" charset="0"/>
                <a:ea typeface="+mn-ea"/>
                <a:cs typeface="+mn-cs"/>
              </a:defRPr>
            </a:lvl3pPr>
            <a:lvl4pPr marL="810000" indent="-180000" algn="l" defTabSz="914400" rtl="0" eaLnBrk="1" latinLnBrk="0" hangingPunct="1">
              <a:lnSpc>
                <a:spcPct val="114000"/>
              </a:lnSpc>
              <a:spcBef>
                <a:spcPts val="0"/>
              </a:spcBef>
              <a:spcAft>
                <a:spcPts val="200"/>
              </a:spcAft>
              <a:buSzPct val="70000"/>
              <a:buFont typeface="Arial" panose="020B0604020202020204" pitchFamily="34" charset="0"/>
              <a:buChar char="•"/>
              <a:defRPr sz="1100" kern="1200" baseline="0">
                <a:solidFill>
                  <a:schemeClr val="tx1"/>
                </a:solidFill>
                <a:latin typeface="Arial" panose="020B0604020202020204" pitchFamily="34" charset="0"/>
                <a:ea typeface="+mn-ea"/>
                <a:cs typeface="+mn-cs"/>
              </a:defRPr>
            </a:lvl4pPr>
            <a:lvl5pPr marL="990000" indent="-180000" algn="l" defTabSz="914400" rtl="0" eaLnBrk="1" latinLnBrk="0" hangingPunct="1">
              <a:lnSpc>
                <a:spcPct val="110000"/>
              </a:lnSpc>
              <a:spcBef>
                <a:spcPts val="0"/>
              </a:spcBef>
              <a:spcAft>
                <a:spcPts val="200"/>
              </a:spcAft>
              <a:buSzPct val="60000"/>
              <a:buFont typeface="Arial" panose="020B0604020202020204" pitchFamily="34" charset="0"/>
              <a:buChar char="•"/>
              <a:defRPr sz="11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r>
              <a:rPr lang="nl-NL"/>
              <a:t>Veelal wordt de klinische uitkomsten/ impact daarop weergegeven in de waaier, maar zit daar nog geen verdiepende slide achter. </a:t>
            </a:r>
          </a:p>
        </p:txBody>
      </p:sp>
      <p:sp>
        <p:nvSpPr>
          <p:cNvPr id="5" name="Titel 3">
            <a:extLst>
              <a:ext uri="{FF2B5EF4-FFF2-40B4-BE49-F238E27FC236}">
                <a16:creationId xmlns:a16="http://schemas.microsoft.com/office/drawing/2014/main" id="{4E41A118-4DDE-7102-8201-087C055D4DEE}"/>
              </a:ext>
            </a:extLst>
          </p:cNvPr>
          <p:cNvSpPr txBox="1">
            <a:spLocks/>
          </p:cNvSpPr>
          <p:nvPr/>
        </p:nvSpPr>
        <p:spPr>
          <a:xfrm>
            <a:off x="376239" y="238125"/>
            <a:ext cx="8385174" cy="523876"/>
          </a:xfrm>
          <a:prstGeom prst="rect">
            <a:avLst/>
          </a:prstGeom>
        </p:spPr>
        <p:txBody>
          <a:bodyPr/>
          <a:lstStyle>
            <a:lvl1pPr algn="l" defTabSz="914400" rtl="0" eaLnBrk="1" latinLnBrk="0" hangingPunct="1">
              <a:lnSpc>
                <a:spcPct val="90000"/>
              </a:lnSpc>
              <a:spcBef>
                <a:spcPct val="0"/>
              </a:spcBef>
              <a:buNone/>
              <a:defRPr sz="2600" b="1" i="0" kern="1200" baseline="0">
                <a:solidFill>
                  <a:schemeClr val="tx1"/>
                </a:solidFill>
                <a:latin typeface="Arial" panose="020B0604020202020204" pitchFamily="34" charset="0"/>
                <a:ea typeface="+mj-ea"/>
                <a:cs typeface="+mj-cs"/>
              </a:defRPr>
            </a:lvl1pPr>
          </a:lstStyle>
          <a:p>
            <a:pPr>
              <a:buClrTx/>
              <a:buFontTx/>
            </a:pPr>
            <a:r>
              <a:rPr lang="nl-NL"/>
              <a:t>Nog geen voorbeeld</a:t>
            </a:r>
          </a:p>
        </p:txBody>
      </p:sp>
    </p:spTree>
    <p:extLst>
      <p:ext uri="{BB962C8B-B14F-4D97-AF65-F5344CB8AC3E}">
        <p14:creationId xmlns:p14="http://schemas.microsoft.com/office/powerpoint/2010/main" val="2551204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EFD9B69-B662-DA91-BB6A-929D92E5B4B5}"/>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5CFC0BB-60E1-B3A7-320A-E61416E7ABDB}"/>
              </a:ext>
            </a:extLst>
          </p:cNvPr>
          <p:cNvSpPr>
            <a:spLocks noGrp="1"/>
          </p:cNvSpPr>
          <p:nvPr>
            <p:ph type="body" idx="14"/>
          </p:nvPr>
        </p:nvSpPr>
        <p:spPr/>
        <p:txBody>
          <a:bodyPr/>
          <a:lstStyle/>
          <a:p>
            <a:endParaRPr lang="nl-NL"/>
          </a:p>
        </p:txBody>
      </p:sp>
      <p:sp>
        <p:nvSpPr>
          <p:cNvPr id="158" name="Google Shape;158;p22">
            <a:extLst>
              <a:ext uri="{FF2B5EF4-FFF2-40B4-BE49-F238E27FC236}">
                <a16:creationId xmlns:a16="http://schemas.microsoft.com/office/drawing/2014/main" id="{743E0821-0073-B92F-39A6-C961D6D3095C}"/>
              </a:ext>
            </a:extLst>
          </p:cNvPr>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lvl="0">
              <a:buClr>
                <a:schemeClr val="lt1"/>
              </a:buClr>
              <a:buSzPts val="2900"/>
            </a:pPr>
            <a:r>
              <a:rPr lang="nl-NL" sz="2700"/>
              <a:t>Proces uitkomsten</a:t>
            </a:r>
            <a:endParaRPr lang="nl-NL" sz="2700" noProof="0"/>
          </a:p>
        </p:txBody>
      </p:sp>
      <p:sp>
        <p:nvSpPr>
          <p:cNvPr id="157" name="Google Shape;157;p22">
            <a:extLst>
              <a:ext uri="{FF2B5EF4-FFF2-40B4-BE49-F238E27FC236}">
                <a16:creationId xmlns:a16="http://schemas.microsoft.com/office/drawing/2014/main" id="{D5737B8A-6BE3-07F1-CC66-D18899934A22}"/>
              </a:ext>
            </a:extLst>
          </p:cNvPr>
          <p:cNvSpPr txBox="1">
            <a:spLocks noGrp="1"/>
          </p:cNvSpPr>
          <p:nvPr>
            <p:ph type="sldNum" idx="4294967295"/>
          </p:nvPr>
        </p:nvSpPr>
        <p:spPr>
          <a:xfrm>
            <a:off x="8789988" y="4645025"/>
            <a:ext cx="354012" cy="246063"/>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Font typeface="Arial"/>
              <a:buNone/>
              <a:defRPr sz="1000" b="0" i="0" u="none" strike="noStrike" cap="none" baseline="0">
                <a:solidFill>
                  <a:srgbClr val="2D4F9E"/>
                </a:solidFill>
                <a:latin typeface="Arial" panose="020B0604020202020204" pitchFamily="34" charset="0"/>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750" b="0" i="0" u="none" strike="noStrike" cap="none">
                <a:solidFill>
                  <a:srgbClr val="2D4F9E"/>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smtClean="0">
                <a:ln>
                  <a:noFill/>
                </a:ln>
                <a:solidFill>
                  <a:srgbClr val="2D4F9E"/>
                </a:solidFill>
                <a:effectLst/>
                <a:uLnTx/>
                <a:uFillTx/>
                <a:latin typeface="Arial" panose="020B0604020202020204" pitchFamily="34"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lang="nl-NL" sz="750" b="0" i="0" u="none" strike="noStrike" kern="0" cap="none" spc="0" normalizeH="0" baseline="0" noProof="0">
              <a:ln>
                <a:noFill/>
              </a:ln>
              <a:solidFill>
                <a:srgbClr val="2D4F9E"/>
              </a:solidFill>
              <a:effectLst/>
              <a:uLnTx/>
              <a:uFillTx/>
              <a:latin typeface="Arial"/>
              <a:cs typeface="Arial"/>
              <a:sym typeface="Arial"/>
            </a:endParaRPr>
          </a:p>
        </p:txBody>
      </p:sp>
    </p:spTree>
    <p:extLst>
      <p:ext uri="{BB962C8B-B14F-4D97-AF65-F5344CB8AC3E}">
        <p14:creationId xmlns:p14="http://schemas.microsoft.com/office/powerpoint/2010/main" val="2887027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a:extLst>
            <a:ext uri="{FF2B5EF4-FFF2-40B4-BE49-F238E27FC236}">
              <a16:creationId xmlns:a16="http://schemas.microsoft.com/office/drawing/2014/main" id="{035F3F0C-4D47-06E0-53AA-A32AB807CA18}"/>
            </a:ext>
          </a:extLst>
        </p:cNvPr>
        <p:cNvGrpSpPr/>
        <p:nvPr/>
      </p:nvGrpSpPr>
      <p:grpSpPr>
        <a:xfrm>
          <a:off x="0" y="0"/>
          <a:ext cx="0" cy="0"/>
          <a:chOff x="0" y="0"/>
          <a:chExt cx="0" cy="0"/>
        </a:xfrm>
      </p:grpSpPr>
      <p:sp>
        <p:nvSpPr>
          <p:cNvPr id="196" name="Google Shape;196;p27">
            <a:extLst>
              <a:ext uri="{FF2B5EF4-FFF2-40B4-BE49-F238E27FC236}">
                <a16:creationId xmlns:a16="http://schemas.microsoft.com/office/drawing/2014/main" id="{B18D26BF-29A4-837D-3235-CAFDC13A7695}"/>
              </a:ext>
            </a:extLst>
          </p:cNvPr>
          <p:cNvSpPr txBox="1"/>
          <p:nvPr/>
        </p:nvSpPr>
        <p:spPr>
          <a:xfrm>
            <a:off x="371475" y="329110"/>
            <a:ext cx="7902263"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D4F9E"/>
                </a:solidFill>
                <a:effectLst/>
                <a:uLnTx/>
                <a:uFillTx/>
                <a:latin typeface="Arial"/>
                <a:cs typeface="Arial"/>
                <a:sym typeface="Arial"/>
              </a:rPr>
              <a:t>Doel </a:t>
            </a:r>
            <a:r>
              <a:rPr kumimoji="0" lang="en-US" sz="2000" b="1" i="0" u="none" strike="noStrike" kern="0" cap="none" spc="0" normalizeH="0" baseline="0" noProof="0" err="1">
                <a:ln>
                  <a:noFill/>
                </a:ln>
                <a:solidFill>
                  <a:srgbClr val="2D4F9E"/>
                </a:solidFill>
                <a:effectLst/>
                <a:uLnTx/>
                <a:uFillTx/>
                <a:latin typeface="Arial"/>
                <a:cs typeface="Arial"/>
                <a:sym typeface="Arial"/>
              </a:rPr>
              <a:t>impactanalyse</a:t>
            </a:r>
            <a:endParaRPr kumimoji="0" lang="en-US" sz="2000" b="1" i="0" u="none" strike="noStrike" kern="0" cap="none" spc="0" normalizeH="0" baseline="0" noProof="0">
              <a:ln>
                <a:noFill/>
              </a:ln>
              <a:solidFill>
                <a:srgbClr val="2D4F9E"/>
              </a:solidFill>
              <a:effectLst/>
              <a:uLnTx/>
              <a:uFillTx/>
              <a:latin typeface="Arial"/>
              <a:cs typeface="Arial"/>
              <a:sym typeface="Arial"/>
            </a:endParaRPr>
          </a:p>
        </p:txBody>
      </p:sp>
      <p:sp>
        <p:nvSpPr>
          <p:cNvPr id="197" name="Google Shape;197;p27">
            <a:extLst>
              <a:ext uri="{FF2B5EF4-FFF2-40B4-BE49-F238E27FC236}">
                <a16:creationId xmlns:a16="http://schemas.microsoft.com/office/drawing/2014/main" id="{5BBD30ED-FF8E-1B28-98FF-EBD3EE134156}"/>
              </a:ext>
            </a:extLst>
          </p:cNvPr>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pic>
        <p:nvPicPr>
          <p:cNvPr id="198" name="Google Shape;198;p27" title="Santeon logo FINAL.png">
            <a:extLst>
              <a:ext uri="{FF2B5EF4-FFF2-40B4-BE49-F238E27FC236}">
                <a16:creationId xmlns:a16="http://schemas.microsoft.com/office/drawing/2014/main" id="{D19FC443-831A-5932-3F49-E12C40B48396}"/>
              </a:ext>
            </a:extLst>
          </p:cNvPr>
          <p:cNvPicPr preferRelativeResize="0"/>
          <p:nvPr/>
        </p:nvPicPr>
        <p:blipFill>
          <a:blip r:embed="rId4">
            <a:alphaModFix/>
          </a:blip>
          <a:stretch>
            <a:fillRect/>
          </a:stretch>
        </p:blipFill>
        <p:spPr>
          <a:xfrm>
            <a:off x="500600" y="4688800"/>
            <a:ext cx="856699" cy="227150"/>
          </a:xfrm>
          <a:prstGeom prst="rect">
            <a:avLst/>
          </a:prstGeom>
          <a:noFill/>
          <a:ln>
            <a:noFill/>
          </a:ln>
        </p:spPr>
      </p:pic>
      <p:graphicFrame>
        <p:nvGraphicFramePr>
          <p:cNvPr id="2" name="Table 12">
            <a:extLst>
              <a:ext uri="{FF2B5EF4-FFF2-40B4-BE49-F238E27FC236}">
                <a16:creationId xmlns:a16="http://schemas.microsoft.com/office/drawing/2014/main" id="{EC7BB9D0-2F27-4192-BCC0-8F72DAF58778}"/>
              </a:ext>
            </a:extLst>
          </p:cNvPr>
          <p:cNvGraphicFramePr>
            <a:graphicFrameLocks noGrp="1"/>
          </p:cNvGraphicFramePr>
          <p:nvPr>
            <p:extLst>
              <p:ext uri="{D42A27DB-BD31-4B8C-83A1-F6EECF244321}">
                <p14:modId xmlns:p14="http://schemas.microsoft.com/office/powerpoint/2010/main" val="2808631275"/>
              </p:ext>
            </p:extLst>
          </p:nvPr>
        </p:nvGraphicFramePr>
        <p:xfrm>
          <a:off x="371475" y="894522"/>
          <a:ext cx="7181117" cy="3630930"/>
        </p:xfrm>
        <a:graphic>
          <a:graphicData uri="http://schemas.openxmlformats.org/drawingml/2006/table">
            <a:tbl>
              <a:tblPr firstRow="1" bandRow="1">
                <a:tableStyleId>{5C22544A-7EE6-4342-B048-85BDC9FD1C3A}</a:tableStyleId>
              </a:tblPr>
              <a:tblGrid>
                <a:gridCol w="946155">
                  <a:extLst>
                    <a:ext uri="{9D8B030D-6E8A-4147-A177-3AD203B41FA5}">
                      <a16:colId xmlns:a16="http://schemas.microsoft.com/office/drawing/2014/main" val="3741134808"/>
                    </a:ext>
                  </a:extLst>
                </a:gridCol>
                <a:gridCol w="6234962">
                  <a:extLst>
                    <a:ext uri="{9D8B030D-6E8A-4147-A177-3AD203B41FA5}">
                      <a16:colId xmlns:a16="http://schemas.microsoft.com/office/drawing/2014/main" val="1698181734"/>
                    </a:ext>
                  </a:extLst>
                </a:gridCol>
              </a:tblGrid>
              <a:tr h="16290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bg1"/>
                          </a:solidFill>
                          <a:latin typeface="+mn-lt"/>
                        </a:rPr>
                        <a:t>Doel</a:t>
                      </a:r>
                    </a:p>
                    <a:p>
                      <a:pPr algn="ctr"/>
                      <a:endParaRPr lang="en-GB" sz="1100">
                        <a:latin typeface="+mn-lt"/>
                      </a:endParaRPr>
                    </a:p>
                  </a:txBody>
                  <a:tcPr marL="68580" marR="68580" marT="34290" marB="34290" anchor="ctr">
                    <a:lnL w="28575" cap="flat" cmpd="sng" algn="ctr">
                      <a:solidFill>
                        <a:schemeClr val="accent3"/>
                      </a:solidFill>
                      <a:prstDash val="solid"/>
                      <a:round/>
                      <a:headEnd type="none" w="med" len="med"/>
                      <a:tailEnd type="none" w="med" len="med"/>
                    </a:lnL>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accent3"/>
                    </a:solidFill>
                  </a:tcPr>
                </a:tc>
                <a:tc>
                  <a:txBody>
                    <a:bodyPr/>
                    <a:lstStyle/>
                    <a:p>
                      <a:pPr marL="171450" marR="0" lvl="0" indent="-171450" algn="l" defTabSz="914400" rtl="0" eaLnBrk="1" fontAlgn="base" latinLnBrk="0" hangingPunct="1">
                        <a:lnSpc>
                          <a:spcPct val="100000"/>
                        </a:lnSpc>
                        <a:spcBef>
                          <a:spcPct val="25000"/>
                        </a:spcBef>
                        <a:spcAft>
                          <a:spcPts val="0"/>
                        </a:spcAft>
                        <a:buClr>
                          <a:srgbClr val="000000"/>
                        </a:buClr>
                        <a:buSzTx/>
                        <a:buFont typeface="Arial" panose="020B0604020202020204" pitchFamily="34" charset="0"/>
                        <a:buChar char="•"/>
                        <a:tabLst/>
                        <a:defRPr/>
                      </a:pPr>
                      <a:r>
                        <a:rPr lang="nl-NL" sz="1100" b="0" i="0" u="none" strike="noStrike" kern="1200">
                          <a:solidFill>
                            <a:schemeClr val="tx1"/>
                          </a:solidFill>
                          <a:effectLst/>
                          <a:latin typeface="+mn-lt"/>
                          <a:ea typeface="+mn-ea"/>
                          <a:cs typeface="+mn-cs"/>
                        </a:rPr>
                        <a:t>Een impactanalyse analyseert de impact van een beoogde verandering op vooraf gekozen uitkomsten: het evalueert mogelijke effecten van een voorgestelde verandering. </a:t>
                      </a:r>
                    </a:p>
                    <a:p>
                      <a:pPr marL="171450" marR="0" lvl="0" indent="-171450" algn="l" rtl="0" eaLnBrk="1" fontAlgn="base" latinLnBrk="0" hangingPunct="1">
                        <a:lnSpc>
                          <a:spcPct val="100000"/>
                        </a:lnSpc>
                        <a:spcBef>
                          <a:spcPct val="25000"/>
                        </a:spcBef>
                        <a:spcAft>
                          <a:spcPts val="0"/>
                        </a:spcAft>
                        <a:buClr>
                          <a:srgbClr val="000000"/>
                        </a:buClr>
                        <a:buSzTx/>
                        <a:buFont typeface="Arial" panose="020B0604020202020204" pitchFamily="34" charset="0"/>
                        <a:buChar char="•"/>
                      </a:pPr>
                      <a:r>
                        <a:rPr lang="nl-NL" sz="1100" b="0" i="0" u="none" strike="noStrike" kern="1200">
                          <a:solidFill>
                            <a:schemeClr val="tx1"/>
                          </a:solidFill>
                          <a:effectLst/>
                          <a:latin typeface="+mn-lt"/>
                          <a:ea typeface="+mn-ea"/>
                          <a:cs typeface="+mn-cs"/>
                        </a:rPr>
                        <a:t>Doelen van een impactanalyse zijn:</a:t>
                      </a:r>
                    </a:p>
                    <a:p>
                      <a:pPr marL="457200" marR="0" lvl="1" indent="0" algn="l" rtl="0" eaLnBrk="1" fontAlgn="base" latinLnBrk="0" hangingPunct="1">
                        <a:lnSpc>
                          <a:spcPct val="100000"/>
                        </a:lnSpc>
                        <a:spcBef>
                          <a:spcPct val="25000"/>
                        </a:spcBef>
                        <a:spcAft>
                          <a:spcPts val="0"/>
                        </a:spcAft>
                        <a:buClrTx/>
                        <a:buSzTx/>
                        <a:buFont typeface="Arial" panose="020B0604020202020204" pitchFamily="34" charset="0"/>
                        <a:buChar char="•"/>
                      </a:pPr>
                      <a:r>
                        <a:rPr lang="nl-NL" sz="1100" b="0" i="0" u="none" strike="noStrike" kern="1200">
                          <a:solidFill>
                            <a:schemeClr val="tx1"/>
                          </a:solidFill>
                          <a:effectLst/>
                          <a:latin typeface="+mn-lt"/>
                          <a:ea typeface="+mn-ea"/>
                          <a:cs typeface="+mn-cs"/>
                        </a:rPr>
                        <a:t> inventariseren of het beoogde </a:t>
                      </a:r>
                      <a:r>
                        <a:rPr lang="nl-NL" sz="1100" b="0" i="0" u="none" strike="noStrike" kern="1200">
                          <a:solidFill>
                            <a:schemeClr val="accent3"/>
                          </a:solidFill>
                          <a:effectLst/>
                          <a:latin typeface="+mn-lt"/>
                          <a:ea typeface="+mn-ea"/>
                          <a:cs typeface="+mn-cs"/>
                        </a:rPr>
                        <a:t>focusproject</a:t>
                      </a:r>
                      <a:r>
                        <a:rPr lang="nl-NL" sz="1100" b="0" i="0" u="none" strike="noStrike" kern="1200">
                          <a:solidFill>
                            <a:schemeClr val="tx1"/>
                          </a:solidFill>
                          <a:effectLst/>
                          <a:latin typeface="+mn-lt"/>
                          <a:ea typeface="+mn-ea"/>
                          <a:cs typeface="+mn-cs"/>
                        </a:rPr>
                        <a:t> binnen de aandoening van het Santeon Samen Beterprogramma voldoende impact heeft om mee te starten en vervolgens wat de meest impactvolle momenten zijn om in dit focusproject op te sturen.</a:t>
                      </a:r>
                    </a:p>
                    <a:p>
                      <a:pPr marL="457200" marR="0" lvl="1" indent="0" algn="l" rtl="0" eaLnBrk="1" fontAlgn="base" latinLnBrk="0" hangingPunct="1">
                        <a:lnSpc>
                          <a:spcPct val="100000"/>
                        </a:lnSpc>
                        <a:spcBef>
                          <a:spcPct val="25000"/>
                        </a:spcBef>
                        <a:spcAft>
                          <a:spcPts val="0"/>
                        </a:spcAft>
                        <a:buClrTx/>
                        <a:buSzTx/>
                        <a:buFont typeface="Arial" panose="020B0604020202020204" pitchFamily="34" charset="0"/>
                        <a:buChar char="•"/>
                      </a:pPr>
                      <a:r>
                        <a:rPr lang="nl-NL" sz="1100" b="0" i="0" u="none" strike="noStrike" kern="1200">
                          <a:solidFill>
                            <a:schemeClr val="tx1"/>
                          </a:solidFill>
                          <a:effectLst/>
                          <a:latin typeface="+mn-lt"/>
                          <a:ea typeface="+mn-ea"/>
                          <a:cs typeface="+mn-cs"/>
                        </a:rPr>
                        <a:t> </a:t>
                      </a:r>
                      <a:r>
                        <a:rPr lang="nl-NL" sz="1100" b="0" i="0" u="none" strike="noStrike">
                          <a:solidFill>
                            <a:schemeClr val="tx1"/>
                          </a:solidFill>
                          <a:effectLst/>
                          <a:latin typeface="+mn-lt"/>
                        </a:rPr>
                        <a:t>inventariseren aan welke “knoppen” gedraaid kan worden om impact </a:t>
                      </a:r>
                      <a:r>
                        <a:rPr lang="nl-NL" sz="1100" b="0" i="0" u="none" strike="noStrike">
                          <a:solidFill>
                            <a:srgbClr val="3C3C3C"/>
                          </a:solidFill>
                          <a:effectLst/>
                          <a:latin typeface="+mn-lt"/>
                        </a:rPr>
                        <a:t>te vergroten en wat het kantelpunt is om impact te behalen</a:t>
                      </a:r>
                    </a:p>
                    <a:p>
                      <a:pPr marL="171450" marR="0" lvl="0" indent="-171450" algn="l" defTabSz="914400" rtl="0" eaLnBrk="1" fontAlgn="base" latinLnBrk="0" hangingPunct="1">
                        <a:lnSpc>
                          <a:spcPct val="100000"/>
                        </a:lnSpc>
                        <a:spcBef>
                          <a:spcPct val="25000"/>
                        </a:spcBef>
                        <a:spcAft>
                          <a:spcPts val="0"/>
                        </a:spcAft>
                        <a:buClr>
                          <a:srgbClr val="000000"/>
                        </a:buClr>
                        <a:buSzTx/>
                        <a:buFont typeface="Arial" panose="020B0604020202020204" pitchFamily="34" charset="0"/>
                        <a:buChar char="•"/>
                        <a:tabLst/>
                        <a:defRPr/>
                      </a:pPr>
                      <a:r>
                        <a:rPr lang="nl-NL" sz="1100" b="0" i="0" u="none" strike="noStrike" kern="1200">
                          <a:solidFill>
                            <a:schemeClr val="tx1"/>
                          </a:solidFill>
                          <a:effectLst/>
                          <a:latin typeface="+mn-lt"/>
                          <a:ea typeface="+mn-ea"/>
                          <a:cs typeface="+mn-cs"/>
                        </a:rPr>
                        <a:t>Het beoogde focusproject is gerelateerd aan één van de stappenplannen van </a:t>
                      </a:r>
                      <a:r>
                        <a:rPr lang="nl-NL" sz="1100" b="0" i="0" u="none" strike="noStrike" kern="1200">
                          <a:solidFill>
                            <a:schemeClr val="tx1"/>
                          </a:solidFill>
                          <a:effectLst/>
                          <a:latin typeface="+mn-lt"/>
                          <a:ea typeface="+mn-ea"/>
                          <a:cs typeface="+mn-cs"/>
                          <a:hlinkClick r:id="rId5"/>
                        </a:rPr>
                        <a:t>www.samendezorgvernieuwen.nl</a:t>
                      </a:r>
                      <a:r>
                        <a:rPr lang="nl-NL" sz="1100" b="0" i="0" u="none" strike="noStrike" kern="1200">
                          <a:solidFill>
                            <a:schemeClr val="tx1"/>
                          </a:solidFill>
                          <a:effectLst/>
                          <a:latin typeface="+mn-lt"/>
                          <a:ea typeface="+mn-ea"/>
                          <a:cs typeface="+mn-cs"/>
                        </a:rPr>
                        <a:t>: </a:t>
                      </a:r>
                      <a:r>
                        <a:rPr lang="nl-NL" sz="1100" b="0" i="0" u="none" strike="noStrike">
                          <a:solidFill>
                            <a:schemeClr val="accent3"/>
                          </a:solidFill>
                          <a:effectLst/>
                          <a:latin typeface="+mn-lt"/>
                        </a:rPr>
                        <a:t>Standaardiseren van zorg, Personaliseren van zorg en/of het Digitaliseren van zorg</a:t>
                      </a:r>
                      <a:r>
                        <a:rPr lang="nl-NL" sz="1100" b="0" i="0" u="none" strike="noStrike">
                          <a:solidFill>
                            <a:schemeClr val="tx1"/>
                          </a:solidFill>
                          <a:effectLst/>
                          <a:latin typeface="+mn-lt"/>
                        </a:rPr>
                        <a:t> (in samenwerking met Zorg bij jou). </a:t>
                      </a:r>
                    </a:p>
                    <a:p>
                      <a:pPr marL="171450" indent="-171450" algn="l" fontAlgn="base">
                        <a:spcBef>
                          <a:spcPct val="25000"/>
                        </a:spcBef>
                        <a:spcAft>
                          <a:spcPts val="0"/>
                        </a:spcAft>
                        <a:buFont typeface="Arial" panose="020B0604020202020204" pitchFamily="34" charset="0"/>
                        <a:buChar char="•"/>
                      </a:pPr>
                      <a:r>
                        <a:rPr lang="nl-NL" sz="1100" b="0" i="0" u="none" strike="noStrike">
                          <a:solidFill>
                            <a:schemeClr val="tx1"/>
                          </a:solidFill>
                          <a:effectLst/>
                          <a:latin typeface="+mn-lt"/>
                        </a:rPr>
                        <a:t>We onderscheiden vier thema’s van uitkomsten gebaseerd op de ‘Quadrupple Aim’. De vier thema’s waar de impactanalyse zich op kan richten zijn: </a:t>
                      </a:r>
                    </a:p>
                    <a:p>
                      <a:pPr marL="457200" marR="0" lvl="1" indent="0" algn="l" defTabSz="914400" rtl="0" eaLnBrk="1" fontAlgn="base" latinLnBrk="0" hangingPunct="1">
                        <a:lnSpc>
                          <a:spcPct val="100000"/>
                        </a:lnSpc>
                        <a:spcBef>
                          <a:spcPct val="25000"/>
                        </a:spcBef>
                        <a:spcAft>
                          <a:spcPts val="0"/>
                        </a:spcAft>
                        <a:buClrTx/>
                        <a:buSzTx/>
                        <a:buFont typeface="Arial" panose="020B0604020202020204" pitchFamily="34" charset="0"/>
                        <a:buChar char="•"/>
                        <a:tabLst/>
                        <a:defRPr/>
                      </a:pPr>
                      <a:r>
                        <a:rPr lang="nl-NL" sz="1100" b="0" i="0" u="none" strike="noStrike">
                          <a:solidFill>
                            <a:schemeClr val="tx1"/>
                          </a:solidFill>
                          <a:effectLst/>
                          <a:latin typeface="+mn-lt"/>
                        </a:rPr>
                        <a:t> </a:t>
                      </a:r>
                      <a:r>
                        <a:rPr lang="nl-NL" sz="1100" b="0" i="0" u="none" strike="noStrike">
                          <a:solidFill>
                            <a:schemeClr val="accent3"/>
                          </a:solidFill>
                          <a:effectLst/>
                          <a:latin typeface="+mn-lt"/>
                        </a:rPr>
                        <a:t>Patiënt</a:t>
                      </a:r>
                      <a:r>
                        <a:rPr lang="nl-NL" sz="1100" b="0" i="0" u="none" strike="noStrike">
                          <a:solidFill>
                            <a:schemeClr val="tx1"/>
                          </a:solidFill>
                          <a:effectLst/>
                          <a:latin typeface="+mn-lt"/>
                        </a:rPr>
                        <a:t> – bijv. passende zorg door samen beslissen of hybride zorg met thuismonitoring</a:t>
                      </a:r>
                    </a:p>
                    <a:p>
                      <a:pPr marL="457200" marR="0" lvl="1" indent="0" algn="l" defTabSz="914400" rtl="0" eaLnBrk="1" fontAlgn="base" latinLnBrk="0" hangingPunct="1">
                        <a:lnSpc>
                          <a:spcPct val="100000"/>
                        </a:lnSpc>
                        <a:spcBef>
                          <a:spcPct val="25000"/>
                        </a:spcBef>
                        <a:spcAft>
                          <a:spcPts val="0"/>
                        </a:spcAft>
                        <a:buClrTx/>
                        <a:buSzTx/>
                        <a:buFont typeface="Arial" panose="020B0604020202020204" pitchFamily="34" charset="0"/>
                        <a:buChar char="•"/>
                        <a:tabLst/>
                        <a:defRPr/>
                      </a:pPr>
                      <a:r>
                        <a:rPr lang="nl-NL" sz="1100" b="0" i="0" u="none" strike="noStrike">
                          <a:solidFill>
                            <a:schemeClr val="tx1"/>
                          </a:solidFill>
                          <a:effectLst/>
                          <a:latin typeface="+mn-lt"/>
                        </a:rPr>
                        <a:t> </a:t>
                      </a:r>
                      <a:r>
                        <a:rPr lang="nl-NL" sz="1100" b="0" i="0" u="none" strike="noStrike">
                          <a:solidFill>
                            <a:schemeClr val="accent3"/>
                          </a:solidFill>
                          <a:effectLst/>
                          <a:latin typeface="+mn-lt"/>
                        </a:rPr>
                        <a:t>Zorgverlener</a:t>
                      </a:r>
                      <a:r>
                        <a:rPr lang="nl-NL" sz="1100" b="0" i="0" u="none" strike="noStrike">
                          <a:solidFill>
                            <a:schemeClr val="tx1"/>
                          </a:solidFill>
                          <a:effectLst/>
                          <a:latin typeface="+mn-lt"/>
                        </a:rPr>
                        <a:t>: bijv. werkplezier</a:t>
                      </a:r>
                    </a:p>
                    <a:p>
                      <a:pPr marL="457200" marR="0" lvl="1" indent="0" algn="l" defTabSz="914400" rtl="0" eaLnBrk="1" fontAlgn="base" latinLnBrk="0" hangingPunct="1">
                        <a:lnSpc>
                          <a:spcPct val="100000"/>
                        </a:lnSpc>
                        <a:spcBef>
                          <a:spcPct val="25000"/>
                        </a:spcBef>
                        <a:spcAft>
                          <a:spcPts val="0"/>
                        </a:spcAft>
                        <a:buClrTx/>
                        <a:buSzTx/>
                        <a:buFont typeface="Arial" panose="020B0604020202020204" pitchFamily="34" charset="0"/>
                        <a:buChar char="•"/>
                        <a:tabLst/>
                        <a:defRPr/>
                      </a:pPr>
                      <a:r>
                        <a:rPr lang="nl-NL" sz="1100" b="0" i="0" u="none" strike="noStrike">
                          <a:solidFill>
                            <a:schemeClr val="tx1"/>
                          </a:solidFill>
                          <a:effectLst/>
                          <a:latin typeface="+mn-lt"/>
                        </a:rPr>
                        <a:t> </a:t>
                      </a:r>
                      <a:r>
                        <a:rPr lang="nl-NL" sz="1100" b="0" i="0" u="none" strike="noStrike">
                          <a:solidFill>
                            <a:schemeClr val="accent3"/>
                          </a:solidFill>
                          <a:effectLst/>
                          <a:latin typeface="+mn-lt"/>
                        </a:rPr>
                        <a:t>Kosten:</a:t>
                      </a:r>
                      <a:r>
                        <a:rPr lang="nl-NL" sz="1100" b="0" i="0" u="none" strike="noStrike">
                          <a:solidFill>
                            <a:schemeClr val="tx1"/>
                          </a:solidFill>
                          <a:effectLst/>
                          <a:latin typeface="+mn-lt"/>
                        </a:rPr>
                        <a:t> bijv. minder </a:t>
                      </a:r>
                      <a:r>
                        <a:rPr lang="nl-NL" sz="1100" b="0" i="0" u="none" strike="noStrike" cap="none">
                          <a:solidFill>
                            <a:schemeClr val="tx1"/>
                          </a:solidFill>
                          <a:effectLst/>
                          <a:latin typeface="+mn-lt"/>
                          <a:ea typeface="+mn-ea"/>
                          <a:cs typeface="+mn-cs"/>
                          <a:sym typeface="Arial"/>
                        </a:rPr>
                        <a:t>ziekenhuisbezoeken</a:t>
                      </a:r>
                      <a:r>
                        <a:rPr lang="nl-NL" sz="1100" b="0" i="0" u="none" strike="noStrike">
                          <a:solidFill>
                            <a:schemeClr val="tx1"/>
                          </a:solidFill>
                          <a:effectLst/>
                          <a:latin typeface="+mn-lt"/>
                        </a:rPr>
                        <a:t> voor de patiënt, vrijgekomen uren voor zorgpersoneel</a:t>
                      </a:r>
                      <a:r>
                        <a:rPr lang="nl-NL" sz="1100" b="0" i="0">
                          <a:solidFill>
                            <a:schemeClr val="tx1"/>
                          </a:solidFill>
                          <a:effectLst/>
                          <a:latin typeface="+mn-lt"/>
                        </a:rPr>
                        <a:t>​ of </a:t>
                      </a:r>
                      <a:r>
                        <a:rPr lang="nl-NL" sz="1100" b="0" i="0" u="none" strike="noStrike">
                          <a:solidFill>
                            <a:schemeClr val="tx1"/>
                          </a:solidFill>
                          <a:effectLst/>
                          <a:latin typeface="+mn-lt"/>
                        </a:rPr>
                        <a:t>afname van zorgactiviteiten</a:t>
                      </a:r>
                    </a:p>
                    <a:p>
                      <a:pPr marL="457200" marR="0" lvl="1" indent="0" algn="l" defTabSz="914400" rtl="0" eaLnBrk="1" fontAlgn="base" latinLnBrk="0" hangingPunct="1">
                        <a:lnSpc>
                          <a:spcPct val="100000"/>
                        </a:lnSpc>
                        <a:spcBef>
                          <a:spcPct val="25000"/>
                        </a:spcBef>
                        <a:spcAft>
                          <a:spcPts val="0"/>
                        </a:spcAft>
                        <a:buClrTx/>
                        <a:buSzTx/>
                        <a:buFont typeface="Arial" panose="020B0604020202020204" pitchFamily="34" charset="0"/>
                        <a:buChar char="•"/>
                        <a:tabLst/>
                        <a:defRPr/>
                      </a:pPr>
                      <a:r>
                        <a:rPr lang="nl-NL" sz="1100" b="0" i="0" u="none" strike="noStrike">
                          <a:solidFill>
                            <a:schemeClr val="tx1"/>
                          </a:solidFill>
                          <a:effectLst/>
                          <a:latin typeface="+mn-lt"/>
                        </a:rPr>
                        <a:t> </a:t>
                      </a:r>
                      <a:r>
                        <a:rPr lang="nl-NL" sz="1100" b="0" i="0" u="none" strike="noStrike">
                          <a:solidFill>
                            <a:schemeClr val="accent3"/>
                          </a:solidFill>
                          <a:effectLst/>
                          <a:latin typeface="+mn-lt"/>
                        </a:rPr>
                        <a:t>Populatie-uitkomsten</a:t>
                      </a:r>
                      <a:r>
                        <a:rPr lang="nl-NL" sz="1100" b="0" i="0" u="none" strike="noStrike">
                          <a:solidFill>
                            <a:schemeClr val="tx1"/>
                          </a:solidFill>
                          <a:effectLst/>
                          <a:latin typeface="+mn-lt"/>
                        </a:rPr>
                        <a:t>: bijv. CO2 uitstoot vanuit reisbewegingen door inzet hybride zorg (narratief), gezondheidsuitkomsten populatieniveau</a:t>
                      </a:r>
                    </a:p>
                  </a:txBody>
                  <a:tcPr marL="68580" marR="68580" marT="34290" marB="34290" anchor="ctr">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2460198832"/>
                  </a:ext>
                </a:extLst>
              </a:tr>
            </a:tbl>
          </a:graphicData>
        </a:graphic>
      </p:graphicFrame>
    </p:spTree>
    <p:extLst>
      <p:ext uri="{BB962C8B-B14F-4D97-AF65-F5344CB8AC3E}">
        <p14:creationId xmlns:p14="http://schemas.microsoft.com/office/powerpoint/2010/main" val="107220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C9D021C0-30CB-53C4-F2A5-E3B3226442FC}"/>
              </a:ext>
            </a:extLst>
          </p:cNvPr>
          <p:cNvSpPr>
            <a:spLocks noGrp="1"/>
          </p:cNvSpPr>
          <p:nvPr>
            <p:ph sz="quarter" idx="13"/>
          </p:nvPr>
        </p:nvSpPr>
        <p:spPr>
          <a:xfrm>
            <a:off x="512421" y="1176351"/>
            <a:ext cx="8119157" cy="3232150"/>
          </a:xfrm>
        </p:spPr>
        <p:txBody>
          <a:bodyPr/>
          <a:lstStyle/>
          <a:p>
            <a:pPr marL="90000" indent="0">
              <a:buNone/>
            </a:pPr>
            <a:r>
              <a:rPr lang="nl-NL"/>
              <a:t>Bij CVA weergeven, niet als verdiepingsslide, maar opgenomen in stroomdiagram: zie voorbeeld:</a:t>
            </a:r>
          </a:p>
        </p:txBody>
      </p:sp>
      <p:pic>
        <p:nvPicPr>
          <p:cNvPr id="7" name="Afbeelding 6">
            <a:extLst>
              <a:ext uri="{FF2B5EF4-FFF2-40B4-BE49-F238E27FC236}">
                <a16:creationId xmlns:a16="http://schemas.microsoft.com/office/drawing/2014/main" id="{51A04D7C-2689-1D2D-B499-450AC24467C1}"/>
              </a:ext>
            </a:extLst>
          </p:cNvPr>
          <p:cNvPicPr>
            <a:picLocks noChangeAspect="1"/>
          </p:cNvPicPr>
          <p:nvPr/>
        </p:nvPicPr>
        <p:blipFill>
          <a:blip r:embed="rId2"/>
          <a:stretch>
            <a:fillRect/>
          </a:stretch>
        </p:blipFill>
        <p:spPr>
          <a:xfrm>
            <a:off x="2219114" y="1754082"/>
            <a:ext cx="4572396" cy="2571973"/>
          </a:xfrm>
          <a:prstGeom prst="rect">
            <a:avLst/>
          </a:prstGeom>
        </p:spPr>
      </p:pic>
    </p:spTree>
    <p:extLst>
      <p:ext uri="{BB962C8B-B14F-4D97-AF65-F5344CB8AC3E}">
        <p14:creationId xmlns:p14="http://schemas.microsoft.com/office/powerpoint/2010/main" val="795973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p23"/>
          <p:cNvSpPr txBox="1">
            <a:spLocks noGrp="1"/>
          </p:cNvSpPr>
          <p:nvPr>
            <p:ph type="sldNum" idx="12"/>
          </p:nvPr>
        </p:nvSpPr>
        <p:spPr>
          <a:xfrm>
            <a:off x="8726727" y="4744566"/>
            <a:ext cx="354000" cy="207900"/>
          </a:xfrm>
          <a:prstGeom prst="rect">
            <a:avLst/>
          </a:prstGeom>
        </p:spPr>
        <p:txBody>
          <a:bodyPr spcFirstLastPara="1" wrap="square" lIns="91425" tIns="45700" rIns="91425" bIns="45700" anchor="ctr" anchorCtr="0">
            <a:spAutoFit/>
          </a:bodyPr>
          <a:lstStyle/>
          <a:p>
            <a:pPr marL="0" lvl="0" indent="0" algn="l" rtl="0">
              <a:spcBef>
                <a:spcPts val="0"/>
              </a:spcBef>
              <a:spcAft>
                <a:spcPts val="0"/>
              </a:spcAft>
              <a:buClr>
                <a:srgbClr val="000000"/>
              </a:buClr>
              <a:buFont typeface="Arial"/>
              <a:buNone/>
            </a:pPr>
            <a:fld id="{00000000-1234-1234-1234-123412341234}" type="slidenum">
              <a:rPr lang="nl-NL" noProof="0" smtClean="0"/>
              <a:t>51</a:t>
            </a:fld>
            <a:endParaRPr lang="nl-NL" noProof="0"/>
          </a:p>
        </p:txBody>
      </p:sp>
      <p:sp>
        <p:nvSpPr>
          <p:cNvPr id="166" name="Google Shape;166;p23"/>
          <p:cNvSpPr txBox="1">
            <a:spLocks noGrp="1"/>
          </p:cNvSpPr>
          <p:nvPr>
            <p:ph type="ctrTitle" idx="4294967295"/>
          </p:nvPr>
        </p:nvSpPr>
        <p:spPr>
          <a:xfrm>
            <a:off x="376550" y="1888225"/>
            <a:ext cx="3987900" cy="795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900"/>
              <a:buFont typeface="Arial"/>
              <a:buNone/>
            </a:pPr>
            <a:r>
              <a:rPr lang="nl-NL" sz="2700" noProof="0"/>
              <a:t>Op te leveren product – publicatieslides</a:t>
            </a:r>
          </a:p>
        </p:txBody>
      </p:sp>
      <p:pic>
        <p:nvPicPr>
          <p:cNvPr id="167" name="Google Shape;167;p23" title="Santeon logo FINAL.png"/>
          <p:cNvPicPr preferRelativeResize="0"/>
          <p:nvPr/>
        </p:nvPicPr>
        <p:blipFill>
          <a:blip r:embed="rId4">
            <a:alphaModFix/>
          </a:blip>
          <a:stretch>
            <a:fillRect/>
          </a:stretch>
        </p:blipFill>
        <p:spPr>
          <a:xfrm>
            <a:off x="500600" y="4688800"/>
            <a:ext cx="856699" cy="2271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03"/>
        <p:cNvGrpSpPr/>
        <p:nvPr/>
      </p:nvGrpSpPr>
      <p:grpSpPr>
        <a:xfrm>
          <a:off x="0" y="0"/>
          <a:ext cx="0" cy="0"/>
          <a:chOff x="0" y="0"/>
          <a:chExt cx="0" cy="0"/>
        </a:xfrm>
      </p:grpSpPr>
      <p:sp>
        <p:nvSpPr>
          <p:cNvPr id="204" name="Google Shape;204;p28"/>
          <p:cNvSpPr txBox="1"/>
          <p:nvPr/>
        </p:nvSpPr>
        <p:spPr>
          <a:xfrm>
            <a:off x="397674" y="441875"/>
            <a:ext cx="7283285"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000" b="1" err="1">
                <a:solidFill>
                  <a:srgbClr val="2D4F9E"/>
                </a:solidFill>
              </a:rPr>
              <a:t>Te</a:t>
            </a:r>
            <a:r>
              <a:rPr lang="en-US" sz="2000" b="1">
                <a:solidFill>
                  <a:srgbClr val="2D4F9E"/>
                </a:solidFill>
              </a:rPr>
              <a:t> </a:t>
            </a:r>
            <a:r>
              <a:rPr lang="en-US" sz="2000" b="1" err="1">
                <a:solidFill>
                  <a:srgbClr val="2D4F9E"/>
                </a:solidFill>
              </a:rPr>
              <a:t>publiceren</a:t>
            </a:r>
            <a:r>
              <a:rPr lang="en-US" sz="2000" b="1">
                <a:solidFill>
                  <a:srgbClr val="2D4F9E"/>
                </a:solidFill>
              </a:rPr>
              <a:t> slides:</a:t>
            </a:r>
          </a:p>
        </p:txBody>
      </p:sp>
      <p:sp>
        <p:nvSpPr>
          <p:cNvPr id="205" name="Google Shape;205;p28"/>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pic>
        <p:nvPicPr>
          <p:cNvPr id="206" name="Google Shape;206;p28" title="Santeon logo FINAL.png"/>
          <p:cNvPicPr preferRelativeResize="0"/>
          <p:nvPr/>
        </p:nvPicPr>
        <p:blipFill>
          <a:blip r:embed="rId5">
            <a:alphaModFix/>
          </a:blip>
          <a:stretch>
            <a:fillRect/>
          </a:stretch>
        </p:blipFill>
        <p:spPr>
          <a:xfrm>
            <a:off x="500600" y="4688800"/>
            <a:ext cx="856699" cy="227150"/>
          </a:xfrm>
          <a:prstGeom prst="rect">
            <a:avLst/>
          </a:prstGeom>
          <a:noFill/>
          <a:ln>
            <a:noFill/>
          </a:ln>
        </p:spPr>
      </p:pic>
      <p:sp>
        <p:nvSpPr>
          <p:cNvPr id="3" name="Tekstvak 2">
            <a:extLst>
              <a:ext uri="{FF2B5EF4-FFF2-40B4-BE49-F238E27FC236}">
                <a16:creationId xmlns:a16="http://schemas.microsoft.com/office/drawing/2014/main" id="{8A471D7E-F6A8-0729-7D86-1E3E965EEA7A}"/>
              </a:ext>
            </a:extLst>
          </p:cNvPr>
          <p:cNvSpPr txBox="1"/>
          <p:nvPr/>
        </p:nvSpPr>
        <p:spPr>
          <a:xfrm>
            <a:off x="449977" y="1242064"/>
            <a:ext cx="8032172" cy="2462213"/>
          </a:xfrm>
          <a:prstGeom prst="rect">
            <a:avLst/>
          </a:prstGeom>
          <a:noFill/>
        </p:spPr>
        <p:txBody>
          <a:bodyPr wrap="square" rtlCol="0">
            <a:spAutoFit/>
          </a:bodyPr>
          <a:lstStyle/>
          <a:p>
            <a:r>
              <a:rPr lang="nl-NL">
                <a:solidFill>
                  <a:schemeClr val="bg2"/>
                </a:solidFill>
              </a:rPr>
              <a:t>Hieronder staan de nummers van de </a:t>
            </a:r>
            <a:r>
              <a:rPr lang="nl-NL" err="1">
                <a:solidFill>
                  <a:schemeClr val="bg2"/>
                </a:solidFill>
              </a:rPr>
              <a:t>diaslides</a:t>
            </a:r>
            <a:r>
              <a:rPr lang="nl-NL">
                <a:solidFill>
                  <a:schemeClr val="bg2"/>
                </a:solidFill>
              </a:rPr>
              <a:t> (lege formats) die je opneemt in je uiteindelijke publicatie</a:t>
            </a:r>
          </a:p>
          <a:p>
            <a:endParaRPr lang="nl-NL">
              <a:solidFill>
                <a:schemeClr val="bg2"/>
              </a:solidFill>
            </a:endParaRPr>
          </a:p>
          <a:p>
            <a:pPr marL="285750" indent="-285750">
              <a:buFont typeface="Arial" panose="020B0604020202020204" pitchFamily="34" charset="0"/>
              <a:buChar char="•"/>
            </a:pPr>
            <a:r>
              <a:rPr lang="nl-NL">
                <a:solidFill>
                  <a:schemeClr val="bg2"/>
                </a:solidFill>
                <a:hlinkClick r:id="rId6" action="ppaction://hlinksldjump">
                  <a:extLst>
                    <a:ext uri="{A12FA001-AC4F-418D-AE19-62706E023703}">
                      <ahyp:hlinkClr xmlns:ahyp="http://schemas.microsoft.com/office/drawing/2018/hyperlinkcolor" val="tx"/>
                    </a:ext>
                  </a:extLst>
                </a:hlinkClick>
              </a:rPr>
              <a:t>Standaardslide 1: </a:t>
            </a:r>
            <a:r>
              <a:rPr lang="nl-NL" err="1">
                <a:solidFill>
                  <a:schemeClr val="bg2"/>
                </a:solidFill>
                <a:hlinkClick r:id="rId6" action="ppaction://hlinksldjump">
                  <a:extLst>
                    <a:ext uri="{A12FA001-AC4F-418D-AE19-62706E023703}">
                      <ahyp:hlinkClr xmlns:ahyp="http://schemas.microsoft.com/office/drawing/2018/hyperlinkcolor" val="tx"/>
                    </a:ext>
                  </a:extLst>
                </a:hlinkClick>
              </a:rPr>
              <a:t>zorgpadvernieuwing</a:t>
            </a:r>
            <a:endParaRPr lang="nl-NL">
              <a:solidFill>
                <a:schemeClr val="bg2"/>
              </a:solidFill>
            </a:endParaRPr>
          </a:p>
          <a:p>
            <a:pPr marL="285750" indent="-285750">
              <a:buFont typeface="Arial" panose="020B0604020202020204" pitchFamily="34" charset="0"/>
              <a:buChar char="•"/>
            </a:pPr>
            <a:r>
              <a:rPr lang="nl-NL">
                <a:solidFill>
                  <a:schemeClr val="bg2"/>
                </a:solidFill>
                <a:hlinkClick r:id="rId7" action="ppaction://hlinksldjump">
                  <a:extLst>
                    <a:ext uri="{A12FA001-AC4F-418D-AE19-62706E023703}">
                      <ahyp:hlinkClr xmlns:ahyp="http://schemas.microsoft.com/office/drawing/2018/hyperlinkcolor" val="tx"/>
                    </a:ext>
                  </a:extLst>
                </a:hlinkClick>
              </a:rPr>
              <a:t>Standaardslide 2: 5 stappenplan </a:t>
            </a:r>
            <a:r>
              <a:rPr lang="nl-NL" err="1">
                <a:solidFill>
                  <a:schemeClr val="bg2"/>
                </a:solidFill>
                <a:hlinkClick r:id="rId7" action="ppaction://hlinksldjump">
                  <a:extLst>
                    <a:ext uri="{A12FA001-AC4F-418D-AE19-62706E023703}">
                      <ahyp:hlinkClr xmlns:ahyp="http://schemas.microsoft.com/office/drawing/2018/hyperlinkcolor" val="tx"/>
                    </a:ext>
                  </a:extLst>
                </a:hlinkClick>
              </a:rPr>
              <a:t>zorgpadvernieuwing</a:t>
            </a:r>
            <a:endParaRPr lang="nl-NL">
              <a:solidFill>
                <a:schemeClr val="bg2"/>
              </a:solidFill>
              <a:hlinkClick r:id="rId8" action="ppaction://hlinksldjump">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nl-NL">
                <a:solidFill>
                  <a:schemeClr val="bg2"/>
                </a:solidFill>
                <a:hlinkClick r:id="rId8" action="ppaction://hlinksldjump">
                  <a:extLst>
                    <a:ext uri="{A12FA001-AC4F-418D-AE19-62706E023703}">
                      <ahyp:hlinkClr xmlns:ahyp="http://schemas.microsoft.com/office/drawing/2018/hyperlinkcolor" val="tx"/>
                    </a:ext>
                  </a:extLst>
                </a:hlinkClick>
              </a:rPr>
              <a:t>Patiëntenstroomdiagram</a:t>
            </a:r>
            <a:endParaRPr lang="nl-NL">
              <a:solidFill>
                <a:schemeClr val="bg2"/>
              </a:solidFill>
            </a:endParaRPr>
          </a:p>
          <a:p>
            <a:pPr marL="285750" indent="-285750">
              <a:buFont typeface="Arial" panose="020B0604020202020204" pitchFamily="34" charset="0"/>
              <a:buChar char="•"/>
            </a:pPr>
            <a:r>
              <a:rPr lang="nl-NL">
                <a:solidFill>
                  <a:schemeClr val="bg2"/>
                </a:solidFill>
                <a:hlinkClick r:id="rId9" action="ppaction://hlinksldjump">
                  <a:extLst>
                    <a:ext uri="{A12FA001-AC4F-418D-AE19-62706E023703}">
                      <ahyp:hlinkClr xmlns:ahyp="http://schemas.microsoft.com/office/drawing/2018/hyperlinkcolor" val="tx"/>
                    </a:ext>
                  </a:extLst>
                </a:hlinkClick>
              </a:rPr>
              <a:t>Verandering door focusproject</a:t>
            </a:r>
            <a:endParaRPr lang="nl-NL">
              <a:solidFill>
                <a:schemeClr val="bg2"/>
              </a:solidFill>
            </a:endParaRPr>
          </a:p>
          <a:p>
            <a:pPr marL="285750" indent="-285750">
              <a:buFont typeface="Arial" panose="020B0604020202020204" pitchFamily="34" charset="0"/>
              <a:buChar char="•"/>
            </a:pPr>
            <a:r>
              <a:rPr lang="nl-NL" err="1">
                <a:solidFill>
                  <a:schemeClr val="bg2"/>
                </a:solidFill>
                <a:hlinkClick r:id="rId10" action="ppaction://hlinksldjump">
                  <a:extLst>
                    <a:ext uri="{A12FA001-AC4F-418D-AE19-62706E023703}">
                      <ahyp:hlinkClr xmlns:ahyp="http://schemas.microsoft.com/office/drawing/2018/hyperlinkcolor" val="tx"/>
                    </a:ext>
                  </a:extLst>
                </a:hlinkClick>
              </a:rPr>
              <a:t>Overview</a:t>
            </a:r>
            <a:r>
              <a:rPr lang="nl-NL">
                <a:solidFill>
                  <a:schemeClr val="bg2"/>
                </a:solidFill>
                <a:hlinkClick r:id="rId10" action="ppaction://hlinksldjump">
                  <a:extLst>
                    <a:ext uri="{A12FA001-AC4F-418D-AE19-62706E023703}">
                      <ahyp:hlinkClr xmlns:ahyp="http://schemas.microsoft.com/office/drawing/2018/hyperlinkcolor" val="tx"/>
                    </a:ext>
                  </a:extLst>
                </a:hlinkClick>
              </a:rPr>
              <a:t> impact gekozen uitkomsten op </a:t>
            </a:r>
            <a:r>
              <a:rPr lang="nl-NL" err="1">
                <a:solidFill>
                  <a:schemeClr val="bg2"/>
                </a:solidFill>
                <a:hlinkClick r:id="rId10" action="ppaction://hlinksldjump">
                  <a:extLst>
                    <a:ext uri="{A12FA001-AC4F-418D-AE19-62706E023703}">
                      <ahyp:hlinkClr xmlns:ahyp="http://schemas.microsoft.com/office/drawing/2018/hyperlinkcolor" val="tx"/>
                    </a:ext>
                  </a:extLst>
                </a:hlinkClick>
              </a:rPr>
              <a:t>zorgpad</a:t>
            </a:r>
            <a:endParaRPr lang="nl-NL">
              <a:solidFill>
                <a:schemeClr val="bg2"/>
              </a:solidFill>
            </a:endParaRPr>
          </a:p>
          <a:p>
            <a:pPr marL="285750" indent="-285750">
              <a:buFont typeface="Arial" panose="020B0604020202020204" pitchFamily="34" charset="0"/>
              <a:buChar char="•"/>
            </a:pPr>
            <a:r>
              <a:rPr lang="nl-NL">
                <a:solidFill>
                  <a:schemeClr val="bg2"/>
                </a:solidFill>
                <a:hlinkClick r:id="rId11" action="ppaction://hlinksldjump">
                  <a:extLst>
                    <a:ext uri="{A12FA001-AC4F-418D-AE19-62706E023703}">
                      <ahyp:hlinkClr xmlns:ahyp="http://schemas.microsoft.com/office/drawing/2018/hyperlinkcolor" val="tx"/>
                    </a:ext>
                  </a:extLst>
                </a:hlinkClick>
              </a:rPr>
              <a:t>Berekende impact op gekozen uitkomsten</a:t>
            </a:r>
            <a:r>
              <a:rPr lang="nl-NL">
                <a:solidFill>
                  <a:schemeClr val="bg2"/>
                </a:solidFill>
              </a:rPr>
              <a:t> (als Bijlage)</a:t>
            </a:r>
          </a:p>
          <a:p>
            <a:pPr marL="285750" indent="-285750">
              <a:buFont typeface="Arial" panose="020B0604020202020204" pitchFamily="34" charset="0"/>
              <a:buChar char="•"/>
            </a:pPr>
            <a:r>
              <a:rPr lang="nl-NL">
                <a:solidFill>
                  <a:schemeClr val="bg2"/>
                </a:solidFill>
                <a:hlinkClick r:id="rId12" action="ppaction://hlinksldjump">
                  <a:extLst>
                    <a:ext uri="{A12FA001-AC4F-418D-AE19-62706E023703}">
                      <ahyp:hlinkClr xmlns:ahyp="http://schemas.microsoft.com/office/drawing/2018/hyperlinkcolor" val="tx"/>
                    </a:ext>
                  </a:extLst>
                </a:hlinkClick>
              </a:rPr>
              <a:t>Hypotheses van de impactanalyse</a:t>
            </a:r>
            <a:r>
              <a:rPr lang="nl-NL">
                <a:solidFill>
                  <a:schemeClr val="bg2"/>
                </a:solidFill>
              </a:rPr>
              <a:t> (als Bijlage)</a:t>
            </a:r>
          </a:p>
          <a:p>
            <a:pPr marL="285750" indent="-285750">
              <a:buFont typeface="Arial" panose="020B0604020202020204" pitchFamily="34" charset="0"/>
              <a:buChar char="•"/>
            </a:pPr>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Google Shape;212;p29"/>
          <p:cNvSpPr txBox="1"/>
          <p:nvPr/>
        </p:nvSpPr>
        <p:spPr>
          <a:xfrm>
            <a:off x="500600" y="93348"/>
            <a:ext cx="5271605" cy="492412"/>
          </a:xfrm>
          <a:prstGeom prst="rect">
            <a:avLst/>
          </a:prstGeom>
          <a:noFill/>
          <a:ln>
            <a:noFill/>
          </a:ln>
        </p:spPr>
        <p:txBody>
          <a:bodyPr spcFirstLastPara="1" wrap="square" lIns="91425" tIns="91425" rIns="91425" bIns="91425" anchor="t" anchorCtr="0">
            <a:spAutoFit/>
          </a:bodyPr>
          <a:lstStyle/>
          <a:p>
            <a:pPr>
              <a:buSzPts val="1100"/>
            </a:pPr>
            <a:r>
              <a:rPr kumimoji="0" lang="en-US" sz="2000" b="1" i="0" u="none" strike="noStrike" kern="0" cap="none" spc="0" normalizeH="0" baseline="0" noProof="0">
                <a:ln>
                  <a:noFill/>
                </a:ln>
                <a:solidFill>
                  <a:srgbClr val="2D4F9E"/>
                </a:solidFill>
                <a:effectLst/>
                <a:uLnTx/>
                <a:uFillTx/>
                <a:latin typeface="Arial"/>
                <a:cs typeface="Arial"/>
                <a:sym typeface="Arial"/>
              </a:rPr>
              <a:t>Hypotheses van de </a:t>
            </a:r>
            <a:r>
              <a:rPr kumimoji="0" lang="en-US" sz="2000" b="1" i="0" u="none" strike="noStrike" kern="0" cap="none" spc="0" normalizeH="0" baseline="0" noProof="0" err="1">
                <a:ln>
                  <a:noFill/>
                </a:ln>
                <a:solidFill>
                  <a:srgbClr val="2D4F9E"/>
                </a:solidFill>
                <a:effectLst/>
                <a:uLnTx/>
                <a:uFillTx/>
                <a:latin typeface="Arial"/>
                <a:cs typeface="Arial"/>
                <a:sym typeface="Arial"/>
              </a:rPr>
              <a:t>impactanalyse</a:t>
            </a:r>
            <a:endParaRPr kumimoji="0" sz="2000" b="1" i="0" u="none" strike="noStrike" kern="0" cap="none" spc="0" normalizeH="0" baseline="0" noProof="0">
              <a:ln>
                <a:noFill/>
              </a:ln>
              <a:solidFill>
                <a:srgbClr val="2D4F9E"/>
              </a:solidFill>
              <a:effectLst/>
              <a:uLnTx/>
              <a:uFillTx/>
              <a:latin typeface="Arial"/>
              <a:cs typeface="Arial"/>
              <a:sym typeface="Arial"/>
            </a:endParaRPr>
          </a:p>
        </p:txBody>
      </p:sp>
      <p:sp>
        <p:nvSpPr>
          <p:cNvPr id="213" name="Google Shape;213;p29"/>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pic>
        <p:nvPicPr>
          <p:cNvPr id="214" name="Google Shape;214;p29" title="Santeon logo FINAL.png"/>
          <p:cNvPicPr preferRelativeResize="0"/>
          <p:nvPr/>
        </p:nvPicPr>
        <p:blipFill>
          <a:blip r:embed="rId4">
            <a:alphaModFix/>
          </a:blip>
          <a:stretch>
            <a:fillRect/>
          </a:stretch>
        </p:blipFill>
        <p:spPr>
          <a:xfrm>
            <a:off x="500600" y="4688800"/>
            <a:ext cx="856699" cy="227150"/>
          </a:xfrm>
          <a:prstGeom prst="rect">
            <a:avLst/>
          </a:prstGeom>
          <a:noFill/>
          <a:ln>
            <a:noFill/>
          </a:ln>
        </p:spPr>
      </p:pic>
      <p:graphicFrame>
        <p:nvGraphicFramePr>
          <p:cNvPr id="7" name="Table 12">
            <a:extLst>
              <a:ext uri="{FF2B5EF4-FFF2-40B4-BE49-F238E27FC236}">
                <a16:creationId xmlns:a16="http://schemas.microsoft.com/office/drawing/2014/main" id="{E6466E8D-C397-20D9-2E6A-3005B4E6D1C8}"/>
              </a:ext>
            </a:extLst>
          </p:cNvPr>
          <p:cNvGraphicFramePr>
            <a:graphicFrameLocks noGrp="1"/>
          </p:cNvGraphicFramePr>
          <p:nvPr>
            <p:extLst>
              <p:ext uri="{D42A27DB-BD31-4B8C-83A1-F6EECF244321}">
                <p14:modId xmlns:p14="http://schemas.microsoft.com/office/powerpoint/2010/main" val="3808500729"/>
              </p:ext>
            </p:extLst>
          </p:nvPr>
        </p:nvGraphicFramePr>
        <p:xfrm>
          <a:off x="500600" y="585760"/>
          <a:ext cx="8396288" cy="4333829"/>
        </p:xfrm>
        <a:graphic>
          <a:graphicData uri="http://schemas.openxmlformats.org/drawingml/2006/table">
            <a:tbl>
              <a:tblPr firstRow="1" bandRow="1">
                <a:tableStyleId>{5C22544A-7EE6-4342-B048-85BDC9FD1C3A}</a:tableStyleId>
              </a:tblPr>
              <a:tblGrid>
                <a:gridCol w="1106261">
                  <a:extLst>
                    <a:ext uri="{9D8B030D-6E8A-4147-A177-3AD203B41FA5}">
                      <a16:colId xmlns:a16="http://schemas.microsoft.com/office/drawing/2014/main" val="3741134808"/>
                    </a:ext>
                  </a:extLst>
                </a:gridCol>
                <a:gridCol w="7290027">
                  <a:extLst>
                    <a:ext uri="{9D8B030D-6E8A-4147-A177-3AD203B41FA5}">
                      <a16:colId xmlns:a16="http://schemas.microsoft.com/office/drawing/2014/main" val="1698181734"/>
                    </a:ext>
                  </a:extLst>
                </a:gridCol>
              </a:tblGrid>
              <a:tr h="763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err="1">
                          <a:solidFill>
                            <a:schemeClr val="bg1"/>
                          </a:solidFill>
                          <a:latin typeface="+mn-lt"/>
                        </a:rPr>
                        <a:t>Algemeen</a:t>
                      </a:r>
                      <a:endParaRPr lang="en-GB" sz="1000">
                        <a:latin typeface="+mn-lt"/>
                      </a:endParaRPr>
                    </a:p>
                  </a:txBody>
                  <a:tcPr marL="68580" marR="68580" marT="34290" marB="34290" anchor="ctr">
                    <a:lnL w="28575"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marL="171450" indent="-171450" algn="l" fontAlgn="base">
                        <a:spcBef>
                          <a:spcPct val="25000"/>
                        </a:spcBef>
                        <a:spcAft>
                          <a:spcPts val="0"/>
                        </a:spcAft>
                        <a:buFont typeface="Arial" panose="020B0604020202020204" pitchFamily="34" charset="0"/>
                        <a:buChar char="•"/>
                      </a:pPr>
                      <a:r>
                        <a:rPr lang="nl-NL" sz="1000" b="0" i="0" u="none" strike="noStrike">
                          <a:solidFill>
                            <a:schemeClr val="tx1"/>
                          </a:solidFill>
                          <a:effectLst/>
                          <a:latin typeface="+mn-lt"/>
                        </a:rPr>
                        <a:t>Jaarlijks krijgen x patiënten in alle Santeon ziekenhuizen een [behandeling voor Y]</a:t>
                      </a:r>
                    </a:p>
                    <a:p>
                      <a:pPr marL="171450" indent="-171450" algn="l" fontAlgn="base">
                        <a:spcBef>
                          <a:spcPct val="25000"/>
                        </a:spcBef>
                        <a:spcAft>
                          <a:spcPts val="0"/>
                        </a:spcAft>
                        <a:buFont typeface="Arial" panose="020B0604020202020204" pitchFamily="34" charset="0"/>
                        <a:buChar char="•"/>
                      </a:pPr>
                      <a:r>
                        <a:rPr lang="nl-NL" sz="1000" b="0" i="0" u="none" strike="noStrike" kern="1200">
                          <a:solidFill>
                            <a:schemeClr val="tx1"/>
                          </a:solidFill>
                          <a:effectLst/>
                          <a:latin typeface="+mn-lt"/>
                          <a:ea typeface="+mn-ea"/>
                          <a:cs typeface="+mn-cs"/>
                        </a:rPr>
                        <a:t>Overige aannames/hypothesen beschrijven</a:t>
                      </a:r>
                    </a:p>
                  </a:txBody>
                  <a:tcPr marL="68580" marR="68580" marT="34290" marB="34290" anchor="ctr">
                    <a:lnL w="38100"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460198832"/>
                  </a:ext>
                </a:extLst>
              </a:tr>
              <a:tr h="701039">
                <a:tc>
                  <a:txBody>
                    <a:bodyPr/>
                    <a:lstStyle/>
                    <a:p>
                      <a:pPr marL="0" marR="0" lvl="0" indent="0" algn="ctr" rtl="0">
                        <a:lnSpc>
                          <a:spcPct val="100000"/>
                        </a:lnSpc>
                        <a:spcBef>
                          <a:spcPts val="0"/>
                        </a:spcBef>
                        <a:spcAft>
                          <a:spcPts val="0"/>
                        </a:spcAft>
                        <a:buClrTx/>
                        <a:buSzTx/>
                        <a:buFontTx/>
                        <a:buNone/>
                      </a:pPr>
                      <a:r>
                        <a:rPr lang="en-GB" sz="1000" b="1" i="0" u="none" strike="noStrike" cap="none">
                          <a:solidFill>
                            <a:schemeClr val="bg1"/>
                          </a:solidFill>
                          <a:latin typeface="+mn-lt"/>
                          <a:ea typeface="+mn-ea"/>
                          <a:cs typeface="+mn-cs"/>
                        </a:rPr>
                        <a:t>Impact van je </a:t>
                      </a:r>
                      <a:r>
                        <a:rPr lang="en-GB" sz="1000" b="1" i="0" u="none" strike="noStrike" cap="none" err="1">
                          <a:solidFill>
                            <a:schemeClr val="bg1"/>
                          </a:solidFill>
                          <a:latin typeface="+mn-lt"/>
                          <a:ea typeface="+mn-ea"/>
                          <a:cs typeface="+mn-cs"/>
                        </a:rPr>
                        <a:t>pijler</a:t>
                      </a:r>
                      <a:endParaRPr lang="en-GB" sz="1000" b="1" i="0" u="none" strike="noStrike" cap="none">
                        <a:solidFill>
                          <a:schemeClr val="bg1"/>
                        </a:solidFill>
                        <a:latin typeface="+mn-lt"/>
                        <a:ea typeface="+mn-ea"/>
                        <a:cs typeface="+mn-cs"/>
                      </a:endParaRPr>
                    </a:p>
                  </a:txBody>
                  <a:tcPr marL="68580" marR="68580" marT="34290" marB="34290" anchor="ctr">
                    <a:lnL w="28575"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marL="171450" lvl="1" indent="-171450" algn="l">
                        <a:spcBef>
                          <a:spcPct val="25000"/>
                        </a:spcBef>
                        <a:spcAft>
                          <a:spcPts val="0"/>
                        </a:spcAft>
                        <a:buFont typeface="Arial" panose="020B0604020202020204" pitchFamily="34" charset="0"/>
                        <a:buChar char="•"/>
                      </a:pPr>
                      <a:r>
                        <a:rPr lang="nl-NL" sz="1000" b="0" i="0" u="none" strike="noStrike">
                          <a:solidFill>
                            <a:schemeClr val="tx1"/>
                          </a:solidFill>
                          <a:effectLst/>
                          <a:latin typeface="+mn-lt"/>
                        </a:rPr>
                        <a:t>Door [Standaardiseren / Personaliseren / Digitaliseren] van zorg verwachten we ….</a:t>
                      </a:r>
                      <a:endParaRPr lang="en-US"/>
                    </a:p>
                    <a:p>
                      <a:pPr marL="171450" lvl="1" indent="-171450" algn="l">
                        <a:spcBef>
                          <a:spcPct val="25000"/>
                        </a:spcBef>
                        <a:spcAft>
                          <a:spcPts val="0"/>
                        </a:spcAft>
                        <a:buFont typeface="Arial" panose="020B0604020202020204" pitchFamily="34" charset="0"/>
                        <a:buChar char="•"/>
                      </a:pPr>
                      <a:r>
                        <a:rPr lang="nl-NL" sz="1000" b="0" i="0" u="none" strike="noStrike">
                          <a:solidFill>
                            <a:schemeClr val="tx1"/>
                          </a:solidFill>
                          <a:effectLst/>
                          <a:latin typeface="+mn-lt"/>
                        </a:rPr>
                        <a:t>Aannames hierbij zijn: …. Gebaseerd op …..</a:t>
                      </a:r>
                      <a:endParaRPr lang="nl-NL"/>
                    </a:p>
                    <a:p>
                      <a:pPr marL="171450" lvl="1" indent="-171450" algn="l">
                        <a:spcBef>
                          <a:spcPct val="25000"/>
                        </a:spcBef>
                        <a:spcAft>
                          <a:spcPts val="0"/>
                        </a:spcAft>
                        <a:buFont typeface="Arial" panose="020B0604020202020204" pitchFamily="34" charset="0"/>
                        <a:buChar char="•"/>
                      </a:pPr>
                      <a:r>
                        <a:rPr lang="nl-NL" sz="1000" b="0" i="0" u="none" strike="noStrike">
                          <a:solidFill>
                            <a:schemeClr val="tx1"/>
                          </a:solidFill>
                          <a:effectLst/>
                          <a:latin typeface="+mn-lt"/>
                        </a:rPr>
                        <a:t>Beschrijf hier de impact op je gekozen uitkomsten: bijv. werkplezier zorgverleners, patiënten-uitkomsten, ziekenhuiskosten of tijdsinvestering personeel</a:t>
                      </a:r>
                      <a:endParaRPr lang="nl-NL"/>
                    </a:p>
                  </a:txBody>
                  <a:tcPr marL="68580" marR="68580" marT="34290" marB="34290" anchor="ctr">
                    <a:lnL w="38100"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043979270"/>
                  </a:ext>
                </a:extLst>
              </a:tr>
              <a:tr h="701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err="1">
                          <a:solidFill>
                            <a:schemeClr val="bg1"/>
                          </a:solidFill>
                          <a:latin typeface="+mn-lt"/>
                        </a:rPr>
                        <a:t>Polikliniek</a:t>
                      </a:r>
                      <a:endParaRPr lang="en-GB" sz="1000">
                        <a:latin typeface="+mn-lt"/>
                      </a:endParaRPr>
                    </a:p>
                  </a:txBody>
                  <a:tcPr marL="68580" marR="68580" marT="34290" marB="34290" anchor="ctr">
                    <a:lnL w="28575"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marL="171450" lvl="0" indent="-171450" algn="l" fontAlgn="base">
                        <a:spcBef>
                          <a:spcPct val="25000"/>
                        </a:spcBef>
                        <a:spcAft>
                          <a:spcPts val="0"/>
                        </a:spcAft>
                        <a:buFont typeface="Arial" panose="020B0604020202020204" pitchFamily="34" charset="0"/>
                        <a:buChar char="•"/>
                      </a:pPr>
                      <a:r>
                        <a:rPr lang="nl-NL" sz="1000" b="0" i="0" u="none" strike="noStrike">
                          <a:solidFill>
                            <a:schemeClr val="tx1"/>
                          </a:solidFill>
                          <a:effectLst/>
                          <a:latin typeface="+mn-lt"/>
                        </a:rPr>
                        <a:t>Voorbeeld: Alle patiënten hebben tenminste 1 afspraak op de polikliniek</a:t>
                      </a:r>
                    </a:p>
                    <a:p>
                      <a:pPr marL="171450" marR="0" lvl="0" indent="-171450" algn="l" defTabSz="914400" rtl="0" eaLnBrk="1" fontAlgn="base" latinLnBrk="0" hangingPunct="1">
                        <a:lnSpc>
                          <a:spcPct val="100000"/>
                        </a:lnSpc>
                        <a:spcBef>
                          <a:spcPct val="25000"/>
                        </a:spcBef>
                        <a:spcAft>
                          <a:spcPts val="0"/>
                        </a:spcAft>
                        <a:buClr>
                          <a:srgbClr val="000000"/>
                        </a:buClr>
                        <a:buSzTx/>
                        <a:buFont typeface="Arial" panose="020B0604020202020204" pitchFamily="34" charset="0"/>
                        <a:buChar char="•"/>
                        <a:tabLst/>
                        <a:defRPr/>
                      </a:pPr>
                      <a:r>
                        <a:rPr lang="nl-NL" sz="1000" b="0" i="0" u="none" strike="noStrike" kern="1200">
                          <a:solidFill>
                            <a:schemeClr val="tx1"/>
                          </a:solidFill>
                          <a:effectLst/>
                          <a:latin typeface="+mn-lt"/>
                          <a:ea typeface="+mn-ea"/>
                          <a:cs typeface="+mn-cs"/>
                        </a:rPr>
                        <a:t>Overige aannames/hypothesen beschrijven</a:t>
                      </a:r>
                    </a:p>
                  </a:txBody>
                  <a:tcPr marL="68580" marR="68580" marT="34290" marB="34290" anchor="ctr">
                    <a:lnL w="38100"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939487137"/>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i="0" u="none" strike="noStrike" cap="none" err="1">
                          <a:solidFill>
                            <a:schemeClr val="bg1"/>
                          </a:solidFill>
                          <a:latin typeface="+mn-lt"/>
                          <a:ea typeface="+mn-ea"/>
                          <a:cs typeface="+mn-cs"/>
                          <a:sym typeface="Arial"/>
                        </a:rPr>
                        <a:t>Klinisch</a:t>
                      </a:r>
                      <a:endParaRPr lang="en-GB" sz="1000" b="1" i="0" u="none" strike="noStrike" cap="none">
                        <a:solidFill>
                          <a:schemeClr val="bg1"/>
                        </a:solidFill>
                        <a:latin typeface="+mn-lt"/>
                        <a:ea typeface="+mn-ea"/>
                        <a:cs typeface="+mn-cs"/>
                        <a:sym typeface="Arial"/>
                      </a:endParaRPr>
                    </a:p>
                  </a:txBody>
                  <a:tcPr marL="68580" marR="68580" marT="34290" marB="34290" anchor="ctr">
                    <a:lnL w="28575"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marL="171450" lvl="1" indent="-171450" algn="l" fontAlgn="base">
                        <a:spcBef>
                          <a:spcPct val="25000"/>
                        </a:spcBef>
                        <a:spcAft>
                          <a:spcPts val="0"/>
                        </a:spcAft>
                        <a:buFont typeface="Arial" panose="020B0604020202020204" pitchFamily="34" charset="0"/>
                        <a:buChar char="•"/>
                      </a:pPr>
                      <a:r>
                        <a:rPr lang="nl-NL" sz="1000" b="0" i="0" u="none" strike="noStrike">
                          <a:solidFill>
                            <a:schemeClr val="tx1"/>
                          </a:solidFill>
                          <a:effectLst/>
                          <a:latin typeface="+mn-lt"/>
                        </a:rPr>
                        <a:t>Beschrijf hypotheses m.b.t. klinische deel zorgpad indien van toepassing</a:t>
                      </a:r>
                    </a:p>
                  </a:txBody>
                  <a:tcPr marL="68580" marR="68580" marT="34290" marB="34290" anchor="ctr">
                    <a:lnL w="38100"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922164043"/>
                  </a:ext>
                </a:extLst>
              </a:tr>
              <a:tr h="6061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i="0" u="none" strike="noStrike" cap="none" err="1">
                          <a:solidFill>
                            <a:schemeClr val="bg1"/>
                          </a:solidFill>
                          <a:latin typeface="+mn-lt"/>
                          <a:ea typeface="+mn-ea"/>
                          <a:cs typeface="+mn-cs"/>
                          <a:sym typeface="Arial"/>
                        </a:rPr>
                        <a:t>Personeel</a:t>
                      </a:r>
                      <a:endParaRPr lang="en-GB" sz="1000" b="1" i="0" u="none" strike="noStrike" cap="none">
                        <a:solidFill>
                          <a:schemeClr val="bg1"/>
                        </a:solidFill>
                        <a:latin typeface="+mn-lt"/>
                        <a:ea typeface="+mn-ea"/>
                        <a:cs typeface="+mn-cs"/>
                        <a:sym typeface="Arial"/>
                      </a:endParaRPr>
                    </a:p>
                  </a:txBody>
                  <a:tcPr marL="68580" marR="68580" marT="34290" marB="34290" anchor="ctr">
                    <a:lnL w="28575"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marL="171450" lvl="1" indent="-171450" algn="l" fontAlgn="base">
                        <a:spcBef>
                          <a:spcPct val="25000"/>
                        </a:spcBef>
                        <a:spcAft>
                          <a:spcPts val="0"/>
                        </a:spcAft>
                        <a:buFont typeface="Arial" panose="020B0604020202020204" pitchFamily="34" charset="0"/>
                        <a:buChar char="•"/>
                      </a:pPr>
                      <a:r>
                        <a:rPr lang="nl-NL" sz="1000" b="0" i="0" u="none" strike="noStrike">
                          <a:solidFill>
                            <a:schemeClr val="tx1"/>
                          </a:solidFill>
                          <a:effectLst/>
                          <a:latin typeface="+mn-lt"/>
                        </a:rPr>
                        <a:t>Een consult door zorgverlener X duurt […] minuten</a:t>
                      </a:r>
                    </a:p>
                    <a:p>
                      <a:pPr marL="171450" lvl="1" indent="-171450" algn="l" fontAlgn="base">
                        <a:spcBef>
                          <a:spcPct val="25000"/>
                        </a:spcBef>
                        <a:spcAft>
                          <a:spcPts val="0"/>
                        </a:spcAft>
                        <a:buFont typeface="Arial" panose="020B0604020202020204" pitchFamily="34" charset="0"/>
                        <a:buChar char="•"/>
                      </a:pPr>
                      <a:r>
                        <a:rPr lang="nl-NL" sz="1000" b="0" i="0" u="none" strike="noStrike">
                          <a:solidFill>
                            <a:schemeClr val="tx1"/>
                          </a:solidFill>
                          <a:effectLst/>
                          <a:latin typeface="+mn-lt"/>
                        </a:rPr>
                        <a:t>Bij activiteit xx (bijv. Opname) zijn de volgende zorgverleners betrokken</a:t>
                      </a:r>
                    </a:p>
                  </a:txBody>
                  <a:tcPr marL="68580" marR="68580" marT="34290" marB="34290" anchor="ctr">
                    <a:lnL w="38100"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770378177"/>
                  </a:ext>
                </a:extLst>
              </a:tr>
              <a:tr h="293269">
                <a:tc>
                  <a:txBody>
                    <a:bodyPr/>
                    <a:lstStyle/>
                    <a:p>
                      <a:pPr marL="0" lvl="0" indent="0" algn="ctr" defTabSz="914400">
                        <a:lnSpc>
                          <a:spcPct val="100000"/>
                        </a:lnSpc>
                        <a:spcBef>
                          <a:spcPts val="0"/>
                        </a:spcBef>
                        <a:spcAft>
                          <a:spcPts val="0"/>
                        </a:spcAft>
                        <a:buNone/>
                        <a:tabLst/>
                        <a:defRPr/>
                      </a:pPr>
                      <a:r>
                        <a:rPr lang="en-GB" sz="1000" b="1" i="0" u="none" strike="noStrike" cap="none">
                          <a:solidFill>
                            <a:schemeClr val="bg1"/>
                          </a:solidFill>
                          <a:latin typeface="+mn-lt"/>
                          <a:ea typeface="+mn-ea"/>
                          <a:cs typeface="+mn-cs"/>
                        </a:rPr>
                        <a:t>..</a:t>
                      </a:r>
                      <a:endParaRPr lang="en-GB" sz="1000" b="1" i="0" u="none" strike="noStrike" cap="none">
                        <a:solidFill>
                          <a:schemeClr val="bg1"/>
                        </a:solidFill>
                        <a:latin typeface="+mn-lt"/>
                        <a:ea typeface="+mn-ea"/>
                        <a:cs typeface="+mn-cs"/>
                        <a:sym typeface="Arial"/>
                      </a:endParaRPr>
                    </a:p>
                  </a:txBody>
                  <a:tcPr marL="68580" marR="68580" marT="34290" marB="34290" anchor="ctr">
                    <a:lnL w="28575">
                      <a:solidFill>
                        <a:schemeClr val="accent4"/>
                      </a:solidFill>
                    </a:lnL>
                    <a:lnR w="38099">
                      <a:solidFill>
                        <a:schemeClr val="accent4"/>
                      </a:solidFill>
                    </a:lnR>
                    <a:lnT w="38100" cap="flat" cmpd="sng" algn="ctr">
                      <a:solidFill>
                        <a:schemeClr val="bg1"/>
                      </a:solidFill>
                      <a:prstDash val="solid"/>
                      <a:round/>
                      <a:headEnd type="none" w="med" len="med"/>
                      <a:tailEnd type="none" w="med" len="med"/>
                    </a:lnT>
                    <a:lnB w="38099">
                      <a:solidFill>
                        <a:schemeClr val="bg1"/>
                      </a:solidFill>
                    </a:lnB>
                    <a:solidFill>
                      <a:schemeClr val="accent4"/>
                    </a:solidFill>
                  </a:tcPr>
                </a:tc>
                <a:tc>
                  <a:txBody>
                    <a:bodyPr/>
                    <a:lstStyle/>
                    <a:p>
                      <a:pPr marL="171450" lvl="1" indent="-171450" algn="l">
                        <a:spcBef>
                          <a:spcPct val="25000"/>
                        </a:spcBef>
                        <a:spcAft>
                          <a:spcPts val="0"/>
                        </a:spcAft>
                        <a:buFont typeface="Arial"/>
                        <a:buChar char="•"/>
                      </a:pPr>
                      <a:endParaRPr lang="nl-NL" sz="1000" b="0" i="0" u="none" strike="noStrike">
                        <a:solidFill>
                          <a:schemeClr val="tx1"/>
                        </a:solidFill>
                        <a:effectLst/>
                        <a:latin typeface="+mn-lt"/>
                      </a:endParaRPr>
                    </a:p>
                  </a:txBody>
                  <a:tcPr marL="68580" marR="68580" marT="34290" marB="34290" anchor="ctr">
                    <a:lnL w="38099">
                      <a:solidFill>
                        <a:schemeClr val="accent4"/>
                      </a:solidFill>
                    </a:lnL>
                    <a:lnR w="28575">
                      <a:solidFill>
                        <a:schemeClr val="accent4"/>
                      </a:solidFill>
                    </a:lnR>
                    <a:lnT w="28575">
                      <a:solidFill>
                        <a:schemeClr val="accent4"/>
                      </a:solidFill>
                    </a:lnT>
                    <a:lnB w="28575">
                      <a:solidFill>
                        <a:schemeClr val="accent4"/>
                      </a:solidFill>
                    </a:lnB>
                    <a:solidFill>
                      <a:schemeClr val="bg1"/>
                    </a:solidFill>
                  </a:tcPr>
                </a:tc>
                <a:extLst>
                  <a:ext uri="{0D108BD9-81ED-4DB2-BD59-A6C34878D82A}">
                    <a16:rowId xmlns:a16="http://schemas.microsoft.com/office/drawing/2014/main" val="3590633393"/>
                  </a:ext>
                </a:extLst>
              </a:tr>
              <a:tr h="6061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i="0" u="none" strike="noStrike" cap="none">
                          <a:solidFill>
                            <a:schemeClr val="bg1"/>
                          </a:solidFill>
                          <a:latin typeface="+mn-lt"/>
                          <a:ea typeface="+mn-ea"/>
                          <a:cs typeface="+mn-cs"/>
                          <a:sym typeface="Arial"/>
                        </a:rPr>
                        <a:t>Disclaimer</a:t>
                      </a:r>
                    </a:p>
                  </a:txBody>
                  <a:tcPr marL="68580" marR="68580" marT="34290" marB="34290" anchor="ctr">
                    <a:lnL w="28575"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099" cap="flat" cmpd="sng" algn="ctr">
                      <a:solidFill>
                        <a:schemeClr val="bg1"/>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solidFill>
                  </a:tcPr>
                </a:tc>
                <a:tc>
                  <a:txBody>
                    <a:bodyPr/>
                    <a:lstStyle/>
                    <a:p>
                      <a:pPr marL="171450" lvl="1" indent="-171450" algn="l" fontAlgn="base">
                        <a:spcBef>
                          <a:spcPct val="25000"/>
                        </a:spcBef>
                        <a:spcAft>
                          <a:spcPts val="0"/>
                        </a:spcAft>
                        <a:buFont typeface="Arial" panose="020B0604020202020204" pitchFamily="34" charset="0"/>
                        <a:buChar char="•"/>
                      </a:pPr>
                      <a:r>
                        <a:rPr lang="nl-NL" sz="1000" b="0" i="0" u="none" strike="noStrike">
                          <a:solidFill>
                            <a:schemeClr val="tx1"/>
                          </a:solidFill>
                          <a:effectLst/>
                          <a:latin typeface="+mn-lt"/>
                        </a:rPr>
                        <a:t>Gezien de beperkingen en vele nuances die bij een impactanalyse horen, dienen de resultaten van de berekeningen met de nodige voorzichtigheid te worden geïnterpreteerd. </a:t>
                      </a:r>
                    </a:p>
                  </a:txBody>
                  <a:tcPr marL="68580" marR="68580" marT="34290" marB="34290" anchor="ctr">
                    <a:lnL w="38100"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888639053"/>
                  </a:ext>
                </a:extLst>
              </a:tr>
            </a:tbl>
          </a:graphicData>
        </a:graphic>
      </p:graphicFrame>
      <p:sp>
        <p:nvSpPr>
          <p:cNvPr id="4" name="Tekstvak 3">
            <a:extLst>
              <a:ext uri="{FF2B5EF4-FFF2-40B4-BE49-F238E27FC236}">
                <a16:creationId xmlns:a16="http://schemas.microsoft.com/office/drawing/2014/main" id="{D2ABEC5D-23FB-D4A7-6F40-BFF7C9A859EF}"/>
              </a:ext>
            </a:extLst>
          </p:cNvPr>
          <p:cNvSpPr txBox="1"/>
          <p:nvPr/>
        </p:nvSpPr>
        <p:spPr>
          <a:xfrm flipH="1">
            <a:off x="6027105" y="243937"/>
            <a:ext cx="2611574" cy="250574"/>
          </a:xfrm>
          <a:prstGeom prst="rect">
            <a:avLst/>
          </a:prstGeom>
          <a:solidFill>
            <a:srgbClr val="000000"/>
          </a:solidFill>
          <a:ln w="19050" algn="ctr">
            <a:solidFill>
              <a:srgbClr val="000000"/>
            </a:solidFill>
            <a:miter lim="800000"/>
            <a:headEnd/>
            <a:tailEnd/>
          </a:ln>
        </p:spPr>
        <p:txBody>
          <a:bodyPr wrap="none" lIns="66675" tIns="66675" rIns="66675" bIns="66675" rtlCol="0" anchor="ctr">
            <a:noAutofit/>
          </a:bodyPr>
          <a:lstStyle>
            <a:defPPr marR="0" lvl="0" algn="l" rtl="0">
              <a:lnSpc>
                <a:spcPct val="100000"/>
              </a:lnSpc>
              <a:spcBef>
                <a:spcPts val="0"/>
              </a:spcBef>
              <a:spcAft>
                <a:spcPts val="0"/>
              </a:spcAft>
            </a:defPPr>
            <a:lvl1pPr algn="r">
              <a:lnSpc>
                <a:spcPct val="106000"/>
              </a:lnSpc>
              <a:buFont typeface="Wingdings 2" pitchFamily="18" charset="2"/>
              <a:buNone/>
              <a:defRPr sz="825" b="1">
                <a:solidFill>
                  <a:srgbClr val="FFFFFF"/>
                </a:solidFill>
              </a:defRPr>
            </a:lvl1pPr>
          </a:lstStyle>
          <a:p>
            <a:r>
              <a:rPr lang="nl-NL"/>
              <a:t>Indicatief – Hoog-over potentiële impactschatting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a:extLst>
            <a:ext uri="{FF2B5EF4-FFF2-40B4-BE49-F238E27FC236}">
              <a16:creationId xmlns:a16="http://schemas.microsoft.com/office/drawing/2014/main" id="{52D8B8B1-22A3-6A83-0340-CD3854F29897}"/>
            </a:ext>
          </a:extLst>
        </p:cNvPr>
        <p:cNvGrpSpPr/>
        <p:nvPr/>
      </p:nvGrpSpPr>
      <p:grpSpPr>
        <a:xfrm>
          <a:off x="0" y="0"/>
          <a:ext cx="0" cy="0"/>
          <a:chOff x="0" y="0"/>
          <a:chExt cx="0" cy="0"/>
        </a:xfrm>
      </p:grpSpPr>
      <p:sp>
        <p:nvSpPr>
          <p:cNvPr id="165" name="Google Shape;165;p23">
            <a:extLst>
              <a:ext uri="{FF2B5EF4-FFF2-40B4-BE49-F238E27FC236}">
                <a16:creationId xmlns:a16="http://schemas.microsoft.com/office/drawing/2014/main" id="{F8252F02-B63A-C882-B7BC-6929B671BF07}"/>
              </a:ext>
            </a:extLst>
          </p:cNvPr>
          <p:cNvSpPr txBox="1">
            <a:spLocks noGrp="1"/>
          </p:cNvSpPr>
          <p:nvPr>
            <p:ph type="sldNum" idx="12"/>
          </p:nvPr>
        </p:nvSpPr>
        <p:spPr>
          <a:xfrm>
            <a:off x="8726727" y="4744566"/>
            <a:ext cx="354000" cy="207900"/>
          </a:xfrm>
          <a:prstGeom prst="rect">
            <a:avLst/>
          </a:prstGeom>
        </p:spPr>
        <p:txBody>
          <a:bodyPr spcFirstLastPara="1" wrap="square" lIns="91425" tIns="45700" rIns="91425" bIns="45700" anchor="ctr" anchorCtr="0">
            <a:spAutoFit/>
          </a:bodyPr>
          <a:lstStyle/>
          <a:p>
            <a:pPr marL="0" lvl="0" indent="0" algn="l" rtl="0">
              <a:spcBef>
                <a:spcPts val="0"/>
              </a:spcBef>
              <a:spcAft>
                <a:spcPts val="0"/>
              </a:spcAft>
              <a:buClr>
                <a:srgbClr val="000000"/>
              </a:buClr>
              <a:buFont typeface="Arial"/>
              <a:buNone/>
            </a:pPr>
            <a:fld id="{00000000-1234-1234-1234-123412341234}" type="slidenum">
              <a:rPr lang="nl-NL" noProof="0" smtClean="0"/>
              <a:t>54</a:t>
            </a:fld>
            <a:endParaRPr lang="nl-NL" noProof="0"/>
          </a:p>
        </p:txBody>
      </p:sp>
      <p:sp>
        <p:nvSpPr>
          <p:cNvPr id="166" name="Google Shape;166;p23">
            <a:extLst>
              <a:ext uri="{FF2B5EF4-FFF2-40B4-BE49-F238E27FC236}">
                <a16:creationId xmlns:a16="http://schemas.microsoft.com/office/drawing/2014/main" id="{E206E5DB-A095-E832-75D7-84153E64B0A2}"/>
              </a:ext>
            </a:extLst>
          </p:cNvPr>
          <p:cNvSpPr txBox="1">
            <a:spLocks noGrp="1"/>
          </p:cNvSpPr>
          <p:nvPr>
            <p:ph type="ctrTitle" idx="4294967295"/>
          </p:nvPr>
        </p:nvSpPr>
        <p:spPr>
          <a:xfrm>
            <a:off x="376550" y="1888225"/>
            <a:ext cx="3987900" cy="795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900"/>
              <a:buFont typeface="Arial"/>
              <a:buNone/>
            </a:pPr>
            <a:r>
              <a:rPr lang="nl-NL" sz="2700" noProof="0"/>
              <a:t>Tijdsplanning</a:t>
            </a:r>
          </a:p>
        </p:txBody>
      </p:sp>
      <p:pic>
        <p:nvPicPr>
          <p:cNvPr id="167" name="Google Shape;167;p23" title="Santeon logo FINAL.png">
            <a:extLst>
              <a:ext uri="{FF2B5EF4-FFF2-40B4-BE49-F238E27FC236}">
                <a16:creationId xmlns:a16="http://schemas.microsoft.com/office/drawing/2014/main" id="{D63A5745-909C-126D-BB9B-650F31056B37}"/>
              </a:ext>
            </a:extLst>
          </p:cNvPr>
          <p:cNvPicPr preferRelativeResize="0"/>
          <p:nvPr/>
        </p:nvPicPr>
        <p:blipFill>
          <a:blip r:embed="rId4">
            <a:alphaModFix/>
          </a:blip>
          <a:stretch>
            <a:fillRect/>
          </a:stretch>
        </p:blipFill>
        <p:spPr>
          <a:xfrm>
            <a:off x="500600" y="4688800"/>
            <a:ext cx="856699" cy="227150"/>
          </a:xfrm>
          <a:prstGeom prst="rect">
            <a:avLst/>
          </a:prstGeom>
          <a:noFill/>
          <a:ln>
            <a:noFill/>
          </a:ln>
        </p:spPr>
      </p:pic>
    </p:spTree>
    <p:extLst>
      <p:ext uri="{BB962C8B-B14F-4D97-AF65-F5344CB8AC3E}">
        <p14:creationId xmlns:p14="http://schemas.microsoft.com/office/powerpoint/2010/main" val="20315041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C2E8CDB-CADF-B133-5122-2797B08FA9C9}"/>
              </a:ext>
            </a:extLst>
          </p:cNvPr>
          <p:cNvSpPr>
            <a:spLocks noGrp="1"/>
          </p:cNvSpPr>
          <p:nvPr>
            <p:ph type="body" sz="quarter" idx="13"/>
          </p:nvPr>
        </p:nvSpPr>
        <p:spPr/>
        <p:txBody>
          <a:bodyPr/>
          <a:lstStyle/>
          <a:p>
            <a:endParaRPr lang="nl-NL"/>
          </a:p>
        </p:txBody>
      </p:sp>
      <p:sp>
        <p:nvSpPr>
          <p:cNvPr id="3" name="Titel 2">
            <a:extLst>
              <a:ext uri="{FF2B5EF4-FFF2-40B4-BE49-F238E27FC236}">
                <a16:creationId xmlns:a16="http://schemas.microsoft.com/office/drawing/2014/main" id="{2FE164C2-762A-ACAB-A18E-827E7C38957F}"/>
              </a:ext>
            </a:extLst>
          </p:cNvPr>
          <p:cNvSpPr>
            <a:spLocks noGrp="1"/>
          </p:cNvSpPr>
          <p:nvPr>
            <p:ph type="title"/>
          </p:nvPr>
        </p:nvSpPr>
        <p:spPr/>
        <p:txBody>
          <a:bodyPr/>
          <a:lstStyle/>
          <a:p>
            <a:r>
              <a:rPr lang="nl-NL"/>
              <a:t>Planning</a:t>
            </a:r>
          </a:p>
        </p:txBody>
      </p:sp>
      <p:grpSp>
        <p:nvGrpSpPr>
          <p:cNvPr id="4" name="Group 19">
            <a:extLst>
              <a:ext uri="{FF2B5EF4-FFF2-40B4-BE49-F238E27FC236}">
                <a16:creationId xmlns:a16="http://schemas.microsoft.com/office/drawing/2014/main" id="{DB850D4F-B5DD-EE0E-682D-4033429E41D8}"/>
              </a:ext>
            </a:extLst>
          </p:cNvPr>
          <p:cNvGrpSpPr/>
          <p:nvPr/>
        </p:nvGrpSpPr>
        <p:grpSpPr>
          <a:xfrm>
            <a:off x="110160" y="1627134"/>
            <a:ext cx="1652045" cy="1460839"/>
            <a:chOff x="501650" y="1787993"/>
            <a:chExt cx="1903222" cy="1641007"/>
          </a:xfrm>
        </p:grpSpPr>
        <p:sp>
          <p:nvSpPr>
            <p:cNvPr id="5" name="Rectangle: Top Corners Rounded 6">
              <a:extLst>
                <a:ext uri="{FF2B5EF4-FFF2-40B4-BE49-F238E27FC236}">
                  <a16:creationId xmlns:a16="http://schemas.microsoft.com/office/drawing/2014/main" id="{1C5E2522-80CD-96CB-5040-92B6FD9500E0}"/>
                </a:ext>
              </a:extLst>
            </p:cNvPr>
            <p:cNvSpPr/>
            <p:nvPr/>
          </p:nvSpPr>
          <p:spPr bwMode="gray">
            <a:xfrm>
              <a:off x="501650" y="1787993"/>
              <a:ext cx="1903222" cy="488864"/>
            </a:xfrm>
            <a:prstGeom prst="round2SameRect">
              <a:avLst/>
            </a:prstGeom>
            <a:solidFill>
              <a:srgbClr val="B889DB"/>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Eerste kennismaking </a:t>
              </a:r>
            </a:p>
            <a:p>
              <a:pPr algn="ctr">
                <a:lnSpc>
                  <a:spcPct val="106000"/>
                </a:lnSpc>
                <a:buFont typeface="Wingdings 2" pitchFamily="18" charset="2"/>
                <a:buNone/>
              </a:pPr>
              <a:r>
                <a:rPr lang="nl-NL" sz="1050"/>
                <a:t>DA – PL/ZPL</a:t>
              </a:r>
            </a:p>
          </p:txBody>
        </p:sp>
        <p:sp>
          <p:nvSpPr>
            <p:cNvPr id="6" name="Flowchart: Process 7">
              <a:extLst>
                <a:ext uri="{FF2B5EF4-FFF2-40B4-BE49-F238E27FC236}">
                  <a16:creationId xmlns:a16="http://schemas.microsoft.com/office/drawing/2014/main" id="{9E515B90-BA5B-9055-96CF-2875F9B2D478}"/>
                </a:ext>
              </a:extLst>
            </p:cNvPr>
            <p:cNvSpPr/>
            <p:nvPr/>
          </p:nvSpPr>
          <p:spPr bwMode="gray">
            <a:xfrm>
              <a:off x="501650" y="2276857"/>
              <a:ext cx="1903222" cy="1152143"/>
            </a:xfrm>
            <a:prstGeom prst="flowChartProcess">
              <a:avLst/>
            </a:prstGeom>
            <a:solidFill>
              <a:srgbClr val="D5B8EA"/>
            </a:solidFill>
            <a:ln w="19050" algn="ctr">
              <a:noFill/>
              <a:miter lim="800000"/>
              <a:headEnd/>
              <a:tailEnd/>
            </a:ln>
          </p:spPr>
          <p:txBody>
            <a:bodyPr rot="0" spcFirstLastPara="0" vertOverflow="overflow" horzOverflow="overflow" vert="horz" wrap="square" lIns="88900" tIns="88900" rIns="88900" bIns="88900" numCol="1" spcCol="0" rtlCol="0" fromWordArt="0" anchor="t" anchorCtr="0" forceAA="0" compatLnSpc="1">
              <a:prstTxWarp prst="textNoShape">
                <a:avLst/>
              </a:prstTxWarp>
              <a:noAutofit/>
            </a:bodyPr>
            <a:lstStyle/>
            <a:p>
              <a:pPr marL="285750" indent="-285750">
                <a:lnSpc>
                  <a:spcPct val="106000"/>
                </a:lnSpc>
                <a:buFontTx/>
                <a:buChar char="-"/>
              </a:pPr>
              <a:r>
                <a:rPr lang="nl-NL" sz="1000"/>
                <a:t>Uitleg impactanalyse</a:t>
              </a:r>
            </a:p>
            <a:p>
              <a:pPr marL="285750" indent="-285750">
                <a:lnSpc>
                  <a:spcPct val="106000"/>
                </a:lnSpc>
                <a:buFontTx/>
                <a:buChar char="-"/>
              </a:pPr>
              <a:r>
                <a:rPr lang="nl-NL" sz="1000"/>
                <a:t>Planning maken</a:t>
              </a:r>
            </a:p>
            <a:p>
              <a:pPr marL="285750" indent="-285750">
                <a:lnSpc>
                  <a:spcPct val="106000"/>
                </a:lnSpc>
                <a:buFontTx/>
                <a:buChar char="-"/>
              </a:pPr>
              <a:r>
                <a:rPr lang="nl-NL" sz="1000"/>
                <a:t>Bespreking huidige en toekomstige vorm van </a:t>
              </a:r>
              <a:r>
                <a:rPr lang="nl-NL" sz="1000" err="1"/>
                <a:t>zorgpad</a:t>
              </a:r>
              <a:endParaRPr lang="nl-NL" sz="1000"/>
            </a:p>
          </p:txBody>
        </p:sp>
      </p:grpSp>
      <p:grpSp>
        <p:nvGrpSpPr>
          <p:cNvPr id="7" name="Group 18">
            <a:extLst>
              <a:ext uri="{FF2B5EF4-FFF2-40B4-BE49-F238E27FC236}">
                <a16:creationId xmlns:a16="http://schemas.microsoft.com/office/drawing/2014/main" id="{A9F8E903-B988-5F0C-48A6-BF8E7B752A6D}"/>
              </a:ext>
            </a:extLst>
          </p:cNvPr>
          <p:cNvGrpSpPr/>
          <p:nvPr/>
        </p:nvGrpSpPr>
        <p:grpSpPr>
          <a:xfrm>
            <a:off x="2091396" y="1627134"/>
            <a:ext cx="1374809" cy="875024"/>
            <a:chOff x="3040634" y="1787993"/>
            <a:chExt cx="1714246" cy="977729"/>
          </a:xfrm>
        </p:grpSpPr>
        <p:sp>
          <p:nvSpPr>
            <p:cNvPr id="8" name="Rectangle: Top Corners Rounded 8">
              <a:extLst>
                <a:ext uri="{FF2B5EF4-FFF2-40B4-BE49-F238E27FC236}">
                  <a16:creationId xmlns:a16="http://schemas.microsoft.com/office/drawing/2014/main" id="{E173F736-2C27-F90F-4931-9635150CBD93}"/>
                </a:ext>
              </a:extLst>
            </p:cNvPr>
            <p:cNvSpPr/>
            <p:nvPr/>
          </p:nvSpPr>
          <p:spPr bwMode="gray">
            <a:xfrm>
              <a:off x="3040634" y="1787993"/>
              <a:ext cx="1714246" cy="486728"/>
            </a:xfrm>
            <a:prstGeom prst="round2SameRect">
              <a:avLst/>
            </a:prstGeom>
            <a:solidFill>
              <a:srgbClr val="9DD4CF"/>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DA maakt versie 1</a:t>
              </a:r>
            </a:p>
          </p:txBody>
        </p:sp>
        <p:sp>
          <p:nvSpPr>
            <p:cNvPr id="9" name="Flowchart: Process 9">
              <a:extLst>
                <a:ext uri="{FF2B5EF4-FFF2-40B4-BE49-F238E27FC236}">
                  <a16:creationId xmlns:a16="http://schemas.microsoft.com/office/drawing/2014/main" id="{03A5DE58-A075-0C5D-AB46-CE45C9525AFB}"/>
                </a:ext>
              </a:extLst>
            </p:cNvPr>
            <p:cNvSpPr/>
            <p:nvPr/>
          </p:nvSpPr>
          <p:spPr bwMode="gray">
            <a:xfrm>
              <a:off x="3040634" y="2276858"/>
              <a:ext cx="1714246" cy="488864"/>
            </a:xfrm>
            <a:prstGeom prst="flowChartProcess">
              <a:avLst/>
            </a:prstGeom>
            <a:solidFill>
              <a:srgbClr val="DDEFE8"/>
            </a:solidFill>
            <a:ln w="19050" algn="ctr">
              <a:noFill/>
              <a:miter lim="800000"/>
              <a:headEnd/>
              <a:tailEnd/>
            </a:ln>
          </p:spPr>
          <p:txBody>
            <a:bodyPr rot="0" spcFirstLastPara="0" vertOverflow="overflow" horzOverflow="overflow" vert="horz" wrap="square" lIns="88900" tIns="88900" rIns="88900" bIns="88900" numCol="1" spcCol="0" rtlCol="0" fromWordArt="0" anchor="t" anchorCtr="0" forceAA="0" compatLnSpc="1">
              <a:prstTxWarp prst="textNoShape">
                <a:avLst/>
              </a:prstTxWarp>
              <a:noAutofit/>
            </a:bodyPr>
            <a:lstStyle/>
            <a:p>
              <a:pPr marL="285750" indent="-285750">
                <a:lnSpc>
                  <a:spcPct val="106000"/>
                </a:lnSpc>
                <a:buFontTx/>
                <a:buChar char="-"/>
              </a:pPr>
              <a:r>
                <a:rPr lang="nl-NL" sz="1000"/>
                <a:t>Stroomdiagram</a:t>
              </a:r>
            </a:p>
            <a:p>
              <a:pPr marL="285750" indent="-285750">
                <a:lnSpc>
                  <a:spcPct val="106000"/>
                </a:lnSpc>
                <a:buFontTx/>
                <a:buChar char="-"/>
              </a:pPr>
              <a:r>
                <a:rPr lang="nl-NL" sz="1000"/>
                <a:t>Urenbesparing</a:t>
              </a:r>
            </a:p>
          </p:txBody>
        </p:sp>
      </p:grpSp>
      <p:sp>
        <p:nvSpPr>
          <p:cNvPr id="10" name="Rectangle: Rounded Corners 11">
            <a:extLst>
              <a:ext uri="{FF2B5EF4-FFF2-40B4-BE49-F238E27FC236}">
                <a16:creationId xmlns:a16="http://schemas.microsoft.com/office/drawing/2014/main" id="{4C6E3DAD-F952-E344-AA5D-3FB1135571F4}"/>
              </a:ext>
            </a:extLst>
          </p:cNvPr>
          <p:cNvSpPr/>
          <p:nvPr/>
        </p:nvSpPr>
        <p:spPr bwMode="gray">
          <a:xfrm>
            <a:off x="1961354" y="937293"/>
            <a:ext cx="1661709" cy="435600"/>
          </a:xfrm>
          <a:prstGeom prst="roundRect">
            <a:avLst/>
          </a:prstGeom>
          <a:solidFill>
            <a:srgbClr val="9DD4CF"/>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ZPL stuurt vragen naar kernteam/DA</a:t>
            </a:r>
          </a:p>
        </p:txBody>
      </p:sp>
      <p:sp>
        <p:nvSpPr>
          <p:cNvPr id="11" name="Rectangle: Rounded Corners 12">
            <a:extLst>
              <a:ext uri="{FF2B5EF4-FFF2-40B4-BE49-F238E27FC236}">
                <a16:creationId xmlns:a16="http://schemas.microsoft.com/office/drawing/2014/main" id="{4BC7D876-4AFF-C643-99E6-0E83659268F8}"/>
              </a:ext>
            </a:extLst>
          </p:cNvPr>
          <p:cNvSpPr/>
          <p:nvPr/>
        </p:nvSpPr>
        <p:spPr bwMode="gray">
          <a:xfrm>
            <a:off x="3642996" y="1627134"/>
            <a:ext cx="1701575" cy="435192"/>
          </a:xfrm>
          <a:prstGeom prst="roundRect">
            <a:avLst/>
          </a:prstGeom>
          <a:solidFill>
            <a:srgbClr val="B889DB"/>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Versie 1 bespreken</a:t>
            </a:r>
          </a:p>
          <a:p>
            <a:pPr algn="ctr">
              <a:lnSpc>
                <a:spcPct val="106000"/>
              </a:lnSpc>
              <a:buFont typeface="Wingdings 2" pitchFamily="18" charset="2"/>
              <a:buNone/>
            </a:pPr>
            <a:r>
              <a:rPr lang="nl-NL" sz="1050"/>
              <a:t>ZPL + DA + ML</a:t>
            </a:r>
          </a:p>
        </p:txBody>
      </p:sp>
      <p:grpSp>
        <p:nvGrpSpPr>
          <p:cNvPr id="12" name="Group 17">
            <a:extLst>
              <a:ext uri="{FF2B5EF4-FFF2-40B4-BE49-F238E27FC236}">
                <a16:creationId xmlns:a16="http://schemas.microsoft.com/office/drawing/2014/main" id="{DB8B568B-F845-64C7-0884-2A4F22A32755}"/>
              </a:ext>
            </a:extLst>
          </p:cNvPr>
          <p:cNvGrpSpPr/>
          <p:nvPr/>
        </p:nvGrpSpPr>
        <p:grpSpPr>
          <a:xfrm>
            <a:off x="5521362" y="1627134"/>
            <a:ext cx="1659498" cy="1016924"/>
            <a:chOff x="7929626" y="1787993"/>
            <a:chExt cx="1714246" cy="1229527"/>
          </a:xfrm>
        </p:grpSpPr>
        <p:sp>
          <p:nvSpPr>
            <p:cNvPr id="13" name="Rectangle: Top Corners Rounded 13">
              <a:extLst>
                <a:ext uri="{FF2B5EF4-FFF2-40B4-BE49-F238E27FC236}">
                  <a16:creationId xmlns:a16="http://schemas.microsoft.com/office/drawing/2014/main" id="{307E19FD-1DCB-ACB2-E4D0-A5E0CBBDEB06}"/>
                </a:ext>
              </a:extLst>
            </p:cNvPr>
            <p:cNvSpPr/>
            <p:nvPr/>
          </p:nvSpPr>
          <p:spPr bwMode="gray">
            <a:xfrm>
              <a:off x="7929626" y="1787993"/>
              <a:ext cx="1714246" cy="526669"/>
            </a:xfrm>
            <a:prstGeom prst="round2SameRect">
              <a:avLst/>
            </a:prstGeom>
            <a:solidFill>
              <a:srgbClr val="9DD4CF"/>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DA maakt versie 2</a:t>
              </a:r>
            </a:p>
          </p:txBody>
        </p:sp>
        <p:sp>
          <p:nvSpPr>
            <p:cNvPr id="14" name="Flowchart: Process 14">
              <a:extLst>
                <a:ext uri="{FF2B5EF4-FFF2-40B4-BE49-F238E27FC236}">
                  <a16:creationId xmlns:a16="http://schemas.microsoft.com/office/drawing/2014/main" id="{10251D88-CF9C-4514-072A-955E34241BCF}"/>
                </a:ext>
              </a:extLst>
            </p:cNvPr>
            <p:cNvSpPr/>
            <p:nvPr/>
          </p:nvSpPr>
          <p:spPr bwMode="gray">
            <a:xfrm>
              <a:off x="7929626" y="2276857"/>
              <a:ext cx="1714246" cy="740663"/>
            </a:xfrm>
            <a:prstGeom prst="flowChartProcess">
              <a:avLst/>
            </a:prstGeom>
            <a:solidFill>
              <a:srgbClr val="DDEFE8"/>
            </a:solidFill>
            <a:ln w="19050" algn="ctr">
              <a:noFill/>
              <a:miter lim="800000"/>
              <a:headEnd/>
              <a:tailEnd/>
            </a:ln>
          </p:spPr>
          <p:txBody>
            <a:bodyPr rot="0" spcFirstLastPara="0" vertOverflow="overflow" horzOverflow="overflow" vert="horz" wrap="square" lIns="88900" tIns="88900" rIns="88900" bIns="88900" numCol="1" spcCol="0" rtlCol="0" fromWordArt="0" anchor="t" anchorCtr="0" forceAA="0" compatLnSpc="1">
              <a:prstTxWarp prst="textNoShape">
                <a:avLst/>
              </a:prstTxWarp>
              <a:noAutofit/>
            </a:bodyPr>
            <a:lstStyle/>
            <a:p>
              <a:pPr marL="285750" indent="-285750">
                <a:lnSpc>
                  <a:spcPct val="106000"/>
                </a:lnSpc>
                <a:buFontTx/>
                <a:buChar char="-"/>
              </a:pPr>
              <a:r>
                <a:rPr lang="nl-NL" sz="1000"/>
                <a:t>Stroomdiagram</a:t>
              </a:r>
            </a:p>
            <a:p>
              <a:pPr marL="285750" indent="-285750">
                <a:lnSpc>
                  <a:spcPct val="106000"/>
                </a:lnSpc>
                <a:buFontTx/>
                <a:buChar char="-"/>
              </a:pPr>
              <a:r>
                <a:rPr lang="nl-NL" sz="1000"/>
                <a:t>Urenbesparing</a:t>
              </a:r>
            </a:p>
            <a:p>
              <a:pPr marL="285750" indent="-285750">
                <a:lnSpc>
                  <a:spcPct val="106000"/>
                </a:lnSpc>
                <a:buFontTx/>
                <a:buChar char="-"/>
              </a:pPr>
              <a:r>
                <a:rPr lang="nl-NL" sz="1000"/>
                <a:t>Schadelast analyse</a:t>
              </a:r>
            </a:p>
          </p:txBody>
        </p:sp>
      </p:grpSp>
      <p:sp>
        <p:nvSpPr>
          <p:cNvPr id="15" name="Rectangle: Rounded Corners 15">
            <a:extLst>
              <a:ext uri="{FF2B5EF4-FFF2-40B4-BE49-F238E27FC236}">
                <a16:creationId xmlns:a16="http://schemas.microsoft.com/office/drawing/2014/main" id="{036C5B75-A2A7-7BEC-FED9-2B995535A0CD}"/>
              </a:ext>
            </a:extLst>
          </p:cNvPr>
          <p:cNvSpPr/>
          <p:nvPr/>
        </p:nvSpPr>
        <p:spPr bwMode="gray">
          <a:xfrm>
            <a:off x="5519151" y="937293"/>
            <a:ext cx="1661709" cy="435600"/>
          </a:xfrm>
          <a:prstGeom prst="roundRect">
            <a:avLst/>
          </a:prstGeom>
          <a:solidFill>
            <a:srgbClr val="9DD4CF"/>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ZPL stuurt vragen naar kernteam/DA</a:t>
            </a:r>
          </a:p>
        </p:txBody>
      </p:sp>
      <p:sp>
        <p:nvSpPr>
          <p:cNvPr id="16" name="Rectangle: Rounded Corners 16">
            <a:extLst>
              <a:ext uri="{FF2B5EF4-FFF2-40B4-BE49-F238E27FC236}">
                <a16:creationId xmlns:a16="http://schemas.microsoft.com/office/drawing/2014/main" id="{6AA9BBC6-84F8-6372-8D25-1E6E17596AB6}"/>
              </a:ext>
            </a:extLst>
          </p:cNvPr>
          <p:cNvSpPr/>
          <p:nvPr/>
        </p:nvSpPr>
        <p:spPr bwMode="gray">
          <a:xfrm>
            <a:off x="7357650" y="1627134"/>
            <a:ext cx="1701575" cy="435600"/>
          </a:xfrm>
          <a:prstGeom prst="roundRect">
            <a:avLst/>
          </a:prstGeom>
          <a:solidFill>
            <a:srgbClr val="B889DB"/>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Versie 2 bespreken</a:t>
            </a:r>
          </a:p>
          <a:p>
            <a:pPr algn="ctr">
              <a:lnSpc>
                <a:spcPct val="106000"/>
              </a:lnSpc>
              <a:buFont typeface="Wingdings 2" pitchFamily="18" charset="2"/>
              <a:buNone/>
            </a:pPr>
            <a:r>
              <a:rPr lang="nl-NL" sz="1050"/>
              <a:t>ZPL + DA + ML</a:t>
            </a:r>
          </a:p>
        </p:txBody>
      </p:sp>
      <p:sp>
        <p:nvSpPr>
          <p:cNvPr id="17" name="Rectangle: Rounded Corners 20">
            <a:extLst>
              <a:ext uri="{FF2B5EF4-FFF2-40B4-BE49-F238E27FC236}">
                <a16:creationId xmlns:a16="http://schemas.microsoft.com/office/drawing/2014/main" id="{16F2F45A-633C-FD6F-BBBC-7D40042B302C}"/>
              </a:ext>
            </a:extLst>
          </p:cNvPr>
          <p:cNvSpPr/>
          <p:nvPr/>
        </p:nvSpPr>
        <p:spPr bwMode="gray">
          <a:xfrm>
            <a:off x="3955496" y="3635447"/>
            <a:ext cx="1701575" cy="435600"/>
          </a:xfrm>
          <a:prstGeom prst="roundRect">
            <a:avLst/>
          </a:prstGeom>
          <a:solidFill>
            <a:srgbClr val="B889DB"/>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Versie 3 bespreken</a:t>
            </a:r>
          </a:p>
          <a:p>
            <a:pPr algn="ctr">
              <a:lnSpc>
                <a:spcPct val="106000"/>
              </a:lnSpc>
              <a:buFont typeface="Wingdings 2" pitchFamily="18" charset="2"/>
              <a:buNone/>
            </a:pPr>
            <a:r>
              <a:rPr lang="nl-NL" sz="1050"/>
              <a:t>ZPL + DA + ML</a:t>
            </a:r>
          </a:p>
        </p:txBody>
      </p:sp>
      <p:grpSp>
        <p:nvGrpSpPr>
          <p:cNvPr id="18" name="Group 21">
            <a:extLst>
              <a:ext uri="{FF2B5EF4-FFF2-40B4-BE49-F238E27FC236}">
                <a16:creationId xmlns:a16="http://schemas.microsoft.com/office/drawing/2014/main" id="{E6652103-9724-01E9-288C-747228858CD6}"/>
              </a:ext>
            </a:extLst>
          </p:cNvPr>
          <p:cNvGrpSpPr/>
          <p:nvPr/>
        </p:nvGrpSpPr>
        <p:grpSpPr>
          <a:xfrm>
            <a:off x="2091396" y="3635446"/>
            <a:ext cx="1643583" cy="1390820"/>
            <a:chOff x="7929626" y="1787992"/>
            <a:chExt cx="1714246" cy="1597062"/>
          </a:xfrm>
        </p:grpSpPr>
        <p:sp>
          <p:nvSpPr>
            <p:cNvPr id="19" name="Rectangle: Top Corners Rounded 22">
              <a:extLst>
                <a:ext uri="{FF2B5EF4-FFF2-40B4-BE49-F238E27FC236}">
                  <a16:creationId xmlns:a16="http://schemas.microsoft.com/office/drawing/2014/main" id="{B3D078D2-0A9C-BECF-3C71-B79CCA7CC78B}"/>
                </a:ext>
              </a:extLst>
            </p:cNvPr>
            <p:cNvSpPr/>
            <p:nvPr/>
          </p:nvSpPr>
          <p:spPr bwMode="gray">
            <a:xfrm>
              <a:off x="7929626" y="1787992"/>
              <a:ext cx="1714246" cy="500194"/>
            </a:xfrm>
            <a:prstGeom prst="round2SameRect">
              <a:avLst/>
            </a:prstGeom>
            <a:solidFill>
              <a:srgbClr val="9DD4CF"/>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DA maakt versie 3</a:t>
              </a:r>
            </a:p>
          </p:txBody>
        </p:sp>
        <p:sp>
          <p:nvSpPr>
            <p:cNvPr id="20" name="Flowchart: Process 23">
              <a:extLst>
                <a:ext uri="{FF2B5EF4-FFF2-40B4-BE49-F238E27FC236}">
                  <a16:creationId xmlns:a16="http://schemas.microsoft.com/office/drawing/2014/main" id="{7B4FB196-FD56-22CF-8376-63F7781DAB7F}"/>
                </a:ext>
              </a:extLst>
            </p:cNvPr>
            <p:cNvSpPr/>
            <p:nvPr/>
          </p:nvSpPr>
          <p:spPr bwMode="gray">
            <a:xfrm>
              <a:off x="7929626" y="2276857"/>
              <a:ext cx="1714246" cy="1108197"/>
            </a:xfrm>
            <a:prstGeom prst="flowChartProcess">
              <a:avLst/>
            </a:prstGeom>
            <a:solidFill>
              <a:srgbClr val="DDEFE8"/>
            </a:solidFill>
            <a:ln w="19050" algn="ctr">
              <a:noFill/>
              <a:miter lim="800000"/>
              <a:headEnd/>
              <a:tailEnd/>
            </a:ln>
          </p:spPr>
          <p:txBody>
            <a:bodyPr rot="0" spcFirstLastPara="0" vertOverflow="overflow" horzOverflow="overflow" vert="horz" wrap="square" lIns="88900" tIns="88900" rIns="88900" bIns="88900" numCol="1" spcCol="0" rtlCol="0" fromWordArt="0" anchor="t" anchorCtr="0" forceAA="0" compatLnSpc="1">
              <a:prstTxWarp prst="textNoShape">
                <a:avLst/>
              </a:prstTxWarp>
              <a:noAutofit/>
            </a:bodyPr>
            <a:lstStyle/>
            <a:p>
              <a:pPr marL="285750" indent="-285750">
                <a:lnSpc>
                  <a:spcPct val="106000"/>
                </a:lnSpc>
                <a:buFontTx/>
                <a:buChar char="-"/>
              </a:pPr>
              <a:r>
                <a:rPr lang="nl-NL" sz="1000"/>
                <a:t>Stroomdiagram</a:t>
              </a:r>
            </a:p>
            <a:p>
              <a:pPr marL="285750" indent="-285750">
                <a:lnSpc>
                  <a:spcPct val="106000"/>
                </a:lnSpc>
                <a:buFontTx/>
                <a:buChar char="-"/>
              </a:pPr>
              <a:r>
                <a:rPr lang="nl-NL" sz="1000"/>
                <a:t>Urenbesparing</a:t>
              </a:r>
            </a:p>
            <a:p>
              <a:pPr marL="285750" indent="-285750">
                <a:lnSpc>
                  <a:spcPct val="106000"/>
                </a:lnSpc>
                <a:buFontTx/>
                <a:buChar char="-"/>
              </a:pPr>
              <a:r>
                <a:rPr lang="nl-NL" sz="1000"/>
                <a:t>Schadelast analyse</a:t>
              </a:r>
            </a:p>
            <a:p>
              <a:pPr marL="285750" indent="-285750">
                <a:lnSpc>
                  <a:spcPct val="106000"/>
                </a:lnSpc>
                <a:buFontTx/>
                <a:buChar char="-"/>
              </a:pPr>
              <a:r>
                <a:rPr lang="nl-NL" sz="1000"/>
                <a:t>Waaier</a:t>
              </a:r>
            </a:p>
            <a:p>
              <a:pPr marL="285750" indent="-285750">
                <a:lnSpc>
                  <a:spcPct val="106000"/>
                </a:lnSpc>
                <a:buFontTx/>
                <a:buChar char="-"/>
              </a:pPr>
              <a:r>
                <a:rPr lang="nl-NL" sz="1000"/>
                <a:t>Hypothesen</a:t>
              </a:r>
            </a:p>
          </p:txBody>
        </p:sp>
      </p:grpSp>
      <p:sp>
        <p:nvSpPr>
          <p:cNvPr id="21" name="Rectangle: Rounded Corners 24">
            <a:extLst>
              <a:ext uri="{FF2B5EF4-FFF2-40B4-BE49-F238E27FC236}">
                <a16:creationId xmlns:a16="http://schemas.microsoft.com/office/drawing/2014/main" id="{86725790-96A1-BD20-8B2B-64F31C14F835}"/>
              </a:ext>
            </a:extLst>
          </p:cNvPr>
          <p:cNvSpPr/>
          <p:nvPr/>
        </p:nvSpPr>
        <p:spPr bwMode="gray">
          <a:xfrm>
            <a:off x="2091396" y="2993622"/>
            <a:ext cx="1661709" cy="435600"/>
          </a:xfrm>
          <a:prstGeom prst="roundRect">
            <a:avLst/>
          </a:prstGeom>
          <a:solidFill>
            <a:srgbClr val="9DD4CF"/>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ZPL stuurt vragen naar kernteam/DA</a:t>
            </a:r>
          </a:p>
        </p:txBody>
      </p:sp>
      <p:sp>
        <p:nvSpPr>
          <p:cNvPr id="22" name="Rectangle: Rounded Corners 25">
            <a:extLst>
              <a:ext uri="{FF2B5EF4-FFF2-40B4-BE49-F238E27FC236}">
                <a16:creationId xmlns:a16="http://schemas.microsoft.com/office/drawing/2014/main" id="{52BB7C4A-0441-C2F2-F9D6-0835BF03DC49}"/>
              </a:ext>
            </a:extLst>
          </p:cNvPr>
          <p:cNvSpPr/>
          <p:nvPr/>
        </p:nvSpPr>
        <p:spPr bwMode="gray">
          <a:xfrm>
            <a:off x="5877588" y="3635447"/>
            <a:ext cx="1605561" cy="435600"/>
          </a:xfrm>
          <a:prstGeom prst="roundRect">
            <a:avLst/>
          </a:prstGeom>
          <a:solidFill>
            <a:srgbClr val="B889DB"/>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ZPL presenteert analyse bij PMT</a:t>
            </a:r>
          </a:p>
        </p:txBody>
      </p:sp>
      <p:cxnSp>
        <p:nvCxnSpPr>
          <p:cNvPr id="23" name="Straight Arrow Connector 27">
            <a:extLst>
              <a:ext uri="{FF2B5EF4-FFF2-40B4-BE49-F238E27FC236}">
                <a16:creationId xmlns:a16="http://schemas.microsoft.com/office/drawing/2014/main" id="{DB2C9A84-47CB-0898-CB27-5B34E2117D76}"/>
              </a:ext>
            </a:extLst>
          </p:cNvPr>
          <p:cNvCxnSpPr>
            <a:cxnSpLocks/>
            <a:stCxn id="5" idx="0"/>
            <a:endCxn id="10" idx="1"/>
          </p:cNvCxnSpPr>
          <p:nvPr/>
        </p:nvCxnSpPr>
        <p:spPr>
          <a:xfrm flipV="1">
            <a:off x="1762205" y="1155093"/>
            <a:ext cx="199149" cy="68963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32">
            <a:extLst>
              <a:ext uri="{FF2B5EF4-FFF2-40B4-BE49-F238E27FC236}">
                <a16:creationId xmlns:a16="http://schemas.microsoft.com/office/drawing/2014/main" id="{CA7CF829-4E1F-0818-9D17-6BFD3D7BE6B7}"/>
              </a:ext>
            </a:extLst>
          </p:cNvPr>
          <p:cNvCxnSpPr>
            <a:cxnSpLocks/>
            <a:stCxn id="5" idx="0"/>
            <a:endCxn id="8" idx="2"/>
          </p:cNvCxnSpPr>
          <p:nvPr/>
        </p:nvCxnSpPr>
        <p:spPr>
          <a:xfrm>
            <a:off x="1762205" y="1844730"/>
            <a:ext cx="329191" cy="2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36">
            <a:extLst>
              <a:ext uri="{FF2B5EF4-FFF2-40B4-BE49-F238E27FC236}">
                <a16:creationId xmlns:a16="http://schemas.microsoft.com/office/drawing/2014/main" id="{BFF96943-B98E-0B81-A4B6-D48C7EF9C0B2}"/>
              </a:ext>
            </a:extLst>
          </p:cNvPr>
          <p:cNvCxnSpPr>
            <a:cxnSpLocks/>
            <a:stCxn id="10" idx="3"/>
          </p:cNvCxnSpPr>
          <p:nvPr/>
        </p:nvCxnSpPr>
        <p:spPr>
          <a:xfrm flipH="1">
            <a:off x="3527331" y="1155093"/>
            <a:ext cx="95732" cy="643005"/>
          </a:xfrm>
          <a:prstGeom prst="bentConnector4">
            <a:avLst>
              <a:gd name="adj1" fmla="val -238792"/>
              <a:gd name="adj2" fmla="val 6693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38">
            <a:extLst>
              <a:ext uri="{FF2B5EF4-FFF2-40B4-BE49-F238E27FC236}">
                <a16:creationId xmlns:a16="http://schemas.microsoft.com/office/drawing/2014/main" id="{03FA0675-CA44-87AC-9E8C-C54FA5358C0B}"/>
              </a:ext>
            </a:extLst>
          </p:cNvPr>
          <p:cNvSpPr/>
          <p:nvPr/>
        </p:nvSpPr>
        <p:spPr bwMode="gray">
          <a:xfrm>
            <a:off x="7703665" y="3635447"/>
            <a:ext cx="1355560" cy="435600"/>
          </a:xfrm>
          <a:prstGeom prst="roundRect">
            <a:avLst/>
          </a:prstGeom>
          <a:solidFill>
            <a:srgbClr val="B889DB"/>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r>
              <a:rPr lang="nl-NL" sz="1050"/>
              <a:t>Overdracht naar lead DA</a:t>
            </a:r>
          </a:p>
        </p:txBody>
      </p:sp>
      <p:cxnSp>
        <p:nvCxnSpPr>
          <p:cNvPr id="27" name="Connector: Elbow 42">
            <a:extLst>
              <a:ext uri="{FF2B5EF4-FFF2-40B4-BE49-F238E27FC236}">
                <a16:creationId xmlns:a16="http://schemas.microsoft.com/office/drawing/2014/main" id="{C1699AB9-AD45-37C1-8B32-3A06A5FD3BFE}"/>
              </a:ext>
            </a:extLst>
          </p:cNvPr>
          <p:cNvCxnSpPr>
            <a:cxnSpLocks/>
            <a:stCxn id="8" idx="0"/>
            <a:endCxn id="11" idx="1"/>
          </p:cNvCxnSpPr>
          <p:nvPr/>
        </p:nvCxnSpPr>
        <p:spPr>
          <a:xfrm flipV="1">
            <a:off x="3466205" y="1844730"/>
            <a:ext cx="176791" cy="2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59">
            <a:extLst>
              <a:ext uri="{FF2B5EF4-FFF2-40B4-BE49-F238E27FC236}">
                <a16:creationId xmlns:a16="http://schemas.microsoft.com/office/drawing/2014/main" id="{87E6C077-3CE1-CC8F-E43E-35BFBFA383EC}"/>
              </a:ext>
            </a:extLst>
          </p:cNvPr>
          <p:cNvCxnSpPr>
            <a:cxnSpLocks/>
            <a:stCxn id="11" idx="3"/>
            <a:endCxn id="13" idx="2"/>
          </p:cNvCxnSpPr>
          <p:nvPr/>
        </p:nvCxnSpPr>
        <p:spPr>
          <a:xfrm>
            <a:off x="5344571" y="1844730"/>
            <a:ext cx="176791" cy="2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1023">
            <a:extLst>
              <a:ext uri="{FF2B5EF4-FFF2-40B4-BE49-F238E27FC236}">
                <a16:creationId xmlns:a16="http://schemas.microsoft.com/office/drawing/2014/main" id="{11D8F3D5-5449-B500-F898-D4E74A4A69D3}"/>
              </a:ext>
            </a:extLst>
          </p:cNvPr>
          <p:cNvCxnSpPr>
            <a:cxnSpLocks/>
            <a:stCxn id="13" idx="0"/>
            <a:endCxn id="16" idx="1"/>
          </p:cNvCxnSpPr>
          <p:nvPr/>
        </p:nvCxnSpPr>
        <p:spPr>
          <a:xfrm>
            <a:off x="7180860" y="1844934"/>
            <a:ext cx="17679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1026">
            <a:extLst>
              <a:ext uri="{FF2B5EF4-FFF2-40B4-BE49-F238E27FC236}">
                <a16:creationId xmlns:a16="http://schemas.microsoft.com/office/drawing/2014/main" id="{0457246B-ABD1-C521-7643-488AFB65AF17}"/>
              </a:ext>
            </a:extLst>
          </p:cNvPr>
          <p:cNvCxnSpPr>
            <a:cxnSpLocks/>
            <a:stCxn id="19" idx="0"/>
            <a:endCxn id="17" idx="1"/>
          </p:cNvCxnSpPr>
          <p:nvPr/>
        </p:nvCxnSpPr>
        <p:spPr>
          <a:xfrm>
            <a:off x="3734979" y="3853246"/>
            <a:ext cx="22051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1028">
            <a:extLst>
              <a:ext uri="{FF2B5EF4-FFF2-40B4-BE49-F238E27FC236}">
                <a16:creationId xmlns:a16="http://schemas.microsoft.com/office/drawing/2014/main" id="{44BFDA8F-3D10-DEFB-D214-E8F8A776388E}"/>
              </a:ext>
            </a:extLst>
          </p:cNvPr>
          <p:cNvCxnSpPr>
            <a:cxnSpLocks/>
            <a:stCxn id="17" idx="3"/>
            <a:endCxn id="22" idx="1"/>
          </p:cNvCxnSpPr>
          <p:nvPr/>
        </p:nvCxnSpPr>
        <p:spPr>
          <a:xfrm>
            <a:off x="5657071" y="3853247"/>
            <a:ext cx="2205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1030">
            <a:extLst>
              <a:ext uri="{FF2B5EF4-FFF2-40B4-BE49-F238E27FC236}">
                <a16:creationId xmlns:a16="http://schemas.microsoft.com/office/drawing/2014/main" id="{604D5AF0-AD33-5274-AB6B-9AC91FCAD5C5}"/>
              </a:ext>
            </a:extLst>
          </p:cNvPr>
          <p:cNvCxnSpPr>
            <a:cxnSpLocks/>
            <a:stCxn id="22" idx="3"/>
            <a:endCxn id="26" idx="1"/>
          </p:cNvCxnSpPr>
          <p:nvPr/>
        </p:nvCxnSpPr>
        <p:spPr>
          <a:xfrm>
            <a:off x="7483149" y="3853247"/>
            <a:ext cx="22051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1032">
            <a:extLst>
              <a:ext uri="{FF2B5EF4-FFF2-40B4-BE49-F238E27FC236}">
                <a16:creationId xmlns:a16="http://schemas.microsoft.com/office/drawing/2014/main" id="{EAA8E8EF-0BA0-3974-6F7D-61DF5D901C3E}"/>
              </a:ext>
            </a:extLst>
          </p:cNvPr>
          <p:cNvCxnSpPr>
            <a:cxnSpLocks/>
            <a:stCxn id="11" idx="3"/>
            <a:endCxn id="15" idx="1"/>
          </p:cNvCxnSpPr>
          <p:nvPr/>
        </p:nvCxnSpPr>
        <p:spPr>
          <a:xfrm flipV="1">
            <a:off x="5344571" y="1155093"/>
            <a:ext cx="174580" cy="68963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1034">
            <a:extLst>
              <a:ext uri="{FF2B5EF4-FFF2-40B4-BE49-F238E27FC236}">
                <a16:creationId xmlns:a16="http://schemas.microsoft.com/office/drawing/2014/main" id="{462204E0-25B9-2CAF-B4A0-1950CD2159B2}"/>
              </a:ext>
            </a:extLst>
          </p:cNvPr>
          <p:cNvCxnSpPr>
            <a:cxnSpLocks/>
            <a:stCxn id="15" idx="3"/>
            <a:endCxn id="16" idx="1"/>
          </p:cNvCxnSpPr>
          <p:nvPr/>
        </p:nvCxnSpPr>
        <p:spPr>
          <a:xfrm>
            <a:off x="7180860" y="1155093"/>
            <a:ext cx="176790" cy="68984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1036">
            <a:extLst>
              <a:ext uri="{FF2B5EF4-FFF2-40B4-BE49-F238E27FC236}">
                <a16:creationId xmlns:a16="http://schemas.microsoft.com/office/drawing/2014/main" id="{F31623C4-5746-FCD3-7EDC-BA342FD5EC3F}"/>
              </a:ext>
            </a:extLst>
          </p:cNvPr>
          <p:cNvCxnSpPr>
            <a:cxnSpLocks/>
            <a:stCxn id="16" idx="3"/>
            <a:endCxn id="19" idx="2"/>
          </p:cNvCxnSpPr>
          <p:nvPr/>
        </p:nvCxnSpPr>
        <p:spPr>
          <a:xfrm flipH="1">
            <a:off x="2091396" y="1844934"/>
            <a:ext cx="6967829" cy="2008312"/>
          </a:xfrm>
          <a:prstGeom prst="bentConnector5">
            <a:avLst>
              <a:gd name="adj1" fmla="val -182"/>
              <a:gd name="adj2" fmla="val 50000"/>
              <a:gd name="adj3" fmla="val 10328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1038">
            <a:extLst>
              <a:ext uri="{FF2B5EF4-FFF2-40B4-BE49-F238E27FC236}">
                <a16:creationId xmlns:a16="http://schemas.microsoft.com/office/drawing/2014/main" id="{26791691-BF4B-EF3F-CD82-7B13F29772C6}"/>
              </a:ext>
            </a:extLst>
          </p:cNvPr>
          <p:cNvCxnSpPr>
            <a:cxnSpLocks/>
            <a:stCxn id="16" idx="3"/>
            <a:endCxn id="21" idx="1"/>
          </p:cNvCxnSpPr>
          <p:nvPr/>
        </p:nvCxnSpPr>
        <p:spPr>
          <a:xfrm flipH="1">
            <a:off x="2091396" y="1844934"/>
            <a:ext cx="6967829" cy="1366488"/>
          </a:xfrm>
          <a:prstGeom prst="bentConnector5">
            <a:avLst>
              <a:gd name="adj1" fmla="val -182"/>
              <a:gd name="adj2" fmla="val 72305"/>
              <a:gd name="adj3" fmla="val 10328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1041">
            <a:extLst>
              <a:ext uri="{FF2B5EF4-FFF2-40B4-BE49-F238E27FC236}">
                <a16:creationId xmlns:a16="http://schemas.microsoft.com/office/drawing/2014/main" id="{ADB8CEA3-DCBC-16F8-0F99-6DA15DA5BE3E}"/>
              </a:ext>
            </a:extLst>
          </p:cNvPr>
          <p:cNvCxnSpPr>
            <a:cxnSpLocks/>
            <a:stCxn id="21" idx="3"/>
          </p:cNvCxnSpPr>
          <p:nvPr/>
        </p:nvCxnSpPr>
        <p:spPr>
          <a:xfrm>
            <a:off x="3753105" y="3211422"/>
            <a:ext cx="14210" cy="61634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5238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7"/>
          <p:cNvSpPr txBox="1"/>
          <p:nvPr/>
        </p:nvSpPr>
        <p:spPr>
          <a:xfrm>
            <a:off x="371475" y="412189"/>
            <a:ext cx="7902263"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rgbClr val="2D4F9E"/>
                </a:solidFill>
              </a:rPr>
              <a:t>U</a:t>
            </a:r>
            <a:r>
              <a:rPr kumimoji="0" lang="en-US" sz="2000" b="1" i="0" u="none" strike="noStrike" kern="0" cap="none" spc="0" normalizeH="0" baseline="0" noProof="0" err="1">
                <a:ln>
                  <a:noFill/>
                </a:ln>
                <a:solidFill>
                  <a:srgbClr val="2D4F9E"/>
                </a:solidFill>
                <a:effectLst/>
                <a:uLnTx/>
                <a:uFillTx/>
                <a:latin typeface="Arial"/>
                <a:cs typeface="Arial"/>
                <a:sym typeface="Arial"/>
              </a:rPr>
              <a:t>itgangspunten</a:t>
            </a:r>
            <a:r>
              <a:rPr kumimoji="0" lang="en-US" sz="2000" b="1" i="0" u="none" strike="noStrike" kern="0" cap="none" spc="0" normalizeH="0" baseline="0" noProof="0">
                <a:ln>
                  <a:noFill/>
                </a:ln>
                <a:solidFill>
                  <a:srgbClr val="2D4F9E"/>
                </a:solidFill>
                <a:effectLst/>
                <a:uLnTx/>
                <a:uFillTx/>
                <a:latin typeface="Arial"/>
                <a:cs typeface="Arial"/>
                <a:sym typeface="Arial"/>
              </a:rPr>
              <a:t> </a:t>
            </a:r>
            <a:r>
              <a:rPr lang="en-US" sz="2000" b="1" err="1">
                <a:solidFill>
                  <a:srgbClr val="2D4F9E"/>
                </a:solidFill>
              </a:rPr>
              <a:t>im</a:t>
            </a:r>
            <a:r>
              <a:rPr kumimoji="0" lang="en-US" sz="2000" b="1" i="0" u="none" strike="noStrike" kern="0" cap="none" spc="0" normalizeH="0" baseline="0" noProof="0" err="1">
                <a:ln>
                  <a:noFill/>
                </a:ln>
                <a:solidFill>
                  <a:srgbClr val="2D4F9E"/>
                </a:solidFill>
                <a:effectLst/>
                <a:uLnTx/>
                <a:uFillTx/>
                <a:latin typeface="Arial"/>
                <a:cs typeface="Arial"/>
                <a:sym typeface="Arial"/>
              </a:rPr>
              <a:t>pactanalyse</a:t>
            </a:r>
            <a:endParaRPr kumimoji="0" lang="en-US" sz="2000" b="1" i="0" u="none" strike="noStrike" kern="0" cap="none" spc="0" normalizeH="0" baseline="0" noProof="0">
              <a:ln>
                <a:noFill/>
              </a:ln>
              <a:solidFill>
                <a:srgbClr val="2D4F9E"/>
              </a:solidFill>
              <a:effectLst/>
              <a:uLnTx/>
              <a:uFillTx/>
              <a:latin typeface="Arial"/>
              <a:cs typeface="Arial"/>
              <a:sym typeface="Arial"/>
            </a:endParaRPr>
          </a:p>
        </p:txBody>
      </p:sp>
      <p:sp>
        <p:nvSpPr>
          <p:cNvPr id="197" name="Google Shape;197;p27"/>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pic>
        <p:nvPicPr>
          <p:cNvPr id="198" name="Google Shape;198;p27" title="Santeon logo FINAL.png"/>
          <p:cNvPicPr preferRelativeResize="0"/>
          <p:nvPr/>
        </p:nvPicPr>
        <p:blipFill>
          <a:blip r:embed="rId4">
            <a:alphaModFix/>
          </a:blip>
          <a:stretch>
            <a:fillRect/>
          </a:stretch>
        </p:blipFill>
        <p:spPr>
          <a:xfrm>
            <a:off x="500600" y="4688800"/>
            <a:ext cx="856699" cy="227150"/>
          </a:xfrm>
          <a:prstGeom prst="rect">
            <a:avLst/>
          </a:prstGeom>
          <a:noFill/>
          <a:ln>
            <a:noFill/>
          </a:ln>
        </p:spPr>
      </p:pic>
      <p:graphicFrame>
        <p:nvGraphicFramePr>
          <p:cNvPr id="2" name="Table 12">
            <a:extLst>
              <a:ext uri="{FF2B5EF4-FFF2-40B4-BE49-F238E27FC236}">
                <a16:creationId xmlns:a16="http://schemas.microsoft.com/office/drawing/2014/main" id="{5CE2D232-5AA4-BEA3-52EC-6CD224C48CC7}"/>
              </a:ext>
            </a:extLst>
          </p:cNvPr>
          <p:cNvGraphicFramePr>
            <a:graphicFrameLocks noGrp="1"/>
          </p:cNvGraphicFramePr>
          <p:nvPr>
            <p:extLst>
              <p:ext uri="{D42A27DB-BD31-4B8C-83A1-F6EECF244321}">
                <p14:modId xmlns:p14="http://schemas.microsoft.com/office/powerpoint/2010/main" val="2473169358"/>
              </p:ext>
            </p:extLst>
          </p:nvPr>
        </p:nvGraphicFramePr>
        <p:xfrm>
          <a:off x="371475" y="904789"/>
          <a:ext cx="7198702" cy="3547110"/>
        </p:xfrm>
        <a:graphic>
          <a:graphicData uri="http://schemas.openxmlformats.org/drawingml/2006/table">
            <a:tbl>
              <a:tblPr firstRow="1" bandRow="1">
                <a:tableStyleId>{5C22544A-7EE6-4342-B048-85BDC9FD1C3A}</a:tableStyleId>
              </a:tblPr>
              <a:tblGrid>
                <a:gridCol w="948472">
                  <a:extLst>
                    <a:ext uri="{9D8B030D-6E8A-4147-A177-3AD203B41FA5}">
                      <a16:colId xmlns:a16="http://schemas.microsoft.com/office/drawing/2014/main" val="3741134808"/>
                    </a:ext>
                  </a:extLst>
                </a:gridCol>
                <a:gridCol w="6250230">
                  <a:extLst>
                    <a:ext uri="{9D8B030D-6E8A-4147-A177-3AD203B41FA5}">
                      <a16:colId xmlns:a16="http://schemas.microsoft.com/office/drawing/2014/main" val="1698181734"/>
                    </a:ext>
                  </a:extLst>
                </a:gridCol>
              </a:tblGrid>
              <a:tr h="1920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err="1">
                          <a:solidFill>
                            <a:schemeClr val="bg1"/>
                          </a:solidFill>
                          <a:latin typeface="+mn-lt"/>
                        </a:rPr>
                        <a:t>Uitgangs-punten</a:t>
                      </a:r>
                      <a:r>
                        <a:rPr lang="en-GB" sz="1100" b="1">
                          <a:solidFill>
                            <a:schemeClr val="bg1"/>
                          </a:solidFill>
                          <a:latin typeface="+mn-lt"/>
                        </a:rPr>
                        <a:t> </a:t>
                      </a:r>
                      <a:endParaRPr lang="en-GB" sz="1100">
                        <a:latin typeface="+mn-lt"/>
                      </a:endParaRPr>
                    </a:p>
                  </a:txBody>
                  <a:tcPr marL="68580" marR="68580" marT="34290" marB="34290" anchor="ctr">
                    <a:lnL w="28575" cap="flat" cmpd="sng" algn="ctr">
                      <a:solidFill>
                        <a:schemeClr val="accent3"/>
                      </a:solidFill>
                      <a:prstDash val="solid"/>
                      <a:round/>
                      <a:headEnd type="none" w="med" len="med"/>
                      <a:tailEnd type="none" w="med" len="med"/>
                    </a:lnL>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accent3"/>
                    </a:solidFill>
                  </a:tcPr>
                </a:tc>
                <a:tc>
                  <a:txBody>
                    <a:bodyPr/>
                    <a:lstStyle/>
                    <a:p>
                      <a:pPr marL="171450" marR="0" lvl="0" indent="-171450" algn="l" defTabSz="914400" rtl="0" eaLnBrk="1" fontAlgn="base" latinLnBrk="0" hangingPunct="1">
                        <a:lnSpc>
                          <a:spcPct val="100000"/>
                        </a:lnSpc>
                        <a:spcBef>
                          <a:spcPct val="25000"/>
                        </a:spcBef>
                        <a:spcAft>
                          <a:spcPts val="0"/>
                        </a:spcAft>
                        <a:buClr>
                          <a:srgbClr val="000000"/>
                        </a:buClr>
                        <a:buSzTx/>
                        <a:buFont typeface="Arial" panose="020B0604020202020204" pitchFamily="34" charset="0"/>
                        <a:buChar char="•"/>
                        <a:tabLst/>
                        <a:defRPr/>
                      </a:pPr>
                      <a:r>
                        <a:rPr lang="nl-NL" sz="1100" b="0" i="0" u="none" strike="noStrike" cap="none">
                          <a:solidFill>
                            <a:schemeClr val="tx1"/>
                          </a:solidFill>
                          <a:effectLst/>
                          <a:latin typeface="+mn-lt"/>
                          <a:ea typeface="+mn-ea"/>
                          <a:cs typeface="+mn-cs"/>
                          <a:sym typeface="Arial"/>
                        </a:rPr>
                        <a:t>Bij de </a:t>
                      </a:r>
                      <a:r>
                        <a:rPr lang="nl-NL" sz="1100" b="0" i="0" u="none" strike="noStrike" cap="none">
                          <a:solidFill>
                            <a:schemeClr val="accent3"/>
                          </a:solidFill>
                          <a:effectLst/>
                          <a:latin typeface="+mn-lt"/>
                          <a:ea typeface="+mn-ea"/>
                          <a:cs typeface="+mn-cs"/>
                          <a:sym typeface="Arial"/>
                        </a:rPr>
                        <a:t>aannames</a:t>
                      </a:r>
                      <a:r>
                        <a:rPr lang="nl-NL" sz="1100" b="0" i="0" u="none" strike="noStrike" cap="none">
                          <a:solidFill>
                            <a:schemeClr val="tx1"/>
                          </a:solidFill>
                          <a:effectLst/>
                          <a:latin typeface="+mn-lt"/>
                          <a:ea typeface="+mn-ea"/>
                          <a:cs typeface="+mn-cs"/>
                          <a:sym typeface="Arial"/>
                        </a:rPr>
                        <a:t> kijken we ongeveer [</a:t>
                      </a:r>
                      <a:r>
                        <a:rPr lang="nl-NL" sz="1100" b="0" i="0" u="none" strike="noStrike" cap="none">
                          <a:solidFill>
                            <a:schemeClr val="tx1"/>
                          </a:solidFill>
                          <a:effectLst/>
                          <a:highlight>
                            <a:srgbClr val="FFFF00"/>
                          </a:highlight>
                          <a:latin typeface="+mn-lt"/>
                          <a:ea typeface="+mn-ea"/>
                          <a:cs typeface="+mn-cs"/>
                          <a:sym typeface="Arial"/>
                        </a:rPr>
                        <a:t>5</a:t>
                      </a:r>
                      <a:r>
                        <a:rPr lang="nl-NL" sz="1100" b="0" i="0" u="none" strike="noStrike" cap="none">
                          <a:solidFill>
                            <a:schemeClr val="tx1"/>
                          </a:solidFill>
                          <a:effectLst/>
                          <a:latin typeface="+mn-lt"/>
                          <a:ea typeface="+mn-ea"/>
                          <a:cs typeface="+mn-cs"/>
                          <a:sym typeface="Arial"/>
                        </a:rPr>
                        <a:t>] jaar vooruit, dus voorbij de implementatiefase: wat levert dit focusproject op als het goed is ingebed en zorgverleners, patiënten en de organisatie hieraan gewend zijn?</a:t>
                      </a:r>
                    </a:p>
                    <a:p>
                      <a:pPr marL="457200" marR="0" lvl="1" indent="0" algn="l" defTabSz="914400" rtl="0" eaLnBrk="1" fontAlgn="base" latinLnBrk="0" hangingPunct="1">
                        <a:lnSpc>
                          <a:spcPct val="100000"/>
                        </a:lnSpc>
                        <a:spcBef>
                          <a:spcPct val="25000"/>
                        </a:spcBef>
                        <a:spcAft>
                          <a:spcPts val="0"/>
                        </a:spcAft>
                        <a:buClrTx/>
                        <a:buSzTx/>
                        <a:buFont typeface="Arial" panose="020B0604020202020204" pitchFamily="34" charset="0"/>
                        <a:buChar char="•"/>
                        <a:tabLst/>
                        <a:defRPr/>
                      </a:pPr>
                      <a:r>
                        <a:rPr lang="nl-NL" sz="1100" b="0" i="0" u="none" strike="noStrike" cap="none">
                          <a:solidFill>
                            <a:schemeClr val="tx1"/>
                          </a:solidFill>
                          <a:effectLst/>
                          <a:latin typeface="+mn-lt"/>
                          <a:ea typeface="+mn-ea"/>
                          <a:cs typeface="+mn-cs"/>
                          <a:sym typeface="Arial"/>
                        </a:rPr>
                        <a:t> Een deel van de potentiële effecten kan soms al deels bereikt zijn op bepaalde afdelingen. Dit hangt af van de implementatiegraad van het focusproject. </a:t>
                      </a:r>
                    </a:p>
                    <a:p>
                      <a:pPr marL="171450" marR="0" lvl="0" indent="-171450" algn="l" defTabSz="914400" rtl="0" eaLnBrk="1" fontAlgn="base" latinLnBrk="0" hangingPunct="1">
                        <a:lnSpc>
                          <a:spcPct val="100000"/>
                        </a:lnSpc>
                        <a:spcBef>
                          <a:spcPct val="25000"/>
                        </a:spcBef>
                        <a:spcAft>
                          <a:spcPts val="0"/>
                        </a:spcAft>
                        <a:buClr>
                          <a:srgbClr val="000000"/>
                        </a:buClr>
                        <a:buSzTx/>
                        <a:buFont typeface="Arial" panose="020B0604020202020204" pitchFamily="34" charset="0"/>
                        <a:buChar char="•"/>
                        <a:tabLst/>
                        <a:defRPr/>
                      </a:pPr>
                      <a:r>
                        <a:rPr lang="nl-NL" sz="1100" b="0" i="0" u="none" strike="noStrike">
                          <a:solidFill>
                            <a:schemeClr val="tx1"/>
                          </a:solidFill>
                          <a:effectLst/>
                          <a:latin typeface="+mn-lt"/>
                        </a:rPr>
                        <a:t>Per uitkomst wordt een keuze gemaakt:  </a:t>
                      </a:r>
                    </a:p>
                    <a:p>
                      <a:pPr marL="457200" marR="0" lvl="1" indent="0" algn="l" defTabSz="914400" rtl="0" eaLnBrk="1" fontAlgn="base" latinLnBrk="0" hangingPunct="1">
                        <a:lnSpc>
                          <a:spcPct val="100000"/>
                        </a:lnSpc>
                        <a:spcBef>
                          <a:spcPct val="25000"/>
                        </a:spcBef>
                        <a:spcAft>
                          <a:spcPts val="0"/>
                        </a:spcAft>
                        <a:buClrTx/>
                        <a:buSzTx/>
                        <a:buFont typeface="Arial" panose="020B0604020202020204" pitchFamily="34" charset="0"/>
                        <a:buChar char="•"/>
                        <a:tabLst/>
                        <a:defRPr/>
                      </a:pPr>
                      <a:r>
                        <a:rPr kumimoji="0" lang="nl-NL" sz="1100" b="0" i="0" u="none" strike="noStrike" kern="0" cap="none" spc="0" normalizeH="0" baseline="0" noProof="0">
                          <a:ln>
                            <a:noFill/>
                          </a:ln>
                          <a:solidFill>
                            <a:srgbClr val="000000"/>
                          </a:solidFill>
                          <a:effectLst/>
                          <a:uLnTx/>
                          <a:uFillTx/>
                          <a:latin typeface="+mn-lt"/>
                          <a:ea typeface="+mn-ea"/>
                          <a:cs typeface="+mn-cs"/>
                          <a:sym typeface="Arial"/>
                        </a:rPr>
                        <a:t> </a:t>
                      </a:r>
                      <a:r>
                        <a:rPr kumimoji="0" lang="nl-NL" sz="1100" b="0" i="0" u="none" strike="noStrike" kern="0" cap="none" spc="0" normalizeH="0" baseline="0" noProof="0">
                          <a:ln>
                            <a:noFill/>
                          </a:ln>
                          <a:solidFill>
                            <a:schemeClr val="accent3"/>
                          </a:solidFill>
                          <a:effectLst/>
                          <a:uLnTx/>
                          <a:uFillTx/>
                          <a:latin typeface="+mn-lt"/>
                          <a:ea typeface="+mn-ea"/>
                          <a:cs typeface="+mn-cs"/>
                          <a:sym typeface="Arial"/>
                        </a:rPr>
                        <a:t>Kwantitatieve analyse: </a:t>
                      </a:r>
                      <a:r>
                        <a:rPr kumimoji="0" lang="nl-NL" sz="1100" b="0" i="0" u="none" strike="noStrike" kern="0" cap="none" spc="0" normalizeH="0" baseline="0" noProof="0">
                          <a:ln>
                            <a:noFill/>
                          </a:ln>
                          <a:solidFill>
                            <a:srgbClr val="000000"/>
                          </a:solidFill>
                          <a:effectLst/>
                          <a:uLnTx/>
                          <a:uFillTx/>
                          <a:latin typeface="+mn-lt"/>
                          <a:ea typeface="+mn-ea"/>
                          <a:cs typeface="+mn-cs"/>
                          <a:sym typeface="Arial"/>
                        </a:rPr>
                        <a:t>de uitkomst is goed door te rekenen, vanuit aannames en hypotheses voor de impact van de 7 Santeonziekenhuizen in totaal. Waar mogelijk </a:t>
                      </a:r>
                      <a:r>
                        <a:rPr lang="nl-NL" sz="1100" b="0" i="0" u="none" strike="noStrike" cap="none">
                          <a:solidFill>
                            <a:schemeClr val="tx1"/>
                          </a:solidFill>
                          <a:effectLst/>
                          <a:latin typeface="+mn-lt"/>
                          <a:ea typeface="+mn-ea"/>
                          <a:cs typeface="+mn-cs"/>
                          <a:sym typeface="Arial"/>
                        </a:rPr>
                        <a:t>gebruiken we beschikbare data (uit HIPS*, wetenschappelijke literatuur, …) om de inschattingen te onderbouwen. </a:t>
                      </a:r>
                    </a:p>
                    <a:p>
                      <a:pPr marL="457200" marR="0" lvl="1" indent="0" algn="l" defTabSz="914400" rtl="0" eaLnBrk="1" fontAlgn="base" latinLnBrk="0" hangingPunct="1">
                        <a:lnSpc>
                          <a:spcPct val="100000"/>
                        </a:lnSpc>
                        <a:spcBef>
                          <a:spcPct val="25000"/>
                        </a:spcBef>
                        <a:spcAft>
                          <a:spcPts val="0"/>
                        </a:spcAft>
                        <a:buClrTx/>
                        <a:buSzTx/>
                        <a:buFont typeface="Arial" panose="020B0604020202020204" pitchFamily="34" charset="0"/>
                        <a:buChar char="•"/>
                        <a:tabLst/>
                        <a:defRPr/>
                      </a:pPr>
                      <a:r>
                        <a:rPr lang="nl-NL" sz="1100" b="0" i="0" u="none" strike="noStrike" cap="none">
                          <a:solidFill>
                            <a:schemeClr val="tx1"/>
                          </a:solidFill>
                          <a:effectLst/>
                          <a:latin typeface="+mn-lt"/>
                          <a:ea typeface="+mn-ea"/>
                          <a:cs typeface="+mn-cs"/>
                          <a:sym typeface="Arial"/>
                        </a:rPr>
                        <a:t> </a:t>
                      </a:r>
                      <a:r>
                        <a:rPr lang="nl-NL" sz="1100" b="0" i="0" u="none" strike="noStrike">
                          <a:solidFill>
                            <a:schemeClr val="accent3"/>
                          </a:solidFill>
                          <a:effectLst/>
                          <a:latin typeface="+mn-lt"/>
                        </a:rPr>
                        <a:t>Narratief: </a:t>
                      </a:r>
                      <a:r>
                        <a:rPr lang="nl-NL" sz="1100" b="0" i="0" u="none" strike="noStrike">
                          <a:solidFill>
                            <a:schemeClr val="tx1"/>
                          </a:solidFill>
                          <a:effectLst/>
                          <a:latin typeface="+mn-lt"/>
                        </a:rPr>
                        <a:t>impact die niet goed in te schatten is of niet goed meetbaar is, rekenen we niet door maar nemen we mee als ‘narratief’. Interviews met betrokkenen zijn een goede optie. </a:t>
                      </a:r>
                    </a:p>
                    <a:p>
                      <a:pPr marL="171450" lvl="0" indent="-171450" algn="l" fontAlgn="base">
                        <a:spcBef>
                          <a:spcPct val="25000"/>
                        </a:spcBef>
                        <a:spcAft>
                          <a:spcPts val="0"/>
                        </a:spcAft>
                        <a:buFont typeface="Arial" panose="020B0604020202020204" pitchFamily="34" charset="0"/>
                        <a:buChar char="•"/>
                      </a:pPr>
                      <a:r>
                        <a:rPr lang="nl-NL" sz="1100" b="0" i="0" u="none" strike="noStrike">
                          <a:solidFill>
                            <a:schemeClr val="tx1"/>
                          </a:solidFill>
                          <a:effectLst/>
                          <a:latin typeface="+mn-lt"/>
                        </a:rPr>
                        <a:t>Een impactanalyse is een </a:t>
                      </a:r>
                      <a:r>
                        <a:rPr lang="nl-NL" sz="1100" b="0" i="0" u="none" strike="noStrike">
                          <a:solidFill>
                            <a:schemeClr val="accent3"/>
                          </a:solidFill>
                          <a:effectLst/>
                          <a:latin typeface="+mn-lt"/>
                        </a:rPr>
                        <a:t>vereenvoudigde weergave </a:t>
                      </a:r>
                      <a:r>
                        <a:rPr lang="nl-NL" sz="1100" b="0" i="0" u="none" strike="noStrike">
                          <a:solidFill>
                            <a:schemeClr val="tx1"/>
                          </a:solidFill>
                          <a:effectLst/>
                          <a:latin typeface="+mn-lt"/>
                        </a:rPr>
                        <a:t>van potentiële effecten van het focusproject. We kiezen voor een pragmatische insteek; een gedetailleerde (kosten)-effectiviteitsanalyse weegt niet op tegen de extra inzichten t.o.v. een pragmatische insteek.</a:t>
                      </a:r>
                    </a:p>
                    <a:p>
                      <a:pPr marL="171450" marR="0" lvl="0" indent="-171450" algn="l" defTabSz="914400" rtl="0" eaLnBrk="1" fontAlgn="base" latinLnBrk="0" hangingPunct="1">
                        <a:lnSpc>
                          <a:spcPct val="100000"/>
                        </a:lnSpc>
                        <a:spcBef>
                          <a:spcPct val="25000"/>
                        </a:spcBef>
                        <a:spcAft>
                          <a:spcPts val="0"/>
                        </a:spcAft>
                        <a:buClr>
                          <a:srgbClr val="000000"/>
                        </a:buClr>
                        <a:buSzTx/>
                        <a:buFont typeface="Arial" panose="020B0604020202020204" pitchFamily="34" charset="0"/>
                        <a:buChar char="•"/>
                        <a:tabLst/>
                        <a:defRPr/>
                      </a:pPr>
                      <a:r>
                        <a:rPr lang="nl-NL" sz="1100" b="0">
                          <a:solidFill>
                            <a:schemeClr val="tx1"/>
                          </a:solidFill>
                          <a:latin typeface="+mn-lt"/>
                        </a:rPr>
                        <a:t>De resultaten zijn hoogover inschattingen en kunnen in de realiteit anders uitvallen</a:t>
                      </a:r>
                      <a:r>
                        <a:rPr lang="nl-NL" sz="1100" b="1">
                          <a:solidFill>
                            <a:schemeClr val="accent3"/>
                          </a:solidFill>
                          <a:latin typeface="+mn-lt"/>
                        </a:rPr>
                        <a:t>.</a:t>
                      </a:r>
                      <a:endParaRPr lang="nl-NL" sz="1100" b="0" i="0" u="none" strike="noStrike">
                        <a:solidFill>
                          <a:schemeClr val="tx1"/>
                        </a:solidFill>
                        <a:effectLst/>
                        <a:latin typeface="+mn-lt"/>
                      </a:endParaRPr>
                    </a:p>
                    <a:p>
                      <a:pPr marL="171450" marR="0" lvl="0" indent="-171450" algn="l" rtl="0" eaLnBrk="1" fontAlgn="base" latinLnBrk="0" hangingPunct="1">
                        <a:lnSpc>
                          <a:spcPct val="100000"/>
                        </a:lnSpc>
                        <a:spcBef>
                          <a:spcPct val="25000"/>
                        </a:spcBef>
                        <a:spcAft>
                          <a:spcPts val="0"/>
                        </a:spcAft>
                        <a:buClr>
                          <a:srgbClr val="000000"/>
                        </a:buClr>
                        <a:buSzTx/>
                        <a:buFont typeface="Arial" panose="020B0604020202020204" pitchFamily="34" charset="0"/>
                        <a:buChar char="•"/>
                      </a:pPr>
                      <a:r>
                        <a:rPr lang="nl-NL" sz="1100" b="0">
                          <a:solidFill>
                            <a:schemeClr val="tx1"/>
                          </a:solidFill>
                          <a:latin typeface="+mn-lt"/>
                        </a:rPr>
                        <a:t>De resultaten van de impactanalyse worden indien mogelijk t.z.t. met HIPS-data gevalideerd. Daarnaast is de aanbeveling om de impactanalyse periodiek te herhalen om voortgang en effect te evalueren</a:t>
                      </a:r>
                      <a:r>
                        <a:rPr lang="nl-NL" sz="1100" b="0">
                          <a:solidFill>
                            <a:srgbClr val="3C3C3C"/>
                          </a:solidFill>
                          <a:latin typeface="+mn-lt"/>
                        </a:rPr>
                        <a:t>. </a:t>
                      </a:r>
                    </a:p>
                  </a:txBody>
                  <a:tcPr marL="68580" marR="68580" marT="34290" marB="34290" anchor="ctr">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2939487137"/>
                  </a:ext>
                </a:extLst>
              </a:tr>
            </a:tbl>
          </a:graphicData>
        </a:graphic>
      </p:graphicFrame>
      <p:sp>
        <p:nvSpPr>
          <p:cNvPr id="4" name="Tekstvak 3">
            <a:extLst>
              <a:ext uri="{FF2B5EF4-FFF2-40B4-BE49-F238E27FC236}">
                <a16:creationId xmlns:a16="http://schemas.microsoft.com/office/drawing/2014/main" id="{C330C8A7-1354-E236-7C02-0C0DBC046487}"/>
              </a:ext>
            </a:extLst>
          </p:cNvPr>
          <p:cNvSpPr txBox="1"/>
          <p:nvPr/>
        </p:nvSpPr>
        <p:spPr>
          <a:xfrm>
            <a:off x="1503485" y="4688434"/>
            <a:ext cx="4026877" cy="215444"/>
          </a:xfrm>
          <a:prstGeom prst="rect">
            <a:avLst/>
          </a:prstGeom>
          <a:noFill/>
        </p:spPr>
        <p:txBody>
          <a:bodyPr wrap="square" rtlCol="0">
            <a:spAutoFit/>
          </a:bodyPr>
          <a:lstStyle/>
          <a:p>
            <a:r>
              <a:rPr lang="nl-NL" sz="800"/>
              <a:t>*HIPS: Health Intelligence Platform Santeon</a:t>
            </a:r>
          </a:p>
        </p:txBody>
      </p:sp>
      <p:pic>
        <p:nvPicPr>
          <p:cNvPr id="3" name="Graphic 2" descr="Wiskunde met effen opvulling">
            <a:extLst>
              <a:ext uri="{FF2B5EF4-FFF2-40B4-BE49-F238E27FC236}">
                <a16:creationId xmlns:a16="http://schemas.microsoft.com/office/drawing/2014/main" id="{F72A9FD5-FAB9-3406-1F3A-9379A75D32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57823" y="2139750"/>
            <a:ext cx="432000" cy="432000"/>
          </a:xfrm>
          <a:prstGeom prst="rect">
            <a:avLst/>
          </a:prstGeom>
        </p:spPr>
      </p:pic>
      <p:pic>
        <p:nvPicPr>
          <p:cNvPr id="5" name="Graphic 4" descr="Chatten met effen opvulling">
            <a:extLst>
              <a:ext uri="{FF2B5EF4-FFF2-40B4-BE49-F238E27FC236}">
                <a16:creationId xmlns:a16="http://schemas.microsoft.com/office/drawing/2014/main" id="{93A18026-8D3D-BEE0-D9DE-969AD50D679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57823" y="2747109"/>
            <a:ext cx="432000" cy="43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a:extLst>
            <a:ext uri="{FF2B5EF4-FFF2-40B4-BE49-F238E27FC236}">
              <a16:creationId xmlns:a16="http://schemas.microsoft.com/office/drawing/2014/main" id="{2CB426E8-07CC-7BEF-D6C4-675CDED20E16}"/>
            </a:ext>
          </a:extLst>
        </p:cNvPr>
        <p:cNvGrpSpPr/>
        <p:nvPr/>
      </p:nvGrpSpPr>
      <p:grpSpPr>
        <a:xfrm>
          <a:off x="0" y="0"/>
          <a:ext cx="0" cy="0"/>
          <a:chOff x="0" y="0"/>
          <a:chExt cx="0" cy="0"/>
        </a:xfrm>
      </p:grpSpPr>
      <p:sp>
        <p:nvSpPr>
          <p:cNvPr id="196" name="Google Shape;196;p27">
            <a:extLst>
              <a:ext uri="{FF2B5EF4-FFF2-40B4-BE49-F238E27FC236}">
                <a16:creationId xmlns:a16="http://schemas.microsoft.com/office/drawing/2014/main" id="{A67F8B7D-6112-AE6D-7B45-D8E4C3E0A30F}"/>
              </a:ext>
            </a:extLst>
          </p:cNvPr>
          <p:cNvSpPr txBox="1"/>
          <p:nvPr/>
        </p:nvSpPr>
        <p:spPr>
          <a:xfrm>
            <a:off x="371475" y="412189"/>
            <a:ext cx="7902263"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err="1">
                <a:solidFill>
                  <a:srgbClr val="2D4F9E"/>
                </a:solidFill>
              </a:rPr>
              <a:t>Aanpak</a:t>
            </a:r>
            <a:r>
              <a:rPr lang="en-US" sz="2000" b="1">
                <a:solidFill>
                  <a:srgbClr val="2D4F9E"/>
                </a:solidFill>
              </a:rPr>
              <a:t> en </a:t>
            </a:r>
            <a:r>
              <a:rPr lang="en-US" sz="2000" b="1" err="1">
                <a:solidFill>
                  <a:srgbClr val="2D4F9E"/>
                </a:solidFill>
              </a:rPr>
              <a:t>toepassing</a:t>
            </a:r>
            <a:endParaRPr kumimoji="0" lang="en-US" sz="2000" b="1" i="0" u="none" strike="noStrike" kern="0" cap="none" spc="0" normalizeH="0" baseline="0" noProof="0">
              <a:ln>
                <a:noFill/>
              </a:ln>
              <a:solidFill>
                <a:srgbClr val="2D4F9E"/>
              </a:solidFill>
              <a:effectLst/>
              <a:uLnTx/>
              <a:uFillTx/>
              <a:latin typeface="Arial"/>
              <a:cs typeface="Arial"/>
              <a:sym typeface="Arial"/>
            </a:endParaRPr>
          </a:p>
        </p:txBody>
      </p:sp>
      <p:sp>
        <p:nvSpPr>
          <p:cNvPr id="197" name="Google Shape;197;p27">
            <a:extLst>
              <a:ext uri="{FF2B5EF4-FFF2-40B4-BE49-F238E27FC236}">
                <a16:creationId xmlns:a16="http://schemas.microsoft.com/office/drawing/2014/main" id="{F9F9CAF3-0DF5-1064-EA18-D370A8CBDEFE}"/>
              </a:ext>
            </a:extLst>
          </p:cNvPr>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pic>
        <p:nvPicPr>
          <p:cNvPr id="198" name="Google Shape;198;p27" title="Santeon logo FINAL.png">
            <a:extLst>
              <a:ext uri="{FF2B5EF4-FFF2-40B4-BE49-F238E27FC236}">
                <a16:creationId xmlns:a16="http://schemas.microsoft.com/office/drawing/2014/main" id="{EBFCD21D-535D-1553-CFFB-A0FF8BB6D5C4}"/>
              </a:ext>
            </a:extLst>
          </p:cNvPr>
          <p:cNvPicPr preferRelativeResize="0"/>
          <p:nvPr/>
        </p:nvPicPr>
        <p:blipFill>
          <a:blip r:embed="rId4">
            <a:alphaModFix/>
          </a:blip>
          <a:stretch>
            <a:fillRect/>
          </a:stretch>
        </p:blipFill>
        <p:spPr>
          <a:xfrm>
            <a:off x="500600" y="4688800"/>
            <a:ext cx="856699" cy="227150"/>
          </a:xfrm>
          <a:prstGeom prst="rect">
            <a:avLst/>
          </a:prstGeom>
          <a:noFill/>
          <a:ln>
            <a:noFill/>
          </a:ln>
        </p:spPr>
      </p:pic>
      <p:graphicFrame>
        <p:nvGraphicFramePr>
          <p:cNvPr id="2" name="Table 12">
            <a:extLst>
              <a:ext uri="{FF2B5EF4-FFF2-40B4-BE49-F238E27FC236}">
                <a16:creationId xmlns:a16="http://schemas.microsoft.com/office/drawing/2014/main" id="{79892E2D-3011-F3EE-DE44-F9F298A51803}"/>
              </a:ext>
            </a:extLst>
          </p:cNvPr>
          <p:cNvGraphicFramePr>
            <a:graphicFrameLocks noGrp="1"/>
          </p:cNvGraphicFramePr>
          <p:nvPr>
            <p:extLst>
              <p:ext uri="{D42A27DB-BD31-4B8C-83A1-F6EECF244321}">
                <p14:modId xmlns:p14="http://schemas.microsoft.com/office/powerpoint/2010/main" val="1514415557"/>
              </p:ext>
            </p:extLst>
          </p:nvPr>
        </p:nvGraphicFramePr>
        <p:xfrm>
          <a:off x="371475" y="904789"/>
          <a:ext cx="7198702" cy="3547110"/>
        </p:xfrm>
        <a:graphic>
          <a:graphicData uri="http://schemas.openxmlformats.org/drawingml/2006/table">
            <a:tbl>
              <a:tblPr firstRow="1" bandRow="1">
                <a:tableStyleId>{5C22544A-7EE6-4342-B048-85BDC9FD1C3A}</a:tableStyleId>
              </a:tblPr>
              <a:tblGrid>
                <a:gridCol w="948472">
                  <a:extLst>
                    <a:ext uri="{9D8B030D-6E8A-4147-A177-3AD203B41FA5}">
                      <a16:colId xmlns:a16="http://schemas.microsoft.com/office/drawing/2014/main" val="3741134808"/>
                    </a:ext>
                  </a:extLst>
                </a:gridCol>
                <a:gridCol w="6250230">
                  <a:extLst>
                    <a:ext uri="{9D8B030D-6E8A-4147-A177-3AD203B41FA5}">
                      <a16:colId xmlns:a16="http://schemas.microsoft.com/office/drawing/2014/main" val="1698181734"/>
                    </a:ext>
                  </a:extLst>
                </a:gridCol>
              </a:tblGrid>
              <a:tr h="1920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err="1">
                          <a:solidFill>
                            <a:schemeClr val="bg1"/>
                          </a:solidFill>
                          <a:latin typeface="+mn-lt"/>
                        </a:rPr>
                        <a:t>Aanpak</a:t>
                      </a:r>
                      <a:endParaRPr lang="en-GB" sz="1100">
                        <a:latin typeface="+mn-lt"/>
                      </a:endParaRPr>
                    </a:p>
                  </a:txBody>
                  <a:tcPr marL="68580" marR="68580" marT="34290" marB="34290" anchor="ctr">
                    <a:lnL w="28575" cap="flat" cmpd="sng" algn="ctr">
                      <a:solidFill>
                        <a:schemeClr val="accent3"/>
                      </a:solidFill>
                      <a:prstDash val="solid"/>
                      <a:round/>
                      <a:headEnd type="none" w="med" len="med"/>
                      <a:tailEnd type="none" w="med" len="med"/>
                    </a:lnL>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accent3"/>
                    </a:solidFill>
                  </a:tcPr>
                </a:tc>
                <a:tc>
                  <a:txBody>
                    <a:bodyPr/>
                    <a:lstStyle/>
                    <a:p>
                      <a:pPr marL="171450" indent="-171450" algn="l" fontAlgn="base">
                        <a:spcBef>
                          <a:spcPct val="25000"/>
                        </a:spcBef>
                        <a:spcAft>
                          <a:spcPts val="0"/>
                        </a:spcAft>
                        <a:buFont typeface="Arial" panose="020B0604020202020204" pitchFamily="34" charset="0"/>
                        <a:buChar char="•"/>
                      </a:pPr>
                      <a:r>
                        <a:rPr lang="nl-NL" sz="1100" b="0" i="0" u="none" strike="noStrike">
                          <a:solidFill>
                            <a:schemeClr val="tx1"/>
                          </a:solidFill>
                          <a:effectLst/>
                          <a:latin typeface="+mn-lt"/>
                        </a:rPr>
                        <a:t>Met de impactanalyse kan de impact dynamisch worden berekend bij verschillende deelnamepercentages en uitkomsten van zorg, bijvoorbeeld door het invoeren van een hybride </a:t>
                      </a:r>
                      <a:r>
                        <a:rPr lang="nl-NL" sz="1100" b="0" i="0" u="none" strike="noStrike" err="1">
                          <a:solidFill>
                            <a:schemeClr val="tx1"/>
                          </a:solidFill>
                          <a:effectLst/>
                          <a:latin typeface="+mn-lt"/>
                        </a:rPr>
                        <a:t>zorgpad</a:t>
                      </a:r>
                      <a:r>
                        <a:rPr lang="nl-NL" sz="1100" b="0" i="0" u="none" strike="noStrike">
                          <a:solidFill>
                            <a:schemeClr val="tx1"/>
                          </a:solidFill>
                          <a:effectLst/>
                          <a:latin typeface="+mn-lt"/>
                        </a:rPr>
                        <a:t> (digitaliseren van zorg), het integreren van het </a:t>
                      </a:r>
                      <a:r>
                        <a:rPr lang="nl-NL" sz="1100" b="0" i="0" u="none" strike="noStrike" err="1">
                          <a:solidFill>
                            <a:schemeClr val="tx1"/>
                          </a:solidFill>
                          <a:effectLst/>
                          <a:latin typeface="+mn-lt"/>
                        </a:rPr>
                        <a:t>samenbeslisproces</a:t>
                      </a:r>
                      <a:r>
                        <a:rPr lang="nl-NL" sz="1100" b="0" i="0" u="none" strike="noStrike">
                          <a:solidFill>
                            <a:schemeClr val="tx1"/>
                          </a:solidFill>
                          <a:effectLst/>
                          <a:latin typeface="+mn-lt"/>
                        </a:rPr>
                        <a:t> en toepassen van een keuzehulp (personaliseren van zorg).</a:t>
                      </a:r>
                      <a:endParaRPr lang="nl-NL" sz="1100" b="0" i="0">
                        <a:solidFill>
                          <a:schemeClr val="tx1"/>
                        </a:solidFill>
                        <a:effectLst/>
                        <a:latin typeface="+mn-lt"/>
                      </a:endParaRPr>
                    </a:p>
                    <a:p>
                      <a:pPr marL="171450" indent="-171450" algn="l" fontAlgn="base">
                        <a:spcBef>
                          <a:spcPct val="25000"/>
                        </a:spcBef>
                        <a:spcAft>
                          <a:spcPts val="0"/>
                        </a:spcAft>
                        <a:buFont typeface="Arial" panose="020B0604020202020204" pitchFamily="34" charset="0"/>
                        <a:buChar char="•"/>
                      </a:pPr>
                      <a:r>
                        <a:rPr lang="nl-NL" sz="1100" b="0" i="0">
                          <a:solidFill>
                            <a:schemeClr val="tx1"/>
                          </a:solidFill>
                          <a:effectLst/>
                          <a:latin typeface="+mn-lt"/>
                        </a:rPr>
                        <a:t>Voor elk </a:t>
                      </a:r>
                      <a:r>
                        <a:rPr lang="nl-NL" sz="1100" b="0" i="0" err="1">
                          <a:solidFill>
                            <a:schemeClr val="tx1"/>
                          </a:solidFill>
                          <a:effectLst/>
                          <a:latin typeface="+mn-lt"/>
                        </a:rPr>
                        <a:t>zorgpad</a:t>
                      </a:r>
                      <a:r>
                        <a:rPr lang="nl-NL" sz="1100" b="0" i="0">
                          <a:solidFill>
                            <a:schemeClr val="tx1"/>
                          </a:solidFill>
                          <a:effectLst/>
                          <a:latin typeface="+mn-lt"/>
                        </a:rPr>
                        <a:t> worden de volgende vragen beantwoord t.b.v. de analyse:</a:t>
                      </a:r>
                    </a:p>
                    <a:p>
                      <a:pPr marL="457200" marR="0" lvl="1" indent="0" algn="l" defTabSz="914400" rtl="0" eaLnBrk="1" fontAlgn="base" latinLnBrk="0" hangingPunct="1">
                        <a:lnSpc>
                          <a:spcPct val="100000"/>
                        </a:lnSpc>
                        <a:spcBef>
                          <a:spcPct val="25000"/>
                        </a:spcBef>
                        <a:spcAft>
                          <a:spcPts val="0"/>
                        </a:spcAft>
                        <a:buClrTx/>
                        <a:buSzTx/>
                        <a:buFont typeface="Arial" panose="020B0604020202020204" pitchFamily="34" charset="0"/>
                        <a:buChar char="•"/>
                        <a:tabLst/>
                        <a:defRPr/>
                      </a:pPr>
                      <a:r>
                        <a:rPr lang="nl-NL" sz="1100" b="0" i="0">
                          <a:solidFill>
                            <a:schemeClr val="tx1"/>
                          </a:solidFill>
                          <a:effectLst/>
                          <a:latin typeface="+mn-lt"/>
                        </a:rPr>
                        <a:t> Hoe ziet het patiëntenstroomdiagram van een </a:t>
                      </a:r>
                      <a:r>
                        <a:rPr lang="nl-NL" sz="1100" b="0" i="0" err="1">
                          <a:solidFill>
                            <a:schemeClr val="tx1"/>
                          </a:solidFill>
                          <a:effectLst/>
                          <a:latin typeface="+mn-lt"/>
                        </a:rPr>
                        <a:t>zorgpad</a:t>
                      </a:r>
                      <a:r>
                        <a:rPr lang="nl-NL" sz="1100" b="0" i="0">
                          <a:solidFill>
                            <a:schemeClr val="tx1"/>
                          </a:solidFill>
                          <a:effectLst/>
                          <a:latin typeface="+mn-lt"/>
                        </a:rPr>
                        <a:t> met </a:t>
                      </a:r>
                      <a:r>
                        <a:rPr lang="nl-NL" sz="1100" b="0" i="0" u="none" strike="noStrike" cap="none">
                          <a:solidFill>
                            <a:schemeClr val="tx1"/>
                          </a:solidFill>
                          <a:effectLst/>
                          <a:latin typeface="+mn-lt"/>
                          <a:ea typeface="+mn-ea"/>
                          <a:cs typeface="+mn-cs"/>
                          <a:sym typeface="Arial"/>
                        </a:rPr>
                        <a:t>focusproject (zorgpadvernieuwing) eruit en waarin verschilt het van het reguliere </a:t>
                      </a:r>
                      <a:r>
                        <a:rPr lang="nl-NL" sz="1100" b="0" i="0" u="none" strike="noStrike" cap="none" err="1">
                          <a:solidFill>
                            <a:schemeClr val="tx1"/>
                          </a:solidFill>
                          <a:effectLst/>
                          <a:latin typeface="+mn-lt"/>
                          <a:ea typeface="+mn-ea"/>
                          <a:cs typeface="+mn-cs"/>
                          <a:sym typeface="Arial"/>
                        </a:rPr>
                        <a:t>zorgpad</a:t>
                      </a:r>
                      <a:r>
                        <a:rPr lang="nl-NL" sz="1100" b="0" i="0" u="none" strike="noStrike" cap="none">
                          <a:solidFill>
                            <a:schemeClr val="tx1"/>
                          </a:solidFill>
                          <a:effectLst/>
                          <a:latin typeface="+mn-lt"/>
                          <a:ea typeface="+mn-ea"/>
                          <a:cs typeface="+mn-cs"/>
                          <a:sym typeface="Arial"/>
                        </a:rPr>
                        <a:t>? ​</a:t>
                      </a:r>
                    </a:p>
                    <a:p>
                      <a:pPr marL="457200" marR="0" lvl="1" indent="0" algn="l" defTabSz="914400" rtl="0" eaLnBrk="1" fontAlgn="base" latinLnBrk="0" hangingPunct="1">
                        <a:lnSpc>
                          <a:spcPct val="100000"/>
                        </a:lnSpc>
                        <a:spcBef>
                          <a:spcPct val="25000"/>
                        </a:spcBef>
                        <a:spcAft>
                          <a:spcPts val="0"/>
                        </a:spcAft>
                        <a:buClrTx/>
                        <a:buSzTx/>
                        <a:buFont typeface="Arial" panose="020B0604020202020204" pitchFamily="34" charset="0"/>
                        <a:buChar char="•"/>
                        <a:tabLst/>
                        <a:defRPr/>
                      </a:pPr>
                      <a:r>
                        <a:rPr lang="nl-NL" sz="1100" b="0" i="0" u="none" strike="noStrike" cap="none">
                          <a:solidFill>
                            <a:schemeClr val="tx1"/>
                          </a:solidFill>
                          <a:effectLst/>
                          <a:latin typeface="+mn-lt"/>
                          <a:ea typeface="+mn-ea"/>
                          <a:cs typeface="+mn-cs"/>
                          <a:sym typeface="Arial"/>
                        </a:rPr>
                        <a:t> </a:t>
                      </a:r>
                      <a:r>
                        <a:rPr lang="nl-NL" sz="1100" b="0" i="0">
                          <a:solidFill>
                            <a:schemeClr val="tx1"/>
                          </a:solidFill>
                          <a:effectLst/>
                          <a:latin typeface="+mn-lt"/>
                        </a:rPr>
                        <a:t>Wat is de impact van een </a:t>
                      </a:r>
                      <a:r>
                        <a:rPr lang="nl-NL" sz="1100" b="0" i="0" err="1">
                          <a:solidFill>
                            <a:schemeClr val="tx1"/>
                          </a:solidFill>
                          <a:effectLst/>
                          <a:latin typeface="+mn-lt"/>
                        </a:rPr>
                        <a:t>zorgpad</a:t>
                      </a:r>
                      <a:r>
                        <a:rPr lang="nl-NL" sz="1100" b="0" i="0">
                          <a:solidFill>
                            <a:schemeClr val="tx1"/>
                          </a:solidFill>
                          <a:effectLst/>
                          <a:latin typeface="+mn-lt"/>
                        </a:rPr>
                        <a:t> met en zonder focusproject op het aantal zorgactiviteiten?​ </a:t>
                      </a:r>
                    </a:p>
                    <a:p>
                      <a:pPr marL="457200" marR="0" lvl="1" indent="0" algn="l" defTabSz="914400" rtl="0" eaLnBrk="1" fontAlgn="base" latinLnBrk="0" hangingPunct="1">
                        <a:lnSpc>
                          <a:spcPct val="100000"/>
                        </a:lnSpc>
                        <a:spcBef>
                          <a:spcPct val="25000"/>
                        </a:spcBef>
                        <a:spcAft>
                          <a:spcPts val="0"/>
                        </a:spcAft>
                        <a:buClrTx/>
                        <a:buSzTx/>
                        <a:buFont typeface="Arial" panose="020B0604020202020204" pitchFamily="34" charset="0"/>
                        <a:buChar char="•"/>
                        <a:tabLst/>
                        <a:defRPr/>
                      </a:pPr>
                      <a:r>
                        <a:rPr lang="nl-NL" sz="1100" b="0" i="0">
                          <a:solidFill>
                            <a:schemeClr val="tx1"/>
                          </a:solidFill>
                          <a:effectLst/>
                          <a:latin typeface="+mn-lt"/>
                        </a:rPr>
                        <a:t> Wat is de impact op </a:t>
                      </a:r>
                      <a:r>
                        <a:rPr lang="nl-NL" sz="1100" b="0" i="0" u="none" strike="noStrike">
                          <a:solidFill>
                            <a:schemeClr val="tx1"/>
                          </a:solidFill>
                          <a:effectLst/>
                          <a:latin typeface="+mn-lt"/>
                        </a:rPr>
                        <a:t>vrijgekomen tijd voor zorgpersoneel / het werkplezier van zorgverleners / </a:t>
                      </a:r>
                      <a:r>
                        <a:rPr lang="nl-NL" sz="1100" b="0" i="0" u="none" strike="noStrike" err="1">
                          <a:solidFill>
                            <a:schemeClr val="tx1"/>
                          </a:solidFill>
                          <a:effectLst/>
                          <a:latin typeface="+mn-lt"/>
                        </a:rPr>
                        <a:t>patiëntenuitkomsten</a:t>
                      </a:r>
                      <a:r>
                        <a:rPr lang="nl-NL" sz="1100" b="0" i="0" u="none" strike="noStrike">
                          <a:solidFill>
                            <a:schemeClr val="tx1"/>
                          </a:solidFill>
                          <a:effectLst/>
                          <a:latin typeface="+mn-lt"/>
                        </a:rPr>
                        <a:t> (afhankelijk van gekozen uitkomsten)?</a:t>
                      </a:r>
                      <a:r>
                        <a:rPr lang="nl-NL" sz="1100" b="0" i="0">
                          <a:solidFill>
                            <a:schemeClr val="tx1"/>
                          </a:solidFill>
                          <a:effectLst/>
                          <a:latin typeface="+mn-lt"/>
                        </a:rPr>
                        <a:t>​</a:t>
                      </a:r>
                    </a:p>
                    <a:p>
                      <a:pPr marL="457200" marR="0" lvl="1" indent="0" algn="l" defTabSz="914400" rtl="0" eaLnBrk="1" fontAlgn="base" latinLnBrk="0" hangingPunct="1">
                        <a:lnSpc>
                          <a:spcPct val="100000"/>
                        </a:lnSpc>
                        <a:spcBef>
                          <a:spcPct val="25000"/>
                        </a:spcBef>
                        <a:spcAft>
                          <a:spcPts val="0"/>
                        </a:spcAft>
                        <a:buClrTx/>
                        <a:buSzTx/>
                        <a:buFont typeface="Arial" panose="020B0604020202020204" pitchFamily="34" charset="0"/>
                        <a:buChar char="•"/>
                        <a:tabLst/>
                        <a:defRPr/>
                      </a:pPr>
                      <a:r>
                        <a:rPr lang="nl-NL" sz="1100" b="0" i="0">
                          <a:solidFill>
                            <a:schemeClr val="tx1"/>
                          </a:solidFill>
                          <a:effectLst/>
                          <a:latin typeface="+mn-lt"/>
                        </a:rPr>
                        <a:t> Wat is de impact voor de patiënt m.b.t. een afname in ziekenhuisbezoeken?</a:t>
                      </a:r>
                    </a:p>
                    <a:p>
                      <a:pPr marL="171450" marR="0" lvl="0" indent="-171450" algn="l" rtl="0" eaLnBrk="1" fontAlgn="base" latinLnBrk="0" hangingPunct="1">
                        <a:lnSpc>
                          <a:spcPct val="100000"/>
                        </a:lnSpc>
                        <a:spcBef>
                          <a:spcPct val="25000"/>
                        </a:spcBef>
                        <a:spcAft>
                          <a:spcPts val="0"/>
                        </a:spcAft>
                        <a:buClr>
                          <a:srgbClr val="000000"/>
                        </a:buClr>
                        <a:buSzTx/>
                        <a:buFont typeface="Arial" panose="020B0604020202020204" pitchFamily="34" charset="0"/>
                        <a:buChar char="•"/>
                      </a:pPr>
                      <a:r>
                        <a:rPr lang="nl-NL" sz="1100" b="0" i="0">
                          <a:solidFill>
                            <a:schemeClr val="tx1"/>
                          </a:solidFill>
                          <a:effectLst/>
                          <a:latin typeface="+mn-lt"/>
                        </a:rPr>
                        <a:t>De informatie die nodig is voor het opstellen van een impactanalyse wordt aan de hand van interviews met </a:t>
                      </a:r>
                      <a:r>
                        <a:rPr lang="nl-NL" sz="1100" b="0" i="0" err="1">
                          <a:solidFill>
                            <a:schemeClr val="tx1"/>
                          </a:solidFill>
                          <a:effectLst/>
                          <a:latin typeface="+mn-lt"/>
                        </a:rPr>
                        <a:t>medical</a:t>
                      </a:r>
                      <a:r>
                        <a:rPr lang="nl-NL" sz="1100" b="0" i="0">
                          <a:solidFill>
                            <a:schemeClr val="tx1"/>
                          </a:solidFill>
                          <a:effectLst/>
                          <a:latin typeface="+mn-lt"/>
                        </a:rPr>
                        <a:t> leads en input van een patiëntvertegenwoordiger vergaard. </a:t>
                      </a:r>
                      <a:r>
                        <a:rPr lang="nl-NL" sz="1100" b="0" i="0" u="none" strike="noStrike">
                          <a:solidFill>
                            <a:schemeClr val="tx1"/>
                          </a:solidFill>
                          <a:effectLst/>
                          <a:latin typeface="+mn-lt"/>
                        </a:rPr>
                        <a:t>Aan de hand van deze informatie kan er in samenwerking met de data analist Samen Beter een model voor een impactanalyse worden gebouw</a:t>
                      </a:r>
                      <a:r>
                        <a:rPr lang="nl-NL" sz="1100" b="0" i="0" u="none" strike="noStrike" cap="none">
                          <a:solidFill>
                            <a:schemeClr val="tx1"/>
                          </a:solidFill>
                          <a:effectLst/>
                          <a:latin typeface="+mn-lt"/>
                          <a:ea typeface="+mn-ea"/>
                          <a:cs typeface="+mn-cs"/>
                          <a:sym typeface="Arial"/>
                        </a:rPr>
                        <a:t>d. </a:t>
                      </a:r>
                    </a:p>
                    <a:p>
                      <a:pPr marL="171450" marR="0" lvl="0" indent="-171450" algn="l" rtl="0" eaLnBrk="1" fontAlgn="base" latinLnBrk="0" hangingPunct="1">
                        <a:lnSpc>
                          <a:spcPct val="100000"/>
                        </a:lnSpc>
                        <a:spcBef>
                          <a:spcPct val="25000"/>
                        </a:spcBef>
                        <a:spcAft>
                          <a:spcPts val="0"/>
                        </a:spcAft>
                        <a:buClr>
                          <a:srgbClr val="000000"/>
                        </a:buClr>
                        <a:buSzTx/>
                        <a:buFont typeface="Arial" panose="020B0604020202020204" pitchFamily="34" charset="0"/>
                        <a:buChar char="•"/>
                      </a:pPr>
                      <a:r>
                        <a:rPr lang="nl-NL" sz="1100" b="0" i="0" u="none" strike="noStrike" cap="none">
                          <a:solidFill>
                            <a:schemeClr val="tx1"/>
                          </a:solidFill>
                          <a:effectLst/>
                          <a:latin typeface="+mn-lt"/>
                          <a:ea typeface="+mn-ea"/>
                          <a:cs typeface="+mn-cs"/>
                          <a:sym typeface="Arial"/>
                        </a:rPr>
                        <a:t>Bij </a:t>
                      </a:r>
                      <a:r>
                        <a:rPr lang="nl-NL" sz="1100" b="0" i="0" u="none" strike="noStrike" cap="none">
                          <a:solidFill>
                            <a:schemeClr val="accent3"/>
                          </a:solidFill>
                          <a:effectLst/>
                          <a:latin typeface="+mn-lt"/>
                          <a:ea typeface="+mn-ea"/>
                          <a:cs typeface="+mn-cs"/>
                          <a:sym typeface="Arial"/>
                        </a:rPr>
                        <a:t>Zorg bij jou trajecten </a:t>
                      </a:r>
                      <a:r>
                        <a:rPr lang="nl-NL" sz="1100" b="0" i="0" u="none" strike="noStrike" cap="none">
                          <a:solidFill>
                            <a:schemeClr val="tx1"/>
                          </a:solidFill>
                          <a:effectLst/>
                          <a:latin typeface="+mn-lt"/>
                          <a:ea typeface="+mn-ea"/>
                          <a:cs typeface="+mn-cs"/>
                          <a:sym typeface="Arial"/>
                        </a:rPr>
                        <a:t>wordt de impactanalyse gedeeld met de </a:t>
                      </a:r>
                      <a:r>
                        <a:rPr lang="nl-NL" sz="1100" b="0" i="0" u="none" strike="noStrike" cap="none" err="1">
                          <a:solidFill>
                            <a:schemeClr val="tx1"/>
                          </a:solidFill>
                          <a:effectLst/>
                          <a:latin typeface="+mn-lt"/>
                          <a:ea typeface="+mn-ea"/>
                          <a:cs typeface="+mn-cs"/>
                          <a:sym typeface="Arial"/>
                        </a:rPr>
                        <a:t>medical</a:t>
                      </a:r>
                      <a:r>
                        <a:rPr lang="nl-NL" sz="1100" b="0" i="0" u="none" strike="noStrike" cap="none">
                          <a:solidFill>
                            <a:schemeClr val="tx1"/>
                          </a:solidFill>
                          <a:effectLst/>
                          <a:latin typeface="+mn-lt"/>
                          <a:ea typeface="+mn-ea"/>
                          <a:cs typeface="+mn-cs"/>
                          <a:sym typeface="Arial"/>
                        </a:rPr>
                        <a:t> board. En vervolgens met de zorgverzekeraars </a:t>
                      </a:r>
                      <a:r>
                        <a:rPr lang="nl-NL" sz="1100" b="0" i="0" u="none" strike="noStrike" cap="none">
                          <a:solidFill>
                            <a:schemeClr val="tx1"/>
                          </a:solidFill>
                          <a:effectLst/>
                          <a:latin typeface="+mn-lt"/>
                          <a:ea typeface="+mn-ea"/>
                          <a:cs typeface="+mn-cs"/>
                        </a:rPr>
                        <a:t>(onderdeel t.b.v. van halen </a:t>
                      </a:r>
                      <a:r>
                        <a:rPr lang="nl-NL" sz="1100" b="0" i="0" u="none" strike="noStrike" cap="none" err="1">
                          <a:solidFill>
                            <a:schemeClr val="tx1"/>
                          </a:solidFill>
                          <a:effectLst/>
                          <a:latin typeface="+mn-lt"/>
                          <a:ea typeface="+mn-ea"/>
                          <a:cs typeface="+mn-cs"/>
                        </a:rPr>
                        <a:t>KPI's</a:t>
                      </a:r>
                      <a:r>
                        <a:rPr lang="nl-NL" sz="1100" b="0" i="0" u="none" strike="noStrike" cap="none">
                          <a:solidFill>
                            <a:schemeClr val="tx1"/>
                          </a:solidFill>
                          <a:effectLst/>
                          <a:latin typeface="+mn-lt"/>
                          <a:ea typeface="+mn-ea"/>
                          <a:cs typeface="+mn-cs"/>
                        </a:rPr>
                        <a:t>) en</a:t>
                      </a:r>
                      <a:r>
                        <a:rPr lang="nl-NL" sz="1100" b="0" i="0" u="none" strike="noStrike" cap="none">
                          <a:solidFill>
                            <a:schemeClr val="tx1"/>
                          </a:solidFill>
                          <a:effectLst/>
                          <a:latin typeface="+mn-lt"/>
                          <a:ea typeface="+mn-ea"/>
                          <a:cs typeface="+mn-cs"/>
                          <a:sym typeface="Arial"/>
                        </a:rPr>
                        <a:t> het Zorg bij jou Programmamanagementteam voor een </a:t>
                      </a:r>
                      <a:r>
                        <a:rPr lang="nl-NL" sz="1100" b="0" i="0" u="none" strike="noStrike" cap="none">
                          <a:solidFill>
                            <a:schemeClr val="accent3"/>
                          </a:solidFill>
                          <a:effectLst/>
                          <a:latin typeface="+mn-lt"/>
                          <a:ea typeface="+mn-ea"/>
                          <a:cs typeface="+mn-cs"/>
                          <a:sym typeface="Arial"/>
                        </a:rPr>
                        <a:t>Go/No-go moment. </a:t>
                      </a:r>
                    </a:p>
                  </a:txBody>
                  <a:tcPr marL="68580" marR="68580" marT="34290" marB="34290" anchor="ctr">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2939487137"/>
                  </a:ext>
                </a:extLst>
              </a:tr>
            </a:tbl>
          </a:graphicData>
        </a:graphic>
      </p:graphicFrame>
    </p:spTree>
    <p:extLst>
      <p:ext uri="{BB962C8B-B14F-4D97-AF65-F5344CB8AC3E}">
        <p14:creationId xmlns:p14="http://schemas.microsoft.com/office/powerpoint/2010/main" val="180893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24"/>
          <p:cNvSpPr txBox="1">
            <a:spLocks noGrp="1"/>
          </p:cNvSpPr>
          <p:nvPr>
            <p:ph type="sldNum" idx="12"/>
          </p:nvPr>
        </p:nvSpPr>
        <p:spPr>
          <a:xfrm>
            <a:off x="8726727" y="4744566"/>
            <a:ext cx="354000" cy="207900"/>
          </a:xfrm>
          <a:prstGeom prst="rect">
            <a:avLst/>
          </a:prstGeom>
        </p:spPr>
        <p:txBody>
          <a:bodyPr spcFirstLastPara="1" wrap="square" lIns="91425" tIns="45700" rIns="91425" bIns="45700" anchor="ctr" anchorCtr="0">
            <a:spAutoFit/>
          </a:bodyPr>
          <a:lstStyle/>
          <a:p>
            <a:pPr marL="0" lvl="0" indent="0" algn="l" rtl="0">
              <a:spcBef>
                <a:spcPts val="0"/>
              </a:spcBef>
              <a:spcAft>
                <a:spcPts val="0"/>
              </a:spcAft>
              <a:buClr>
                <a:srgbClr val="000000"/>
              </a:buClr>
              <a:buFont typeface="Arial"/>
              <a:buNone/>
            </a:pPr>
            <a:fld id="{00000000-1234-1234-1234-123412341234}" type="slidenum">
              <a:rPr lang="nl-NL" noProof="0" smtClean="0"/>
              <a:t>8</a:t>
            </a:fld>
            <a:endParaRPr lang="nl-NL" noProof="0"/>
          </a:p>
        </p:txBody>
      </p:sp>
      <p:sp>
        <p:nvSpPr>
          <p:cNvPr id="174" name="Google Shape;174;p24"/>
          <p:cNvSpPr txBox="1">
            <a:spLocks noGrp="1"/>
          </p:cNvSpPr>
          <p:nvPr>
            <p:ph type="ctrTitle" idx="4294967295"/>
          </p:nvPr>
        </p:nvSpPr>
        <p:spPr>
          <a:xfrm>
            <a:off x="376550" y="1888225"/>
            <a:ext cx="3987900" cy="795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900"/>
              <a:buFont typeface="Arial"/>
              <a:buNone/>
            </a:pPr>
            <a:r>
              <a:rPr lang="nl-NL" sz="2700" noProof="0"/>
              <a:t>Aanpak (voor projectleiders en data-analisten)</a:t>
            </a:r>
          </a:p>
        </p:txBody>
      </p:sp>
      <p:pic>
        <p:nvPicPr>
          <p:cNvPr id="175" name="Google Shape;175;p24" title="Santeon logo FINAL.png"/>
          <p:cNvPicPr preferRelativeResize="0"/>
          <p:nvPr/>
        </p:nvPicPr>
        <p:blipFill>
          <a:blip r:embed="rId4">
            <a:alphaModFix/>
          </a:blip>
          <a:stretch>
            <a:fillRect/>
          </a:stretch>
        </p:blipFill>
        <p:spPr>
          <a:xfrm>
            <a:off x="500600" y="4688800"/>
            <a:ext cx="856699" cy="227150"/>
          </a:xfrm>
          <a:prstGeom prst="rect">
            <a:avLst/>
          </a:prstGeom>
          <a:noFill/>
          <a:ln>
            <a:noFill/>
          </a:ln>
        </p:spPr>
      </p:pic>
      <p:sp>
        <p:nvSpPr>
          <p:cNvPr id="2" name="Tekstvak 1">
            <a:extLst>
              <a:ext uri="{FF2B5EF4-FFF2-40B4-BE49-F238E27FC236}">
                <a16:creationId xmlns:a16="http://schemas.microsoft.com/office/drawing/2014/main" id="{FD3047BC-6D4C-CBE7-492D-D0A8136DA1D3}"/>
              </a:ext>
            </a:extLst>
          </p:cNvPr>
          <p:cNvSpPr txBox="1"/>
          <p:nvPr/>
        </p:nvSpPr>
        <p:spPr>
          <a:xfrm>
            <a:off x="500600" y="3429000"/>
            <a:ext cx="3878927" cy="400110"/>
          </a:xfrm>
          <a:prstGeom prst="rect">
            <a:avLst/>
          </a:prstGeom>
          <a:noFill/>
        </p:spPr>
        <p:txBody>
          <a:bodyPr wrap="square" rtlCol="0">
            <a:spAutoFit/>
          </a:bodyPr>
          <a:lstStyle/>
          <a:p>
            <a:r>
              <a:rPr lang="nl-NL" sz="1000" b="0" i="0" u="none" strike="noStrike">
                <a:solidFill>
                  <a:schemeClr val="tx1"/>
                </a:solidFill>
                <a:effectLst/>
                <a:latin typeface="+mn-lt"/>
              </a:rPr>
              <a:t>Zie ook de slides met achtergrondinformatie voor het doel, uitgangspunten en de algemene aanpak van een impactanalyse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5" name="Google Shape;205;p28"/>
          <p:cNvSpPr txBox="1">
            <a:spLocks noGrp="1"/>
          </p:cNvSpPr>
          <p:nvPr>
            <p:ph type="sldNum" idx="12"/>
          </p:nvPr>
        </p:nvSpPr>
        <p:spPr>
          <a:xfrm>
            <a:off x="8802927" y="4744566"/>
            <a:ext cx="354000" cy="207900"/>
          </a:xfrm>
          <a:prstGeom prst="rect">
            <a:avLst/>
          </a:prstGeom>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750" b="0" i="0" u="none" strike="noStrike" kern="0" cap="none" spc="0" normalizeH="0" baseline="0" noProof="0">
                <a:ln>
                  <a:noFill/>
                </a:ln>
                <a:solidFill>
                  <a:srgbClr val="2D4F9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750" b="0" i="0" u="none" strike="noStrike" kern="0" cap="none" spc="0" normalizeH="0" baseline="0" noProof="0">
              <a:ln>
                <a:noFill/>
              </a:ln>
              <a:solidFill>
                <a:srgbClr val="2D4F9E"/>
              </a:solidFill>
              <a:effectLst/>
              <a:uLnTx/>
              <a:uFillTx/>
              <a:latin typeface="Arial"/>
              <a:cs typeface="Arial"/>
              <a:sym typeface="Arial"/>
            </a:endParaRPr>
          </a:p>
        </p:txBody>
      </p:sp>
      <p:pic>
        <p:nvPicPr>
          <p:cNvPr id="206" name="Google Shape;206;p28" title="Santeon logo FINAL.png"/>
          <p:cNvPicPr preferRelativeResize="0"/>
          <p:nvPr/>
        </p:nvPicPr>
        <p:blipFill>
          <a:blip r:embed="rId4">
            <a:alphaModFix/>
          </a:blip>
          <a:stretch>
            <a:fillRect/>
          </a:stretch>
        </p:blipFill>
        <p:spPr>
          <a:xfrm>
            <a:off x="500600" y="4688800"/>
            <a:ext cx="856699" cy="227150"/>
          </a:xfrm>
          <a:prstGeom prst="rect">
            <a:avLst/>
          </a:prstGeom>
          <a:noFill/>
          <a:ln>
            <a:noFill/>
          </a:ln>
        </p:spPr>
      </p:pic>
      <p:pic>
        <p:nvPicPr>
          <p:cNvPr id="542" name="Google Shape;542;p50">
            <a:extLst>
              <a:ext uri="{FF2B5EF4-FFF2-40B4-BE49-F238E27FC236}">
                <a16:creationId xmlns:a16="http://schemas.microsoft.com/office/drawing/2014/main" id="{8FF90D1F-CD44-3773-1B26-7365658E447E}"/>
              </a:ext>
            </a:extLst>
          </p:cNvPr>
          <p:cNvPicPr preferRelativeResize="0"/>
          <p:nvPr/>
        </p:nvPicPr>
        <p:blipFill rotWithShape="1">
          <a:blip r:embed="rId5">
            <a:alphaModFix/>
          </a:blip>
          <a:srcRect l="16808" t="6085" r="16542" b="20423"/>
          <a:stretch/>
        </p:blipFill>
        <p:spPr>
          <a:xfrm>
            <a:off x="735675" y="996571"/>
            <a:ext cx="1603800" cy="1688400"/>
          </a:xfrm>
          <a:prstGeom prst="ellipse">
            <a:avLst/>
          </a:prstGeom>
          <a:noFill/>
          <a:ln>
            <a:noFill/>
          </a:ln>
        </p:spPr>
      </p:pic>
      <p:pic>
        <p:nvPicPr>
          <p:cNvPr id="543" name="Google Shape;543;p50">
            <a:extLst>
              <a:ext uri="{FF2B5EF4-FFF2-40B4-BE49-F238E27FC236}">
                <a16:creationId xmlns:a16="http://schemas.microsoft.com/office/drawing/2014/main" id="{E9CA41F6-6476-9A25-80A8-0F16B153ECF6}"/>
              </a:ext>
            </a:extLst>
          </p:cNvPr>
          <p:cNvPicPr preferRelativeResize="0"/>
          <p:nvPr/>
        </p:nvPicPr>
        <p:blipFill rotWithShape="1">
          <a:blip r:embed="rId6">
            <a:alphaModFix/>
          </a:blip>
          <a:srcRect l="15145" t="6085" r="15026" b="20417"/>
          <a:stretch/>
        </p:blipFill>
        <p:spPr>
          <a:xfrm>
            <a:off x="3085603" y="996571"/>
            <a:ext cx="1680300" cy="1688400"/>
          </a:xfrm>
          <a:prstGeom prst="ellipse">
            <a:avLst/>
          </a:prstGeom>
          <a:noFill/>
          <a:ln>
            <a:noFill/>
          </a:ln>
        </p:spPr>
      </p:pic>
      <p:pic>
        <p:nvPicPr>
          <p:cNvPr id="544" name="Google Shape;544;p50">
            <a:extLst>
              <a:ext uri="{FF2B5EF4-FFF2-40B4-BE49-F238E27FC236}">
                <a16:creationId xmlns:a16="http://schemas.microsoft.com/office/drawing/2014/main" id="{F94A0620-B657-8FE7-7A6A-A562D2E16CF9}"/>
              </a:ext>
            </a:extLst>
          </p:cNvPr>
          <p:cNvPicPr preferRelativeResize="0"/>
          <p:nvPr/>
        </p:nvPicPr>
        <p:blipFill rotWithShape="1">
          <a:blip r:embed="rId7">
            <a:alphaModFix/>
          </a:blip>
          <a:srcRect l="16142" t="4819" r="14034" b="18687"/>
          <a:stretch/>
        </p:blipFill>
        <p:spPr>
          <a:xfrm>
            <a:off x="5664426" y="954275"/>
            <a:ext cx="1680300" cy="1773000"/>
          </a:xfrm>
          <a:prstGeom prst="ellipse">
            <a:avLst/>
          </a:prstGeom>
          <a:noFill/>
          <a:ln>
            <a:noFill/>
          </a:ln>
        </p:spPr>
      </p:pic>
      <p:sp>
        <p:nvSpPr>
          <p:cNvPr id="545" name="Google Shape;545;p50">
            <a:extLst>
              <a:ext uri="{FF2B5EF4-FFF2-40B4-BE49-F238E27FC236}">
                <a16:creationId xmlns:a16="http://schemas.microsoft.com/office/drawing/2014/main" id="{39BF21DA-DDCC-0DBE-9C4E-86BC7D3112AC}"/>
              </a:ext>
            </a:extLst>
          </p:cNvPr>
          <p:cNvSpPr txBox="1"/>
          <p:nvPr/>
        </p:nvSpPr>
        <p:spPr>
          <a:xfrm>
            <a:off x="500600" y="2575067"/>
            <a:ext cx="7271800" cy="2017291"/>
          </a:xfrm>
          <a:prstGeom prst="rect">
            <a:avLst/>
          </a:prstGeom>
          <a:noFill/>
          <a:ln>
            <a:noFill/>
          </a:ln>
        </p:spPr>
        <p:txBody>
          <a:bodyPr spcFirstLastPara="1" wrap="square" lIns="91425" tIns="91425" rIns="91425" bIns="91425" anchor="t" anchorCtr="0">
            <a:noAutofit/>
          </a:bodyPr>
          <a:lstStyle/>
          <a:p>
            <a:r>
              <a:rPr lang="nl-NL">
                <a:solidFill>
                  <a:schemeClr val="dk2"/>
                </a:solidFill>
              </a:rPr>
              <a:t>Een </a:t>
            </a:r>
            <a:r>
              <a:rPr lang="nl-NL" b="1">
                <a:solidFill>
                  <a:schemeClr val="dk2"/>
                </a:solidFill>
              </a:rPr>
              <a:t>impactanalyse</a:t>
            </a:r>
            <a:r>
              <a:rPr lang="nl-NL">
                <a:solidFill>
                  <a:schemeClr val="dk2"/>
                </a:solidFill>
              </a:rPr>
              <a:t> geeft een globale inschatting van een verwachte impact van een zorgpadvernieuwing op vooraf gedefinieerde uitkomsten. </a:t>
            </a:r>
            <a:r>
              <a:rPr lang="nl-NL" sz="1400">
                <a:solidFill>
                  <a:srgbClr val="2D4F9E"/>
                </a:solidFill>
              </a:rPr>
              <a:t>Je brengt in kaart of het beoogde focusproject voldoende impact heeft om te starten én wat dan de meest impactvolle momenten zijn om in dit project op te sturen. </a:t>
            </a:r>
            <a:r>
              <a:rPr lang="nl-NL">
                <a:solidFill>
                  <a:schemeClr val="dk2"/>
                </a:solidFill>
              </a:rPr>
              <a:t>Zijn er meerdere vernieuwingen mogelijk? Kies dan de vernieuwing met de meeste impact. </a:t>
            </a:r>
          </a:p>
          <a:p>
            <a:pPr marL="0" lvl="0" indent="0" algn="ctr" rtl="0">
              <a:spcBef>
                <a:spcPts val="0"/>
              </a:spcBef>
              <a:spcAft>
                <a:spcPts val="0"/>
              </a:spcAft>
              <a:buNone/>
            </a:pPr>
            <a:endParaRPr lang="nl-NL" b="1" noProof="0">
              <a:solidFill>
                <a:schemeClr val="dk2"/>
              </a:solidFill>
            </a:endParaRPr>
          </a:p>
          <a:p>
            <a:pPr marL="0" lvl="0" indent="0" rtl="0">
              <a:spcBef>
                <a:spcPts val="0"/>
              </a:spcBef>
              <a:spcAft>
                <a:spcPts val="0"/>
              </a:spcAft>
              <a:buNone/>
            </a:pPr>
            <a:r>
              <a:rPr lang="nl-NL" noProof="0">
                <a:solidFill>
                  <a:schemeClr val="dk2"/>
                </a:solidFill>
              </a:rPr>
              <a:t>Deze </a:t>
            </a:r>
            <a:r>
              <a:rPr lang="nl-NL" b="1" noProof="0">
                <a:solidFill>
                  <a:schemeClr val="dk2"/>
                </a:solidFill>
              </a:rPr>
              <a:t>blauwdruk </a:t>
            </a:r>
            <a:r>
              <a:rPr lang="nl-NL" noProof="0">
                <a:solidFill>
                  <a:schemeClr val="dk2"/>
                </a:solidFill>
              </a:rPr>
              <a:t>geeft de aanpak weer voor het uitvoeren en publiceren van een impactanalyse op het gebied van Standaardiseren, Personaliseren of Digitaliseren van zorg. Of </a:t>
            </a:r>
            <a:r>
              <a:rPr lang="nl-NL">
                <a:solidFill>
                  <a:schemeClr val="dk2"/>
                </a:solidFill>
              </a:rPr>
              <a:t>een combinatie hiervan. </a:t>
            </a:r>
            <a:endParaRPr lang="nl-NL" noProof="0">
              <a:solidFill>
                <a:schemeClr val="dk2"/>
              </a:solidFill>
            </a:endParaRPr>
          </a:p>
          <a:p>
            <a:pPr marL="0" lvl="0" indent="0" algn="ctr" rtl="0">
              <a:spcBef>
                <a:spcPts val="0"/>
              </a:spcBef>
              <a:spcAft>
                <a:spcPts val="0"/>
              </a:spcAft>
              <a:buNone/>
            </a:pPr>
            <a:endParaRPr lang="nl-NL" sz="1300" noProof="0">
              <a:solidFill>
                <a:schemeClr val="dk2"/>
              </a:solidFill>
            </a:endParaRPr>
          </a:p>
        </p:txBody>
      </p:sp>
      <p:sp>
        <p:nvSpPr>
          <p:cNvPr id="3" name="Titel 2">
            <a:extLst>
              <a:ext uri="{FF2B5EF4-FFF2-40B4-BE49-F238E27FC236}">
                <a16:creationId xmlns:a16="http://schemas.microsoft.com/office/drawing/2014/main" id="{39229A33-2066-43DB-B244-45B459F6E597}"/>
              </a:ext>
            </a:extLst>
          </p:cNvPr>
          <p:cNvSpPr>
            <a:spLocks noGrp="1"/>
          </p:cNvSpPr>
          <p:nvPr>
            <p:ph type="title"/>
          </p:nvPr>
        </p:nvSpPr>
        <p:spPr>
          <a:xfrm>
            <a:off x="518455" y="354258"/>
            <a:ext cx="7856097" cy="857250"/>
          </a:xfrm>
        </p:spPr>
        <p:txBody>
          <a:bodyPr/>
          <a:lstStyle/>
          <a:p>
            <a:r>
              <a:rPr lang="nl-NL" sz="2800" noProof="0">
                <a:solidFill>
                  <a:srgbClr val="2D4F9E"/>
                </a:solidFill>
              </a:rPr>
              <a:t>Impactanalyses t.b.v. zorgpadvernieuwing</a:t>
            </a:r>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e1MD.ccQdSf9h6I.GnoXg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e1MD.ccQdSf9h6I.GnoXg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748">
      <a:dk1>
        <a:srgbClr val="000000"/>
      </a:dk1>
      <a:lt1>
        <a:srgbClr val="FFFFFF"/>
      </a:lt1>
      <a:dk2>
        <a:srgbClr val="13468F"/>
      </a:dk2>
      <a:lt2>
        <a:srgbClr val="DBDAD7"/>
      </a:lt2>
      <a:accent1>
        <a:srgbClr val="059EDF"/>
      </a:accent1>
      <a:accent2>
        <a:srgbClr val="C8D400"/>
      </a:accent2>
      <a:accent3>
        <a:srgbClr val="91297F"/>
      </a:accent3>
      <a:accent4>
        <a:srgbClr val="F38D24"/>
      </a:accent4>
      <a:accent5>
        <a:srgbClr val="E50153"/>
      </a:accent5>
      <a:accent6>
        <a:srgbClr val="19A35F"/>
      </a:accent6>
      <a:hlink>
        <a:srgbClr val="059EDF"/>
      </a:hlink>
      <a:folHlink>
        <a:srgbClr val="009F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Zorg bij jou Brand Theme">
  <a:themeElements>
    <a:clrScheme name="Custom 1">
      <a:dk1>
        <a:srgbClr val="3C3C3C"/>
      </a:dk1>
      <a:lt1>
        <a:srgbClr val="FFFFFF"/>
      </a:lt1>
      <a:dk2>
        <a:srgbClr val="3C3C3C"/>
      </a:dk2>
      <a:lt2>
        <a:srgbClr val="D0D0CE"/>
      </a:lt2>
      <a:accent1>
        <a:srgbClr val="0096A1"/>
      </a:accent1>
      <a:accent2>
        <a:srgbClr val="805141"/>
      </a:accent2>
      <a:accent3>
        <a:srgbClr val="EB7100"/>
      </a:accent3>
      <a:accent4>
        <a:srgbClr val="FFAA8F"/>
      </a:accent4>
      <a:accent5>
        <a:srgbClr val="FEECC6"/>
      </a:accent5>
      <a:accent6>
        <a:srgbClr val="3C3C3C"/>
      </a:accent6>
      <a:hlink>
        <a:srgbClr val="FF690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EB7100"/>
        </a:solidFill>
        <a:ln w="19050" algn="ctr">
          <a:noFill/>
          <a:miter lim="800000"/>
          <a:headEnd/>
          <a:tailEnd/>
        </a:ln>
      </a:spPr>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defPPr algn="ct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 Brand Theme" id="{7F8E7B9C-D1E6-4EAB-A888-5889AFAC97F5}" vid="{EE3CB14B-24FA-49D6-9FDE-EB9FB3296A69}"/>
    </a:ext>
  </a:extLst>
</a:theme>
</file>

<file path=ppt/theme/theme3.xml><?xml version="1.0" encoding="utf-8"?>
<a:theme xmlns:a="http://schemas.openxmlformats.org/drawingml/2006/main" name="Santeon 2025">
  <a:themeElements>
    <a:clrScheme name="Santeon">
      <a:dk1>
        <a:srgbClr val="164193"/>
      </a:dk1>
      <a:lt1>
        <a:srgbClr val="FFFFFF"/>
      </a:lt1>
      <a:dk2>
        <a:srgbClr val="283830"/>
      </a:dk2>
      <a:lt2>
        <a:srgbClr val="E0ECF3"/>
      </a:lt2>
      <a:accent1>
        <a:srgbClr val="00A0E8"/>
      </a:accent1>
      <a:accent2>
        <a:srgbClr val="931B80"/>
      </a:accent2>
      <a:accent3>
        <a:srgbClr val="E30050"/>
      </a:accent3>
      <a:accent4>
        <a:srgbClr val="F29100"/>
      </a:accent4>
      <a:accent5>
        <a:srgbClr val="C3D100"/>
      </a:accent5>
      <a:accent6>
        <a:srgbClr val="00A65D"/>
      </a:accent6>
      <a:hlink>
        <a:srgbClr val="1957CF"/>
      </a:hlink>
      <a:folHlink>
        <a:srgbClr val="0D2B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anteon_Template_2025_Reduced_Deck.potx" id="{E10D88D1-E3BF-544D-839B-F471EF75CDB6}" vid="{875E129C-1834-8D4F-A5C9-5A74075BD4F9}"/>
    </a:ext>
  </a:extLst>
</a:theme>
</file>

<file path=ppt/theme/theme4.xml><?xml version="1.0" encoding="utf-8"?>
<a:theme xmlns:a="http://schemas.openxmlformats.org/drawingml/2006/main" name="1_Office Theme">
  <a:themeElements>
    <a:clrScheme name="Custom 748">
      <a:dk1>
        <a:srgbClr val="000000"/>
      </a:dk1>
      <a:lt1>
        <a:srgbClr val="FFFFFF"/>
      </a:lt1>
      <a:dk2>
        <a:srgbClr val="13468F"/>
      </a:dk2>
      <a:lt2>
        <a:srgbClr val="DBDAD7"/>
      </a:lt2>
      <a:accent1>
        <a:srgbClr val="059EDF"/>
      </a:accent1>
      <a:accent2>
        <a:srgbClr val="C8D400"/>
      </a:accent2>
      <a:accent3>
        <a:srgbClr val="91297F"/>
      </a:accent3>
      <a:accent4>
        <a:srgbClr val="F38D24"/>
      </a:accent4>
      <a:accent5>
        <a:srgbClr val="E50153"/>
      </a:accent5>
      <a:accent6>
        <a:srgbClr val="19A35F"/>
      </a:accent6>
      <a:hlink>
        <a:srgbClr val="059EDF"/>
      </a:hlink>
      <a:folHlink>
        <a:srgbClr val="009F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Zorg bij jou Brand Theme">
  <a:themeElements>
    <a:clrScheme name="Custom 1">
      <a:dk1>
        <a:srgbClr val="3C3C3C"/>
      </a:dk1>
      <a:lt1>
        <a:srgbClr val="FFFFFF"/>
      </a:lt1>
      <a:dk2>
        <a:srgbClr val="3C3C3C"/>
      </a:dk2>
      <a:lt2>
        <a:srgbClr val="D0D0CE"/>
      </a:lt2>
      <a:accent1>
        <a:srgbClr val="0096A1"/>
      </a:accent1>
      <a:accent2>
        <a:srgbClr val="805141"/>
      </a:accent2>
      <a:accent3>
        <a:srgbClr val="EB7100"/>
      </a:accent3>
      <a:accent4>
        <a:srgbClr val="FFAA8F"/>
      </a:accent4>
      <a:accent5>
        <a:srgbClr val="FEECC6"/>
      </a:accent5>
      <a:accent6>
        <a:srgbClr val="3C3C3C"/>
      </a:accent6>
      <a:hlink>
        <a:srgbClr val="FF690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 Brand Theme" id="{7F8E7B9C-D1E6-4EAB-A888-5889AFAC97F5}" vid="{EE3CB14B-24FA-49D6-9FDE-EB9FB3296A69}"/>
    </a:ext>
  </a:ext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1F0EFBAA7EB64F805577C0B1998907" ma:contentTypeVersion="20" ma:contentTypeDescription="Een nieuw document maken." ma:contentTypeScope="" ma:versionID="7a36f99d9372f13b7d1c626c875be538">
  <xsd:schema xmlns:xsd="http://www.w3.org/2001/XMLSchema" xmlns:xs="http://www.w3.org/2001/XMLSchema" xmlns:p="http://schemas.microsoft.com/office/2006/metadata/properties" xmlns:ns2="384c1e89-7762-41ef-a1d7-8837d042ef85" xmlns:ns3="2979cedb-4528-4b99-b5d0-294c9182cfd8" targetNamespace="http://schemas.microsoft.com/office/2006/metadata/properties" ma:root="true" ma:fieldsID="a2aaaf0db48942edce88bcf6064bca5f" ns2:_="" ns3:_="">
    <xsd:import namespace="384c1e89-7762-41ef-a1d7-8837d042ef85"/>
    <xsd:import namespace="2979cedb-4528-4b99-b5d0-294c9182cfd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Toelichting"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c1e89-7762-41ef-a1d7-8837d042ef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93ea7c2f-2d98-4c98-9b8d-8faec44842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Toelichting" ma:index="25" nillable="true" ma:displayName="Toelichting" ma:format="Dropdown" ma:internalName="Toelichting">
      <xsd:simpleType>
        <xsd:restriction base="dms:Text">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79cedb-4528-4b99-b5d0-294c9182cfd8"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635e981f-3e84-48b9-877b-2e1612be5402}" ma:internalName="TaxCatchAll" ma:showField="CatchAllData" ma:web="2979cedb-4528-4b99-b5d0-294c9182cf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979cedb-4528-4b99-b5d0-294c9182cfd8" xsi:nil="true"/>
    <lcf76f155ced4ddcb4097134ff3c332f xmlns="384c1e89-7762-41ef-a1d7-8837d042ef85">
      <Terms xmlns="http://schemas.microsoft.com/office/infopath/2007/PartnerControls"/>
    </lcf76f155ced4ddcb4097134ff3c332f>
    <SharedWithUsers xmlns="2979cedb-4528-4b99-b5d0-294c9182cfd8">
      <UserInfo>
        <DisplayName/>
        <AccountId xsi:nil="true"/>
        <AccountType/>
      </UserInfo>
    </SharedWithUsers>
    <Toelichting xmlns="384c1e89-7762-41ef-a1d7-8837d042ef85" xsi:nil="true"/>
  </documentManagement>
</p:properties>
</file>

<file path=customXml/itemProps1.xml><?xml version="1.0" encoding="utf-8"?>
<ds:datastoreItem xmlns:ds="http://schemas.openxmlformats.org/officeDocument/2006/customXml" ds:itemID="{CC5AC1E7-F150-4E76-B889-45F6816414F5}">
  <ds:schemaRefs>
    <ds:schemaRef ds:uri="2979cedb-4528-4b99-b5d0-294c9182cfd8"/>
    <ds:schemaRef ds:uri="384c1e89-7762-41ef-a1d7-8837d042ef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A3FEA7-E6C5-4D7E-B1C6-AF0363D59B00}">
  <ds:schemaRefs>
    <ds:schemaRef ds:uri="http://schemas.microsoft.com/sharepoint/v3/contenttype/forms"/>
  </ds:schemaRefs>
</ds:datastoreItem>
</file>

<file path=customXml/itemProps3.xml><?xml version="1.0" encoding="utf-8"?>
<ds:datastoreItem xmlns:ds="http://schemas.openxmlformats.org/officeDocument/2006/customXml" ds:itemID="{7D16BBC6-C977-4453-9ADC-1C64558A4A7C}">
  <ds:schemaRefs>
    <ds:schemaRef ds:uri="http://schemas.microsoft.com/office/2006/documentManagement/types"/>
    <ds:schemaRef ds:uri="http://purl.org/dc/terms/"/>
    <ds:schemaRef ds:uri="http://schemas.openxmlformats.org/package/2006/metadata/core-properties"/>
    <ds:schemaRef ds:uri="http://www.w3.org/XML/1998/namespace"/>
    <ds:schemaRef ds:uri="384c1e89-7762-41ef-a1d7-8837d042ef85"/>
    <ds:schemaRef ds:uri="http://purl.org/dc/elements/1.1/"/>
    <ds:schemaRef ds:uri="http://schemas.microsoft.com/office/2006/metadata/properties"/>
    <ds:schemaRef ds:uri="http://purl.org/dc/dcmitype/"/>
    <ds:schemaRef ds:uri="http://schemas.microsoft.com/office/infopath/2007/PartnerControls"/>
    <ds:schemaRef ds:uri="2979cedb-4528-4b99-b5d0-294c9182cfd8"/>
  </ds:schemaRefs>
</ds:datastoreItem>
</file>

<file path=docProps/app.xml><?xml version="1.0" encoding="utf-8"?>
<Properties xmlns="http://schemas.openxmlformats.org/officeDocument/2006/extended-properties" xmlns:vt="http://schemas.openxmlformats.org/officeDocument/2006/docPropsVTypes">
  <TotalTime>2</TotalTime>
  <Words>6755</Words>
  <Application>Microsoft Office PowerPoint</Application>
  <PresentationFormat>Diavoorstelling (16:9)</PresentationFormat>
  <Paragraphs>1366</Paragraphs>
  <Slides>55</Slides>
  <Notes>44</Notes>
  <HiddenSlides>0</HiddenSlides>
  <MMClips>0</MMClips>
  <ScaleCrop>false</ScaleCrop>
  <HeadingPairs>
    <vt:vector size="8" baseType="variant">
      <vt:variant>
        <vt:lpstr>Gebruikte lettertypen</vt:lpstr>
      </vt:variant>
      <vt:variant>
        <vt:i4>7</vt:i4>
      </vt:variant>
      <vt:variant>
        <vt:lpstr>Thema</vt:lpstr>
      </vt:variant>
      <vt:variant>
        <vt:i4>5</vt:i4>
      </vt:variant>
      <vt:variant>
        <vt:lpstr>Ingesloten OLE-bronprogramma's</vt:lpstr>
      </vt:variant>
      <vt:variant>
        <vt:i4>1</vt:i4>
      </vt:variant>
      <vt:variant>
        <vt:lpstr>Diatitels</vt:lpstr>
      </vt:variant>
      <vt:variant>
        <vt:i4>55</vt:i4>
      </vt:variant>
    </vt:vector>
  </HeadingPairs>
  <TitlesOfParts>
    <vt:vector size="68" baseType="lpstr">
      <vt:lpstr>Arial</vt:lpstr>
      <vt:lpstr>Google Sans</vt:lpstr>
      <vt:lpstr>Segoe UI</vt:lpstr>
      <vt:lpstr>Calibri</vt:lpstr>
      <vt:lpstr>Calibri Light</vt:lpstr>
      <vt:lpstr>Wingdings 2</vt:lpstr>
      <vt:lpstr>Verdana</vt:lpstr>
      <vt:lpstr>Office Theme</vt:lpstr>
      <vt:lpstr>Zorg bij jou Brand Theme</vt:lpstr>
      <vt:lpstr>Santeon 2025</vt:lpstr>
      <vt:lpstr>1_Office Theme</vt:lpstr>
      <vt:lpstr>1_Zorg bij jou Brand Theme</vt:lpstr>
      <vt:lpstr>think-cell Slide</vt:lpstr>
      <vt:lpstr>PowerPoint-presentatie</vt:lpstr>
      <vt:lpstr>PowerPoint-presentatie</vt:lpstr>
      <vt:lpstr>Inhoud</vt:lpstr>
      <vt:lpstr>Achtergrondinformatie (voor de betrokkenen die input geven)  </vt:lpstr>
      <vt:lpstr>PowerPoint-presentatie</vt:lpstr>
      <vt:lpstr>PowerPoint-presentatie</vt:lpstr>
      <vt:lpstr>PowerPoint-presentatie</vt:lpstr>
      <vt:lpstr>Aanpak (voor projectleiders en data-analisten)</vt:lpstr>
      <vt:lpstr>Impactanalyses t.b.v. zorgpadvernieuwing</vt:lpstr>
      <vt:lpstr>Impactanalyses t.b.v. zorgpadvernieuwing</vt:lpstr>
      <vt:lpstr>PowerPoint-presentatie</vt:lpstr>
      <vt:lpstr>PowerPoint-presentatie</vt:lpstr>
      <vt:lpstr>Voorbeelden impactanalyses Bekijk deze voorbeelden om te zien hoe de een uitgevoerde impactanalyse eruit ziet per pijler</vt:lpstr>
      <vt:lpstr>Lege templates impactanalyse</vt:lpstr>
      <vt:lpstr>Patiëntenstroomdiagram | Leeg template</vt:lpstr>
      <vt:lpstr>Verandering | Leeg template</vt:lpstr>
      <vt:lpstr>Quadruple Aim  Kies de onderdelen die voor dit focusproject van belang zijn (werk alleen de onderdelen uit die voor jouw boodschap/impact van belang zijn).  Klik (+ctrl) op het onderdeel dat je wil uitwerken om direct naar bestaande voorbeelden/templates van betreffende slides te gaan.  Gebruik dit als input voor het vormgeven van jouw impact analyse. Soms is het nodig een andere opzet te maken die beter jouw impact verhaal ondersteund. Heb je een mooie aanvulling gemaakt? Deel deze dan vooral als inspiratie voor de anderen! </vt:lpstr>
      <vt:lpstr>PowerPoint-presentatie</vt:lpstr>
      <vt:lpstr>Voorbeelden Patiëntenstromen en extra analyses </vt:lpstr>
      <vt:lpstr>COPD | In het zorgpad COPD worden jaarlijks 14.600 patiënten poliklinisch vervolgd, waarvan 50% thuismonitoring kan krijgen. Dit kan leiden tot 400 minder opnamen en een kortere ligduur</vt:lpstr>
      <vt:lpstr>Rondom darmoperatie | Thuismonitoring met een inclusie van 50% kan jaarlijks effect hebben op ongeveer 325 patiënten met een darmoperatie zonder stoma en 50 patiënten met een stoma</vt:lpstr>
      <vt:lpstr>CVA: AF detectie| 20% van de patiënten direct na de SEH naar huis, 6 weken eerder starten met behandeling DOAC</vt:lpstr>
      <vt:lpstr>Astma | Thuismonitoring heeft jaarlijks met een inclusie van 50% effect op 8600 patiënten met regulier astma en 1000 patiënten met ernstig astma (nieuwe en controlepatiënten)</vt:lpstr>
      <vt:lpstr>PowerPoint-presentatie</vt:lpstr>
      <vt:lpstr>Metromap-stijl - template</vt:lpstr>
      <vt:lpstr>PowerPoint-presentatie</vt:lpstr>
      <vt:lpstr>Enkelfracturen (VFC) | Thuismonitoring in het zorgpad Enkelfracturen (VFC) heeft jaarlijks met een inclusie van 50% effect op ongeveer 1500 patiënten</vt:lpstr>
      <vt:lpstr>Atriumfibrilleren | Thuismonitoring in het zorgpad Atriumfibrilleren heeft jaarlijks met een inclusie van 80% impact op 8600 patiënten waarvan 850 een cardioversie en 1300 een ablatie ondergaan </vt:lpstr>
      <vt:lpstr>Hartfalen | Introductie van thuismonitoring in het zorgpad Hartfalen heeft jaarlijks met een inclusie van 50% effect op ongeveer 9000 stabiele en 1000 instabiele patiënten  </vt:lpstr>
      <vt:lpstr>PowerPoint-presentatie</vt:lpstr>
      <vt:lpstr>Verdiepende slides voor uitwerking</vt:lpstr>
      <vt:lpstr>Werkdruk &amp; tijdbesteding  </vt:lpstr>
      <vt:lpstr>PowerPoint-presentatie</vt:lpstr>
      <vt:lpstr>Tips </vt:lpstr>
      <vt:lpstr>Zorgkosten </vt:lpstr>
      <vt:lpstr>PowerPoint-presentatie</vt:lpstr>
      <vt:lpstr>PowerPoint-presentatie</vt:lpstr>
      <vt:lpstr>Kosten voor het ziekenhuis</vt:lpstr>
      <vt:lpstr>PowerPoint-presentatie</vt:lpstr>
      <vt:lpstr>Wachttijd</vt:lpstr>
      <vt:lpstr>Chronische nierschade | Bij invoer van hybride zorg ontstaat ruimte voor de juiste zorg aan de juiste patiënt (kwaliteit) en uitbreiding patiënten (toegankelijkheid)</vt:lpstr>
      <vt:lpstr>Atriumfibrilleren | Thuismonitoring kan leiden tot een groei in patiëntenzorg in jouw ziekenhuis</vt:lpstr>
      <vt:lpstr>Persoonlijke zorg</vt:lpstr>
      <vt:lpstr>Chronische nierschade | Illustratie van de verandering naar hybride zorgpad  </vt:lpstr>
      <vt:lpstr>Chronische nierschade | Bij invoer van hybride zorg ontstaat ruimte voor de juiste zorg aan de juiste patiënt (kwaliteit) en uitbreiding patiënten (toegankelijkheid)</vt:lpstr>
      <vt:lpstr>PowerPoint-presentatie</vt:lpstr>
      <vt:lpstr>Klinische uitkomsten</vt:lpstr>
      <vt:lpstr>PowerPoint-presentatie</vt:lpstr>
      <vt:lpstr>Proces uitkomsten</vt:lpstr>
      <vt:lpstr>PowerPoint-presentatie</vt:lpstr>
      <vt:lpstr>Op te leveren product – publicatieslides</vt:lpstr>
      <vt:lpstr>PowerPoint-presentatie</vt:lpstr>
      <vt:lpstr>PowerPoint-presentatie</vt:lpstr>
      <vt:lpstr>Tijdsplanning</vt:lpstr>
      <vt:lpstr>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Marloes de Wit</dc:creator>
  <cp:lastModifiedBy>Hetty Prinsen</cp:lastModifiedBy>
  <cp:revision>3</cp:revision>
  <dcterms:modified xsi:type="dcterms:W3CDTF">2026-06-26T12:55:02Z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0x010100F01F0EFBAA7EB64F805577C0B1998907</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Order">
    <vt:r8>646400</vt:r8>
  </property>
</Properties>
</file>