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947" r:id="rId5"/>
  </p:sldMasterIdLst>
  <p:notesMasterIdLst>
    <p:notesMasterId r:id="rId27"/>
  </p:notesMasterIdLst>
  <p:handoutMasterIdLst>
    <p:handoutMasterId r:id="rId28"/>
  </p:handoutMasterIdLst>
  <p:sldIdLst>
    <p:sldId id="2147481581" r:id="rId6"/>
    <p:sldId id="2147480673" r:id="rId7"/>
    <p:sldId id="2147481022" r:id="rId8"/>
    <p:sldId id="2147481019" r:id="rId9"/>
    <p:sldId id="2147481020" r:id="rId10"/>
    <p:sldId id="2147481023" r:id="rId11"/>
    <p:sldId id="2147480987" r:id="rId12"/>
    <p:sldId id="2147480672" r:id="rId13"/>
    <p:sldId id="2147480649" r:id="rId14"/>
    <p:sldId id="2147480674" r:id="rId15"/>
    <p:sldId id="2147480654" r:id="rId16"/>
    <p:sldId id="2147480676" r:id="rId17"/>
    <p:sldId id="2147480677" r:id="rId18"/>
    <p:sldId id="2147480678" r:id="rId19"/>
    <p:sldId id="2147480679" r:id="rId20"/>
    <p:sldId id="2147480669" r:id="rId21"/>
    <p:sldId id="2147480660" r:id="rId22"/>
    <p:sldId id="2147480680" r:id="rId23"/>
    <p:sldId id="2147480659" r:id="rId24"/>
    <p:sldId id="2147480664" r:id="rId25"/>
    <p:sldId id="2147480641"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FF9000-2348-340C-39C8-61F35B725AD3}" name="Veere van Keulen | Santeon" initials="VvK|S" userId="S::V.vanKeulen@Santeon.nl::083223cb-40c3-4d09-bc2d-e7ac2697a459" providerId="AD"/>
  <p188:author id="{7D23C503-B69E-C800-08FE-F699BB5D89DD}" name="Mirte  Edens | Zorg bij jou" initials="Mj" userId="S::m.edens@zorgbijjou.nl::5492b429-a31d-4cc3-9a36-cc8aafed6d28" providerId="AD"/>
  <p188:author id="{90171D2F-02CD-0052-D4BF-7A7D5CC4F9AF}" name="Mirte  Edens | Zorg bij jou" initials="ME|Zbj" userId="S::M.Edens@Zorgbijjou.nl::5492b429-a31d-4cc3-9a36-cc8aafed6d28" providerId="AD"/>
  <p188:author id="{A621105C-EF3B-FF4B-8D66-FF303AA7B6F4}" name="Veere van Keulen | Santeon" initials="VS" userId="S::v.vankeulen@santeon.nl::083223cb-40c3-4d09-bc2d-e7ac2697a459" providerId="AD"/>
  <p188:author id="{7EB47E8A-9770-C767-9760-DA3C32B9F9EA}" name="Tessa Linssen" initials="TL" userId="S::t.linssen@santeon.nl::adffe968-f4d5-40b3-a652-325fbeda92a7" providerId="AD"/>
  <p188:author id="{372525B6-9C5C-4D53-2C34-6305295098CB}" name="Robin Vergouwen (NL)" initials="RV(" userId="S::robin.vergouwen@pwc.com::7b70aa5a-e72b-42b7-9ff4-61698472fb1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680"/>
    <a:srgbClr val="9DD4CF"/>
    <a:srgbClr val="805141"/>
    <a:srgbClr val="FFFFFF"/>
    <a:srgbClr val="004F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43497-166C-46DF-8C84-A203D8D3074B}" v="1" dt="2025-05-15T11:39:29.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660"/>
  </p:normalViewPr>
  <p:slideViewPr>
    <p:cSldViewPr snapToGrid="0">
      <p:cViewPr>
        <p:scale>
          <a:sx n="125" d="100"/>
          <a:sy n="125" d="100"/>
        </p:scale>
        <p:origin x="60" y="-2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ere van Keulen | Santeon" userId="S::v.vankeulen@santeon.nl::083223cb-40c3-4d09-bc2d-e7ac2697a459" providerId="AD" clId="Web-{55E62030-1368-50C1-C270-1178C5FD794F}"/>
    <pc:docChg chg="modSld">
      <pc:chgData name="Veere van Keulen | Santeon" userId="S::v.vankeulen@santeon.nl::083223cb-40c3-4d09-bc2d-e7ac2697a459" providerId="AD" clId="Web-{55E62030-1368-50C1-C270-1178C5FD794F}" dt="2025-04-18T15:29:01.449" v="57"/>
      <pc:docMkLst>
        <pc:docMk/>
      </pc:docMkLst>
      <pc:sldChg chg="modSp">
        <pc:chgData name="Veere van Keulen | Santeon" userId="S::v.vankeulen@santeon.nl::083223cb-40c3-4d09-bc2d-e7ac2697a459" providerId="AD" clId="Web-{55E62030-1368-50C1-C270-1178C5FD794F}" dt="2025-04-14T12:31:12.805" v="2" actId="1076"/>
        <pc:sldMkLst>
          <pc:docMk/>
          <pc:sldMk cId="2137477394" sldId="2147480669"/>
        </pc:sldMkLst>
        <pc:spChg chg="mod">
          <ac:chgData name="Veere van Keulen | Santeon" userId="S::v.vankeulen@santeon.nl::083223cb-40c3-4d09-bc2d-e7ac2697a459" providerId="AD" clId="Web-{55E62030-1368-50C1-C270-1178C5FD794F}" dt="2025-04-14T12:31:12.805" v="2" actId="1076"/>
          <ac:spMkLst>
            <pc:docMk/>
            <pc:sldMk cId="2137477394" sldId="2147480669"/>
            <ac:spMk id="30" creationId="{2C7B938D-EB37-70F8-FBE0-0B9C9C0D2E91}"/>
          </ac:spMkLst>
        </pc:spChg>
      </pc:sldChg>
      <pc:sldChg chg="modSp">
        <pc:chgData name="Veere van Keulen | Santeon" userId="S::v.vankeulen@santeon.nl::083223cb-40c3-4d09-bc2d-e7ac2697a459" providerId="AD" clId="Web-{55E62030-1368-50C1-C270-1178C5FD794F}" dt="2025-04-18T15:29:01.449" v="57"/>
        <pc:sldMkLst>
          <pc:docMk/>
          <pc:sldMk cId="2360769658" sldId="2147480674"/>
        </pc:sldMkLst>
        <pc:spChg chg="mod">
          <ac:chgData name="Veere van Keulen | Santeon" userId="S::v.vankeulen@santeon.nl::083223cb-40c3-4d09-bc2d-e7ac2697a459" providerId="AD" clId="Web-{55E62030-1368-50C1-C270-1178C5FD794F}" dt="2025-04-18T15:27:45.634" v="21" actId="1076"/>
          <ac:spMkLst>
            <pc:docMk/>
            <pc:sldMk cId="2360769658" sldId="2147480674"/>
            <ac:spMk id="37" creationId="{648C19E6-82EF-A330-6E13-921533DF58A7}"/>
          </ac:spMkLst>
        </pc:spChg>
        <pc:graphicFrameChg chg="mod modGraphic">
          <ac:chgData name="Veere van Keulen | Santeon" userId="S::v.vankeulen@santeon.nl::083223cb-40c3-4d09-bc2d-e7ac2697a459" providerId="AD" clId="Web-{55E62030-1368-50C1-C270-1178C5FD794F}" dt="2025-04-18T15:29:01.449" v="57"/>
          <ac:graphicFrameMkLst>
            <pc:docMk/>
            <pc:sldMk cId="2360769658" sldId="2147480674"/>
            <ac:graphicFrameMk id="5" creationId="{F8F9571C-6297-EC0B-2D7E-875AAD2928CF}"/>
          </ac:graphicFrameMkLst>
        </pc:graphicFrameChg>
      </pc:sldChg>
      <pc:sldChg chg="modSp">
        <pc:chgData name="Veere van Keulen | Santeon" userId="S::v.vankeulen@santeon.nl::083223cb-40c3-4d09-bc2d-e7ac2697a459" providerId="AD" clId="Web-{55E62030-1368-50C1-C270-1178C5FD794F}" dt="2025-04-14T12:26:42.609" v="0" actId="20577"/>
        <pc:sldMkLst>
          <pc:docMk/>
          <pc:sldMk cId="2601001339" sldId="2147480676"/>
        </pc:sldMkLst>
        <pc:spChg chg="mod">
          <ac:chgData name="Veere van Keulen | Santeon" userId="S::v.vankeulen@santeon.nl::083223cb-40c3-4d09-bc2d-e7ac2697a459" providerId="AD" clId="Web-{55E62030-1368-50C1-C270-1178C5FD794F}" dt="2025-04-14T12:26:42.609" v="0" actId="20577"/>
          <ac:spMkLst>
            <pc:docMk/>
            <pc:sldMk cId="2601001339" sldId="2147480676"/>
            <ac:spMk id="21" creationId="{6761F140-27B9-5F56-A86A-08C34AF82FAB}"/>
          </ac:spMkLst>
        </pc:spChg>
      </pc:sldChg>
    </pc:docChg>
  </pc:docChgLst>
  <pc:docChgLst>
    <pc:chgData name="Veere van Keulen | Santeon" userId="083223cb-40c3-4d09-bc2d-e7ac2697a459" providerId="ADAL" clId="{EEF1E313-F96A-4E6E-9516-B8EB2284035F}"/>
    <pc:docChg chg="undo custSel addSld delSld modSld sldOrd">
      <pc:chgData name="Veere van Keulen | Santeon" userId="083223cb-40c3-4d09-bc2d-e7ac2697a459" providerId="ADAL" clId="{EEF1E313-F96A-4E6E-9516-B8EB2284035F}" dt="2025-04-18T17:29:54.783" v="369"/>
      <pc:docMkLst>
        <pc:docMk/>
      </pc:docMkLst>
      <pc:sldChg chg="modSp mod">
        <pc:chgData name="Veere van Keulen | Santeon" userId="083223cb-40c3-4d09-bc2d-e7ac2697a459" providerId="ADAL" clId="{EEF1E313-F96A-4E6E-9516-B8EB2284035F}" dt="2025-04-18T15:37:28.716" v="120" actId="1036"/>
        <pc:sldMkLst>
          <pc:docMk/>
          <pc:sldMk cId="1283726279" sldId="2147480654"/>
        </pc:sldMkLst>
        <pc:spChg chg="mod">
          <ac:chgData name="Veere van Keulen | Santeon" userId="083223cb-40c3-4d09-bc2d-e7ac2697a459" providerId="ADAL" clId="{EEF1E313-F96A-4E6E-9516-B8EB2284035F}" dt="2025-04-18T15:36:39.454" v="101" actId="1076"/>
          <ac:spMkLst>
            <pc:docMk/>
            <pc:sldMk cId="1283726279" sldId="2147480654"/>
            <ac:spMk id="53" creationId="{2CBF27BF-BA95-2056-CDE5-559CD0BE589F}"/>
          </ac:spMkLst>
        </pc:spChg>
        <pc:spChg chg="mod">
          <ac:chgData name="Veere van Keulen | Santeon" userId="083223cb-40c3-4d09-bc2d-e7ac2697a459" providerId="ADAL" clId="{EEF1E313-F96A-4E6E-9516-B8EB2284035F}" dt="2025-04-18T15:36:35.257" v="100" actId="1076"/>
          <ac:spMkLst>
            <pc:docMk/>
            <pc:sldMk cId="1283726279" sldId="2147480654"/>
            <ac:spMk id="55" creationId="{FF088B10-11F8-0E54-3342-D7EFE01094A0}"/>
          </ac:spMkLst>
        </pc:spChg>
        <pc:spChg chg="mod">
          <ac:chgData name="Veere van Keulen | Santeon" userId="083223cb-40c3-4d09-bc2d-e7ac2697a459" providerId="ADAL" clId="{EEF1E313-F96A-4E6E-9516-B8EB2284035F}" dt="2025-04-18T15:37:28.716" v="120" actId="1036"/>
          <ac:spMkLst>
            <pc:docMk/>
            <pc:sldMk cId="1283726279" sldId="2147480654"/>
            <ac:spMk id="56" creationId="{3ECECBCA-6936-E132-BFE9-1FEDF52BD7F0}"/>
          </ac:spMkLst>
        </pc:spChg>
      </pc:sldChg>
      <pc:sldChg chg="modSp mod">
        <pc:chgData name="Veere van Keulen | Santeon" userId="083223cb-40c3-4d09-bc2d-e7ac2697a459" providerId="ADAL" clId="{EEF1E313-F96A-4E6E-9516-B8EB2284035F}" dt="2025-04-18T16:03:02.761" v="216" actId="166"/>
        <pc:sldMkLst>
          <pc:docMk/>
          <pc:sldMk cId="2587594342" sldId="2147480660"/>
        </pc:sldMkLst>
        <pc:spChg chg="mod ord">
          <ac:chgData name="Veere van Keulen | Santeon" userId="083223cb-40c3-4d09-bc2d-e7ac2697a459" providerId="ADAL" clId="{EEF1E313-F96A-4E6E-9516-B8EB2284035F}" dt="2025-04-18T16:03:02.761" v="216" actId="166"/>
          <ac:spMkLst>
            <pc:docMk/>
            <pc:sldMk cId="2587594342" sldId="2147480660"/>
            <ac:spMk id="24" creationId="{1318B24B-97B3-CA4E-9582-EBA00C79E581}"/>
          </ac:spMkLst>
        </pc:spChg>
      </pc:sldChg>
      <pc:sldChg chg="modSp mod">
        <pc:chgData name="Veere van Keulen | Santeon" userId="083223cb-40c3-4d09-bc2d-e7ac2697a459" providerId="ADAL" clId="{EEF1E313-F96A-4E6E-9516-B8EB2284035F}" dt="2025-04-18T16:02:44.149" v="202" actId="1036"/>
        <pc:sldMkLst>
          <pc:docMk/>
          <pc:sldMk cId="2137477394" sldId="2147480669"/>
        </pc:sldMkLst>
        <pc:spChg chg="mod">
          <ac:chgData name="Veere van Keulen | Santeon" userId="083223cb-40c3-4d09-bc2d-e7ac2697a459" providerId="ADAL" clId="{EEF1E313-F96A-4E6E-9516-B8EB2284035F}" dt="2025-04-18T16:00:58.767" v="190" actId="1035"/>
          <ac:spMkLst>
            <pc:docMk/>
            <pc:sldMk cId="2137477394" sldId="2147480669"/>
            <ac:spMk id="3" creationId="{ED3D0507-EE96-DBDA-D1C9-A80F430650A6}"/>
          </ac:spMkLst>
        </pc:spChg>
        <pc:spChg chg="mod">
          <ac:chgData name="Veere van Keulen | Santeon" userId="083223cb-40c3-4d09-bc2d-e7ac2697a459" providerId="ADAL" clId="{EEF1E313-F96A-4E6E-9516-B8EB2284035F}" dt="2025-04-18T15:59:24.972" v="167" actId="14100"/>
          <ac:spMkLst>
            <pc:docMk/>
            <pc:sldMk cId="2137477394" sldId="2147480669"/>
            <ac:spMk id="8" creationId="{615789A1-FF1D-D65F-0762-412AD6EA8175}"/>
          </ac:spMkLst>
        </pc:spChg>
        <pc:spChg chg="mod">
          <ac:chgData name="Veere van Keulen | Santeon" userId="083223cb-40c3-4d09-bc2d-e7ac2697a459" providerId="ADAL" clId="{EEF1E313-F96A-4E6E-9516-B8EB2284035F}" dt="2025-04-18T15:59:18.332" v="165" actId="14100"/>
          <ac:spMkLst>
            <pc:docMk/>
            <pc:sldMk cId="2137477394" sldId="2147480669"/>
            <ac:spMk id="10" creationId="{ED5E1F40-AFAC-0A6E-334F-1EF783178E13}"/>
          </ac:spMkLst>
        </pc:spChg>
        <pc:spChg chg="mod">
          <ac:chgData name="Veere van Keulen | Santeon" userId="083223cb-40c3-4d09-bc2d-e7ac2697a459" providerId="ADAL" clId="{EEF1E313-F96A-4E6E-9516-B8EB2284035F}" dt="2025-04-18T16:02:39.944" v="194" actId="1036"/>
          <ac:spMkLst>
            <pc:docMk/>
            <pc:sldMk cId="2137477394" sldId="2147480669"/>
            <ac:spMk id="12" creationId="{27093160-02AD-029A-BA50-21913B12A675}"/>
          </ac:spMkLst>
        </pc:spChg>
        <pc:spChg chg="mod">
          <ac:chgData name="Veere van Keulen | Santeon" userId="083223cb-40c3-4d09-bc2d-e7ac2697a459" providerId="ADAL" clId="{EEF1E313-F96A-4E6E-9516-B8EB2284035F}" dt="2025-04-18T15:59:33.359" v="169" actId="14100"/>
          <ac:spMkLst>
            <pc:docMk/>
            <pc:sldMk cId="2137477394" sldId="2147480669"/>
            <ac:spMk id="13" creationId="{4C0010C2-396B-A25D-C0F9-3C3CA446E732}"/>
          </ac:spMkLst>
        </pc:spChg>
        <pc:spChg chg="mod">
          <ac:chgData name="Veere van Keulen | Santeon" userId="083223cb-40c3-4d09-bc2d-e7ac2697a459" providerId="ADAL" clId="{EEF1E313-F96A-4E6E-9516-B8EB2284035F}" dt="2025-04-18T15:59:02.087" v="161" actId="14100"/>
          <ac:spMkLst>
            <pc:docMk/>
            <pc:sldMk cId="2137477394" sldId="2147480669"/>
            <ac:spMk id="14" creationId="{E7466282-D811-0C8F-F394-8920C5B6C3E3}"/>
          </ac:spMkLst>
        </pc:spChg>
        <pc:spChg chg="mod">
          <ac:chgData name="Veere van Keulen | Santeon" userId="083223cb-40c3-4d09-bc2d-e7ac2697a459" providerId="ADAL" clId="{EEF1E313-F96A-4E6E-9516-B8EB2284035F}" dt="2025-04-18T16:02:44.149" v="202" actId="1036"/>
          <ac:spMkLst>
            <pc:docMk/>
            <pc:sldMk cId="2137477394" sldId="2147480669"/>
            <ac:spMk id="18" creationId="{65FCFB26-CDD0-3B26-98C7-9DBF677BCB22}"/>
          </ac:spMkLst>
        </pc:spChg>
        <pc:spChg chg="mod">
          <ac:chgData name="Veere van Keulen | Santeon" userId="083223cb-40c3-4d09-bc2d-e7ac2697a459" providerId="ADAL" clId="{EEF1E313-F96A-4E6E-9516-B8EB2284035F}" dt="2025-04-18T16:00:41.878" v="180" actId="1076"/>
          <ac:spMkLst>
            <pc:docMk/>
            <pc:sldMk cId="2137477394" sldId="2147480669"/>
            <ac:spMk id="21" creationId="{C130D802-A0F6-7F72-9338-5D3E7D3D9BCD}"/>
          </ac:spMkLst>
        </pc:spChg>
        <pc:spChg chg="mod">
          <ac:chgData name="Veere van Keulen | Santeon" userId="083223cb-40c3-4d09-bc2d-e7ac2697a459" providerId="ADAL" clId="{EEF1E313-F96A-4E6E-9516-B8EB2284035F}" dt="2025-04-18T16:00:43.679" v="181" actId="1035"/>
          <ac:spMkLst>
            <pc:docMk/>
            <pc:sldMk cId="2137477394" sldId="2147480669"/>
            <ac:spMk id="22" creationId="{A2E2ED6F-C793-6057-2B6C-F18C5FF3B053}"/>
          </ac:spMkLst>
        </pc:spChg>
        <pc:spChg chg="mod">
          <ac:chgData name="Veere van Keulen | Santeon" userId="083223cb-40c3-4d09-bc2d-e7ac2697a459" providerId="ADAL" clId="{EEF1E313-F96A-4E6E-9516-B8EB2284035F}" dt="2025-04-18T15:59:54.786" v="176" actId="1035"/>
          <ac:spMkLst>
            <pc:docMk/>
            <pc:sldMk cId="2137477394" sldId="2147480669"/>
            <ac:spMk id="23" creationId="{6840C78E-7891-536C-1017-C0EC11B58E6E}"/>
          </ac:spMkLst>
        </pc:spChg>
        <pc:spChg chg="mod">
          <ac:chgData name="Veere van Keulen | Santeon" userId="083223cb-40c3-4d09-bc2d-e7ac2697a459" providerId="ADAL" clId="{EEF1E313-F96A-4E6E-9516-B8EB2284035F}" dt="2025-04-18T15:59:46.199" v="172" actId="1076"/>
          <ac:spMkLst>
            <pc:docMk/>
            <pc:sldMk cId="2137477394" sldId="2147480669"/>
            <ac:spMk id="30" creationId="{2C7B938D-EB37-70F8-FBE0-0B9C9C0D2E91}"/>
          </ac:spMkLst>
        </pc:spChg>
        <pc:spChg chg="mod">
          <ac:chgData name="Veere van Keulen | Santeon" userId="083223cb-40c3-4d09-bc2d-e7ac2697a459" providerId="ADAL" clId="{EEF1E313-F96A-4E6E-9516-B8EB2284035F}" dt="2025-04-18T15:59:09.055" v="163" actId="14100"/>
          <ac:spMkLst>
            <pc:docMk/>
            <pc:sldMk cId="2137477394" sldId="2147480669"/>
            <ac:spMk id="33" creationId="{6BEFB425-9FFB-DFC6-6F34-D949171EE45D}"/>
          </ac:spMkLst>
        </pc:spChg>
        <pc:spChg chg="mod">
          <ac:chgData name="Veere van Keulen | Santeon" userId="083223cb-40c3-4d09-bc2d-e7ac2697a459" providerId="ADAL" clId="{EEF1E313-F96A-4E6E-9516-B8EB2284035F}" dt="2025-04-18T15:59:37.757" v="171" actId="1035"/>
          <ac:spMkLst>
            <pc:docMk/>
            <pc:sldMk cId="2137477394" sldId="2147480669"/>
            <ac:spMk id="41" creationId="{5C918997-72AF-AD43-B16C-24F585F5F3C7}"/>
          </ac:spMkLst>
        </pc:spChg>
        <pc:cxnChg chg="mod">
          <ac:chgData name="Veere van Keulen | Santeon" userId="083223cb-40c3-4d09-bc2d-e7ac2697a459" providerId="ADAL" clId="{EEF1E313-F96A-4E6E-9516-B8EB2284035F}" dt="2025-04-18T15:59:24.972" v="167" actId="14100"/>
          <ac:cxnSpMkLst>
            <pc:docMk/>
            <pc:sldMk cId="2137477394" sldId="2147480669"/>
            <ac:cxnSpMk id="20" creationId="{D2C7DF2E-E40F-0E06-010A-10C06A9356A4}"/>
          </ac:cxnSpMkLst>
        </pc:cxnChg>
        <pc:cxnChg chg="mod">
          <ac:chgData name="Veere van Keulen | Santeon" userId="083223cb-40c3-4d09-bc2d-e7ac2697a459" providerId="ADAL" clId="{EEF1E313-F96A-4E6E-9516-B8EB2284035F}" dt="2025-04-18T15:59:24.972" v="167" actId="14100"/>
          <ac:cxnSpMkLst>
            <pc:docMk/>
            <pc:sldMk cId="2137477394" sldId="2147480669"/>
            <ac:cxnSpMk id="48" creationId="{7FABA9C2-6D24-48D5-978B-4CA98B115141}"/>
          </ac:cxnSpMkLst>
        </pc:cxnChg>
      </pc:sldChg>
      <pc:sldChg chg="addSp delSp modSp mod">
        <pc:chgData name="Veere van Keulen | Santeon" userId="083223cb-40c3-4d09-bc2d-e7ac2697a459" providerId="ADAL" clId="{EEF1E313-F96A-4E6E-9516-B8EB2284035F}" dt="2025-04-18T15:58:00.742" v="133" actId="14100"/>
        <pc:sldMkLst>
          <pc:docMk/>
          <pc:sldMk cId="2360769658" sldId="2147480674"/>
        </pc:sldMkLst>
        <pc:spChg chg="mod">
          <ac:chgData name="Veere van Keulen | Santeon" userId="083223cb-40c3-4d09-bc2d-e7ac2697a459" providerId="ADAL" clId="{EEF1E313-F96A-4E6E-9516-B8EB2284035F}" dt="2025-04-18T15:35:41.181" v="76" actId="14100"/>
          <ac:spMkLst>
            <pc:docMk/>
            <pc:sldMk cId="2360769658" sldId="2147480674"/>
            <ac:spMk id="7" creationId="{55D20C79-D923-7D6A-0A19-3A09E42B6711}"/>
          </ac:spMkLst>
        </pc:spChg>
        <pc:spChg chg="add mod">
          <ac:chgData name="Veere van Keulen | Santeon" userId="083223cb-40c3-4d09-bc2d-e7ac2697a459" providerId="ADAL" clId="{EEF1E313-F96A-4E6E-9516-B8EB2284035F}" dt="2025-04-18T15:58:00.742" v="133" actId="14100"/>
          <ac:spMkLst>
            <pc:docMk/>
            <pc:sldMk cId="2360769658" sldId="2147480674"/>
            <ac:spMk id="10" creationId="{282A5823-72AF-297A-D2BA-AE545FE7C33A}"/>
          </ac:spMkLst>
        </pc:spChg>
        <pc:spChg chg="del mod">
          <ac:chgData name="Veere van Keulen | Santeon" userId="083223cb-40c3-4d09-bc2d-e7ac2697a459" providerId="ADAL" clId="{EEF1E313-F96A-4E6E-9516-B8EB2284035F}" dt="2025-04-18T15:57:51.967" v="131" actId="478"/>
          <ac:spMkLst>
            <pc:docMk/>
            <pc:sldMk cId="2360769658" sldId="2147480674"/>
            <ac:spMk id="37" creationId="{648C19E6-82EF-A330-6E13-921533DF58A7}"/>
          </ac:spMkLst>
        </pc:spChg>
        <pc:spChg chg="mod">
          <ac:chgData name="Veere van Keulen | Santeon" userId="083223cb-40c3-4d09-bc2d-e7ac2697a459" providerId="ADAL" clId="{EEF1E313-F96A-4E6E-9516-B8EB2284035F}" dt="2025-04-18T15:35:59.776" v="81" actId="14100"/>
          <ac:spMkLst>
            <pc:docMk/>
            <pc:sldMk cId="2360769658" sldId="2147480674"/>
            <ac:spMk id="43" creationId="{B235E7D6-D38B-3B71-692D-E792DD96F83E}"/>
          </ac:spMkLst>
        </pc:spChg>
        <pc:spChg chg="mod">
          <ac:chgData name="Veere van Keulen | Santeon" userId="083223cb-40c3-4d09-bc2d-e7ac2697a459" providerId="ADAL" clId="{EEF1E313-F96A-4E6E-9516-B8EB2284035F}" dt="2025-04-18T15:35:20.359" v="70" actId="1076"/>
          <ac:spMkLst>
            <pc:docMk/>
            <pc:sldMk cId="2360769658" sldId="2147480674"/>
            <ac:spMk id="50" creationId="{EE2F37B6-ACAE-0AD1-41BA-CB530E97F854}"/>
          </ac:spMkLst>
        </pc:spChg>
        <pc:spChg chg="mod">
          <ac:chgData name="Veere van Keulen | Santeon" userId="083223cb-40c3-4d09-bc2d-e7ac2697a459" providerId="ADAL" clId="{EEF1E313-F96A-4E6E-9516-B8EB2284035F}" dt="2025-04-18T15:38:39.147" v="129" actId="1036"/>
          <ac:spMkLst>
            <pc:docMk/>
            <pc:sldMk cId="2360769658" sldId="2147480674"/>
            <ac:spMk id="51" creationId="{33A7104F-BDE2-914A-A4B5-E9AB9305B02E}"/>
          </ac:spMkLst>
        </pc:spChg>
        <pc:graphicFrameChg chg="mod modGraphic">
          <ac:chgData name="Veere van Keulen | Santeon" userId="083223cb-40c3-4d09-bc2d-e7ac2697a459" providerId="ADAL" clId="{EEF1E313-F96A-4E6E-9516-B8EB2284035F}" dt="2025-04-18T15:36:15.172" v="94" actId="14100"/>
          <ac:graphicFrameMkLst>
            <pc:docMk/>
            <pc:sldMk cId="2360769658" sldId="2147480674"/>
            <ac:graphicFrameMk id="5" creationId="{F8F9571C-6297-EC0B-2D7E-875AAD2928CF}"/>
          </ac:graphicFrameMkLst>
        </pc:graphicFrameChg>
      </pc:sldChg>
      <pc:sldChg chg="modSp mod">
        <pc:chgData name="Veere van Keulen | Santeon" userId="083223cb-40c3-4d09-bc2d-e7ac2697a459" providerId="ADAL" clId="{EEF1E313-F96A-4E6E-9516-B8EB2284035F}" dt="2025-04-18T15:37:35.178" v="122" actId="1035"/>
        <pc:sldMkLst>
          <pc:docMk/>
          <pc:sldMk cId="2601001339" sldId="2147480676"/>
        </pc:sldMkLst>
        <pc:spChg chg="mod">
          <ac:chgData name="Veere van Keulen | Santeon" userId="083223cb-40c3-4d09-bc2d-e7ac2697a459" providerId="ADAL" clId="{EEF1E313-F96A-4E6E-9516-B8EB2284035F}" dt="2025-04-18T15:36:57.477" v="109" actId="1035"/>
          <ac:spMkLst>
            <pc:docMk/>
            <pc:sldMk cId="2601001339" sldId="2147480676"/>
            <ac:spMk id="27" creationId="{B9D85927-CDC2-A126-0C43-79598D8F9900}"/>
          </ac:spMkLst>
        </pc:spChg>
        <pc:spChg chg="mod">
          <ac:chgData name="Veere van Keulen | Santeon" userId="083223cb-40c3-4d09-bc2d-e7ac2697a459" providerId="ADAL" clId="{EEF1E313-F96A-4E6E-9516-B8EB2284035F}" dt="2025-04-18T15:37:10.636" v="118" actId="1036"/>
          <ac:spMkLst>
            <pc:docMk/>
            <pc:sldMk cId="2601001339" sldId="2147480676"/>
            <ac:spMk id="52" creationId="{F5637B07-A256-A4AB-302F-A5A61B0A99E0}"/>
          </ac:spMkLst>
        </pc:spChg>
        <pc:spChg chg="mod">
          <ac:chgData name="Veere van Keulen | Santeon" userId="083223cb-40c3-4d09-bc2d-e7ac2697a459" providerId="ADAL" clId="{EEF1E313-F96A-4E6E-9516-B8EB2284035F}" dt="2025-04-18T15:37:03.042" v="112" actId="1035"/>
          <ac:spMkLst>
            <pc:docMk/>
            <pc:sldMk cId="2601001339" sldId="2147480676"/>
            <ac:spMk id="167" creationId="{B53C7575-7CFD-ED48-402A-93132F3AEB1A}"/>
          </ac:spMkLst>
        </pc:spChg>
        <pc:spChg chg="mod">
          <ac:chgData name="Veere van Keulen | Santeon" userId="083223cb-40c3-4d09-bc2d-e7ac2697a459" providerId="ADAL" clId="{EEF1E313-F96A-4E6E-9516-B8EB2284035F}" dt="2025-04-18T15:37:35.178" v="122" actId="1035"/>
          <ac:spMkLst>
            <pc:docMk/>
            <pc:sldMk cId="2601001339" sldId="2147480676"/>
            <ac:spMk id="169" creationId="{B568CB16-F952-A774-E91C-327146113801}"/>
          </ac:spMkLst>
        </pc:spChg>
        <pc:cxnChg chg="mod">
          <ac:chgData name="Veere van Keulen | Santeon" userId="083223cb-40c3-4d09-bc2d-e7ac2697a459" providerId="ADAL" clId="{EEF1E313-F96A-4E6E-9516-B8EB2284035F}" dt="2025-04-18T15:36:57.477" v="109" actId="1035"/>
          <ac:cxnSpMkLst>
            <pc:docMk/>
            <pc:sldMk cId="2601001339" sldId="2147480676"/>
            <ac:cxnSpMk id="96" creationId="{208334F6-F0DD-2F80-E136-464589E061DE}"/>
          </ac:cxnSpMkLst>
        </pc:cxnChg>
        <pc:cxnChg chg="mod">
          <ac:chgData name="Veere van Keulen | Santeon" userId="083223cb-40c3-4d09-bc2d-e7ac2697a459" providerId="ADAL" clId="{EEF1E313-F96A-4E6E-9516-B8EB2284035F}" dt="2025-04-18T15:37:10.636" v="118" actId="1036"/>
          <ac:cxnSpMkLst>
            <pc:docMk/>
            <pc:sldMk cId="2601001339" sldId="2147480676"/>
            <ac:cxnSpMk id="101" creationId="{58C8C124-5315-046D-493B-642E73EA7D71}"/>
          </ac:cxnSpMkLst>
        </pc:cxnChg>
      </pc:sldChg>
      <pc:sldChg chg="modSp mod">
        <pc:chgData name="Veere van Keulen | Santeon" userId="083223cb-40c3-4d09-bc2d-e7ac2697a459" providerId="ADAL" clId="{EEF1E313-F96A-4E6E-9516-B8EB2284035F}" dt="2025-04-18T15:37:46.227" v="128" actId="1035"/>
        <pc:sldMkLst>
          <pc:docMk/>
          <pc:sldMk cId="2571068466" sldId="2147480677"/>
        </pc:sldMkLst>
        <pc:spChg chg="mod">
          <ac:chgData name="Veere van Keulen | Santeon" userId="083223cb-40c3-4d09-bc2d-e7ac2697a459" providerId="ADAL" clId="{EEF1E313-F96A-4E6E-9516-B8EB2284035F}" dt="2025-04-18T15:37:43.192" v="124" actId="1035"/>
          <ac:spMkLst>
            <pc:docMk/>
            <pc:sldMk cId="2571068466" sldId="2147480677"/>
            <ac:spMk id="201" creationId="{F629DE81-126C-9322-6CEB-6712670B2077}"/>
          </ac:spMkLst>
        </pc:spChg>
        <pc:spChg chg="mod">
          <ac:chgData name="Veere van Keulen | Santeon" userId="083223cb-40c3-4d09-bc2d-e7ac2697a459" providerId="ADAL" clId="{EEF1E313-F96A-4E6E-9516-B8EB2284035F}" dt="2025-04-18T15:37:46.227" v="128" actId="1035"/>
          <ac:spMkLst>
            <pc:docMk/>
            <pc:sldMk cId="2571068466" sldId="2147480677"/>
            <ac:spMk id="204" creationId="{A1F1BEAF-AF09-E402-6FA3-95F7EF59F763}"/>
          </ac:spMkLst>
        </pc:spChg>
      </pc:sldChg>
      <pc:sldChg chg="modSp mod">
        <pc:chgData name="Veere van Keulen | Santeon" userId="083223cb-40c3-4d09-bc2d-e7ac2697a459" providerId="ADAL" clId="{EEF1E313-F96A-4E6E-9516-B8EB2284035F}" dt="2025-04-18T17:29:54.783" v="369"/>
        <pc:sldMkLst>
          <pc:docMk/>
          <pc:sldMk cId="2909052059" sldId="2147480678"/>
        </pc:sldMkLst>
        <pc:spChg chg="mod">
          <ac:chgData name="Veere van Keulen | Santeon" userId="083223cb-40c3-4d09-bc2d-e7ac2697a459" providerId="ADAL" clId="{EEF1E313-F96A-4E6E-9516-B8EB2284035F}" dt="2025-04-18T17:29:31.868" v="365" actId="1038"/>
          <ac:spMkLst>
            <pc:docMk/>
            <pc:sldMk cId="2909052059" sldId="2147480678"/>
            <ac:spMk id="2" creationId="{C9AE190F-786A-5DD0-D3FF-256113DBDCAD}"/>
          </ac:spMkLst>
        </pc:spChg>
        <pc:spChg chg="mod">
          <ac:chgData name="Veere van Keulen | Santeon" userId="083223cb-40c3-4d09-bc2d-e7ac2697a459" providerId="ADAL" clId="{EEF1E313-F96A-4E6E-9516-B8EB2284035F}" dt="2025-04-18T15:58:47.629" v="160" actId="1037"/>
          <ac:spMkLst>
            <pc:docMk/>
            <pc:sldMk cId="2909052059" sldId="2147480678"/>
            <ac:spMk id="24" creationId="{1318B24B-97B3-CA4E-9582-EBA00C79E581}"/>
          </ac:spMkLst>
        </pc:spChg>
        <pc:graphicFrameChg chg="mod modGraphic">
          <ac:chgData name="Veere van Keulen | Santeon" userId="083223cb-40c3-4d09-bc2d-e7ac2697a459" providerId="ADAL" clId="{EEF1E313-F96A-4E6E-9516-B8EB2284035F}" dt="2025-04-18T17:29:54.783" v="369"/>
          <ac:graphicFrameMkLst>
            <pc:docMk/>
            <pc:sldMk cId="2909052059" sldId="2147480678"/>
            <ac:graphicFrameMk id="12" creationId="{5A5C6132-7AF2-1FA0-5C9C-5A4F0A562BE8}"/>
          </ac:graphicFrameMkLst>
        </pc:graphicFrameChg>
      </pc:sldChg>
      <pc:sldChg chg="modSp mod">
        <pc:chgData name="Veere van Keulen | Santeon" userId="083223cb-40c3-4d09-bc2d-e7ac2697a459" providerId="ADAL" clId="{EEF1E313-F96A-4E6E-9516-B8EB2284035F}" dt="2025-04-18T16:03:35.480" v="229" actId="1076"/>
        <pc:sldMkLst>
          <pc:docMk/>
          <pc:sldMk cId="4127019033" sldId="2147480680"/>
        </pc:sldMkLst>
        <pc:spChg chg="mod">
          <ac:chgData name="Veere van Keulen | Santeon" userId="083223cb-40c3-4d09-bc2d-e7ac2697a459" providerId="ADAL" clId="{EEF1E313-F96A-4E6E-9516-B8EB2284035F}" dt="2025-04-18T16:03:12.585" v="221" actId="1036"/>
          <ac:spMkLst>
            <pc:docMk/>
            <pc:sldMk cId="4127019033" sldId="2147480680"/>
            <ac:spMk id="48" creationId="{43EA8024-7A45-F04E-954A-9365BC88F278}"/>
          </ac:spMkLst>
        </pc:spChg>
        <pc:spChg chg="mod">
          <ac:chgData name="Veere van Keulen | Santeon" userId="083223cb-40c3-4d09-bc2d-e7ac2697a459" providerId="ADAL" clId="{EEF1E313-F96A-4E6E-9516-B8EB2284035F}" dt="2025-04-18T16:03:25.538" v="224" actId="1076"/>
          <ac:spMkLst>
            <pc:docMk/>
            <pc:sldMk cId="4127019033" sldId="2147480680"/>
            <ac:spMk id="49" creationId="{CC60EA48-705B-16A3-776C-4E2862DCE472}"/>
          </ac:spMkLst>
        </pc:spChg>
        <pc:spChg chg="mod">
          <ac:chgData name="Veere van Keulen | Santeon" userId="083223cb-40c3-4d09-bc2d-e7ac2697a459" providerId="ADAL" clId="{EEF1E313-F96A-4E6E-9516-B8EB2284035F}" dt="2025-04-18T16:03:21.533" v="223" actId="1076"/>
          <ac:spMkLst>
            <pc:docMk/>
            <pc:sldMk cId="4127019033" sldId="2147480680"/>
            <ac:spMk id="50" creationId="{C6B520F2-9038-86EB-AD47-B6713401C212}"/>
          </ac:spMkLst>
        </pc:spChg>
        <pc:spChg chg="mod">
          <ac:chgData name="Veere van Keulen | Santeon" userId="083223cb-40c3-4d09-bc2d-e7ac2697a459" providerId="ADAL" clId="{EEF1E313-F96A-4E6E-9516-B8EB2284035F}" dt="2025-04-18T16:03:35.480" v="229" actId="1076"/>
          <ac:spMkLst>
            <pc:docMk/>
            <pc:sldMk cId="4127019033" sldId="2147480680"/>
            <ac:spMk id="51" creationId="{D3474785-B3BB-0119-E091-3AB37A5AFA32}"/>
          </ac:spMkLst>
        </pc:spChg>
      </pc:sldChg>
      <pc:sldChg chg="modSp add del mod ord">
        <pc:chgData name="Veere van Keulen | Santeon" userId="083223cb-40c3-4d09-bc2d-e7ac2697a459" providerId="ADAL" clId="{EEF1E313-F96A-4E6E-9516-B8EB2284035F}" dt="2025-04-18T17:27:41.300" v="238" actId="47"/>
        <pc:sldMkLst>
          <pc:docMk/>
          <pc:sldMk cId="2246218" sldId="2147481024"/>
        </pc:sldMkLst>
        <pc:spChg chg="mod">
          <ac:chgData name="Veere van Keulen | Santeon" userId="083223cb-40c3-4d09-bc2d-e7ac2697a459" providerId="ADAL" clId="{EEF1E313-F96A-4E6E-9516-B8EB2284035F}" dt="2025-04-18T17:27:11.305" v="236" actId="1076"/>
          <ac:spMkLst>
            <pc:docMk/>
            <pc:sldMk cId="2246218" sldId="2147481024"/>
            <ac:spMk id="10" creationId="{282A5823-72AF-297A-D2BA-AE545FE7C33A}"/>
          </ac:spMkLst>
        </pc:spChg>
        <pc:spChg chg="mod">
          <ac:chgData name="Veere van Keulen | Santeon" userId="083223cb-40c3-4d09-bc2d-e7ac2697a459" providerId="ADAL" clId="{EEF1E313-F96A-4E6E-9516-B8EB2284035F}" dt="2025-04-18T17:27:17.188" v="237" actId="14100"/>
          <ac:spMkLst>
            <pc:docMk/>
            <pc:sldMk cId="2246218" sldId="2147481024"/>
            <ac:spMk id="43" creationId="{B235E7D6-D38B-3B71-692D-E792DD96F83E}"/>
          </ac:spMkLst>
        </pc:spChg>
      </pc:sldChg>
    </pc:docChg>
  </pc:docChgLst>
  <pc:docChgLst>
    <pc:chgData name="Veere van Keulen | Santeon" userId="S::v.vankeulen@santeon.nl::083223cb-40c3-4d09-bc2d-e7ac2697a459" providerId="AD" clId="Web-{039A2711-4696-C227-C80E-88B4E1A13102}"/>
    <pc:docChg chg="mod addSld delSld modSld addMainMaster">
      <pc:chgData name="Veere van Keulen | Santeon" userId="S::v.vankeulen@santeon.nl::083223cb-40c3-4d09-bc2d-e7ac2697a459" providerId="AD" clId="Web-{039A2711-4696-C227-C80E-88B4E1A13102}" dt="2025-04-25T10:26:51.762" v="86"/>
      <pc:docMkLst>
        <pc:docMk/>
      </pc:docMkLst>
      <pc:sldChg chg="del">
        <pc:chgData name="Veere van Keulen | Santeon" userId="S::v.vankeulen@santeon.nl::083223cb-40c3-4d09-bc2d-e7ac2697a459" providerId="AD" clId="Web-{039A2711-4696-C227-C80E-88B4E1A13102}" dt="2025-04-25T10:20:09.638" v="21"/>
        <pc:sldMkLst>
          <pc:docMk/>
          <pc:sldMk cId="4146230489" sldId="257"/>
        </pc:sldMkLst>
      </pc:sldChg>
      <pc:sldChg chg="addSp delSp modSp">
        <pc:chgData name="Veere van Keulen | Santeon" userId="S::v.vankeulen@santeon.nl::083223cb-40c3-4d09-bc2d-e7ac2697a459" providerId="AD" clId="Web-{039A2711-4696-C227-C80E-88B4E1A13102}" dt="2025-04-25T10:25:09.493" v="84" actId="14100"/>
        <pc:sldMkLst>
          <pc:docMk/>
          <pc:sldMk cId="2872859565" sldId="2147480649"/>
        </pc:sldMkLst>
        <pc:spChg chg="add mod">
          <ac:chgData name="Veere van Keulen | Santeon" userId="S::v.vankeulen@santeon.nl::083223cb-40c3-4d09-bc2d-e7ac2697a459" providerId="AD" clId="Web-{039A2711-4696-C227-C80E-88B4E1A13102}" dt="2025-04-25T10:23:57.412" v="54" actId="1076"/>
          <ac:spMkLst>
            <pc:docMk/>
            <pc:sldMk cId="2872859565" sldId="2147480649"/>
            <ac:spMk id="4" creationId="{106A515A-F6B1-EDB8-3250-8974DA91765E}"/>
          </ac:spMkLst>
        </pc:spChg>
        <pc:spChg chg="mod">
          <ac:chgData name="Veere van Keulen | Santeon" userId="S::v.vankeulen@santeon.nl::083223cb-40c3-4d09-bc2d-e7ac2697a459" providerId="AD" clId="Web-{039A2711-4696-C227-C80E-88B4E1A13102}" dt="2025-04-25T10:25:09.493" v="84" actId="14100"/>
          <ac:spMkLst>
            <pc:docMk/>
            <pc:sldMk cId="2872859565" sldId="2147480649"/>
            <ac:spMk id="11" creationId="{BE42E165-8FB8-4EC2-DF49-71E6A7FA4949}"/>
          </ac:spMkLst>
        </pc:spChg>
        <pc:spChg chg="mod">
          <ac:chgData name="Veere van Keulen | Santeon" userId="S::v.vankeulen@santeon.nl::083223cb-40c3-4d09-bc2d-e7ac2697a459" providerId="AD" clId="Web-{039A2711-4696-C227-C80E-88B4E1A13102}" dt="2025-04-25T10:24:46.789" v="70" actId="20577"/>
          <ac:spMkLst>
            <pc:docMk/>
            <pc:sldMk cId="2872859565" sldId="2147480649"/>
            <ac:spMk id="12" creationId="{295A08C7-A75E-6099-B6DC-C711660B50F5}"/>
          </ac:spMkLst>
        </pc:spChg>
        <pc:spChg chg="mod">
          <ac:chgData name="Veere van Keulen | Santeon" userId="S::v.vankeulen@santeon.nl::083223cb-40c3-4d09-bc2d-e7ac2697a459" providerId="AD" clId="Web-{039A2711-4696-C227-C80E-88B4E1A13102}" dt="2025-04-25T10:24:52.711" v="72" actId="20577"/>
          <ac:spMkLst>
            <pc:docMk/>
            <pc:sldMk cId="2872859565" sldId="2147480649"/>
            <ac:spMk id="13" creationId="{DF487722-95E7-0E4F-821C-EBE065048AD7}"/>
          </ac:spMkLst>
        </pc:spChg>
        <pc:spChg chg="mod">
          <ac:chgData name="Veere van Keulen | Santeon" userId="S::v.vankeulen@santeon.nl::083223cb-40c3-4d09-bc2d-e7ac2697a459" providerId="AD" clId="Web-{039A2711-4696-C227-C80E-88B4E1A13102}" dt="2025-04-25T10:23:22.442" v="44" actId="20577"/>
          <ac:spMkLst>
            <pc:docMk/>
            <pc:sldMk cId="2872859565" sldId="2147480649"/>
            <ac:spMk id="16" creationId="{561BA54D-DCF9-E24A-5A77-6975EB354278}"/>
          </ac:spMkLst>
        </pc:spChg>
        <pc:spChg chg="mod">
          <ac:chgData name="Veere van Keulen | Santeon" userId="S::v.vankeulen@santeon.nl::083223cb-40c3-4d09-bc2d-e7ac2697a459" providerId="AD" clId="Web-{039A2711-4696-C227-C80E-88B4E1A13102}" dt="2025-04-25T10:24:17.444" v="60" actId="20577"/>
          <ac:spMkLst>
            <pc:docMk/>
            <pc:sldMk cId="2872859565" sldId="2147480649"/>
            <ac:spMk id="21" creationId="{A7F5BCF5-158F-BAD7-5693-E0C3169ED9C9}"/>
          </ac:spMkLst>
        </pc:spChg>
        <pc:spChg chg="mod">
          <ac:chgData name="Veere van Keulen | Santeon" userId="S::v.vankeulen@santeon.nl::083223cb-40c3-4d09-bc2d-e7ac2697a459" providerId="AD" clId="Web-{039A2711-4696-C227-C80E-88B4E1A13102}" dt="2025-04-25T10:24:21.147" v="61" actId="20577"/>
          <ac:spMkLst>
            <pc:docMk/>
            <pc:sldMk cId="2872859565" sldId="2147480649"/>
            <ac:spMk id="22" creationId="{93779DA6-F64B-A965-8403-C026F9DE6705}"/>
          </ac:spMkLst>
        </pc:spChg>
        <pc:spChg chg="mod">
          <ac:chgData name="Veere van Keulen | Santeon" userId="S::v.vankeulen@santeon.nl::083223cb-40c3-4d09-bc2d-e7ac2697a459" providerId="AD" clId="Web-{039A2711-4696-C227-C80E-88B4E1A13102}" dt="2025-04-25T10:24:24.757" v="62" actId="20577"/>
          <ac:spMkLst>
            <pc:docMk/>
            <pc:sldMk cId="2872859565" sldId="2147480649"/>
            <ac:spMk id="23" creationId="{2998DF04-129E-1D7B-C8DB-72BFBC3EEAE4}"/>
          </ac:spMkLst>
        </pc:spChg>
        <pc:spChg chg="mod">
          <ac:chgData name="Veere van Keulen | Santeon" userId="S::v.vankeulen@santeon.nl::083223cb-40c3-4d09-bc2d-e7ac2697a459" providerId="AD" clId="Web-{039A2711-4696-C227-C80E-88B4E1A13102}" dt="2025-04-25T10:24:27.476" v="63" actId="20577"/>
          <ac:spMkLst>
            <pc:docMk/>
            <pc:sldMk cId="2872859565" sldId="2147480649"/>
            <ac:spMk id="24" creationId="{8D1BDEA3-8937-BB59-5345-627D1C42ED59}"/>
          </ac:spMkLst>
        </pc:spChg>
        <pc:spChg chg="mod">
          <ac:chgData name="Veere van Keulen | Santeon" userId="S::v.vankeulen@santeon.nl::083223cb-40c3-4d09-bc2d-e7ac2697a459" providerId="AD" clId="Web-{039A2711-4696-C227-C80E-88B4E1A13102}" dt="2025-04-25T10:24:03.568" v="56" actId="20577"/>
          <ac:spMkLst>
            <pc:docMk/>
            <pc:sldMk cId="2872859565" sldId="2147480649"/>
            <ac:spMk id="30" creationId="{58F90567-6C56-EDE4-6D50-DA8F300234BA}"/>
          </ac:spMkLst>
        </pc:spChg>
        <pc:spChg chg="mod">
          <ac:chgData name="Veere van Keulen | Santeon" userId="S::v.vankeulen@santeon.nl::083223cb-40c3-4d09-bc2d-e7ac2697a459" providerId="AD" clId="Web-{039A2711-4696-C227-C80E-88B4E1A13102}" dt="2025-04-25T10:23:11.723" v="40" actId="20577"/>
          <ac:spMkLst>
            <pc:docMk/>
            <pc:sldMk cId="2872859565" sldId="2147480649"/>
            <ac:spMk id="36" creationId="{987A9694-4514-0716-F992-4A19DF5D2390}"/>
          </ac:spMkLst>
        </pc:spChg>
        <pc:spChg chg="mod">
          <ac:chgData name="Veere van Keulen | Santeon" userId="S::v.vankeulen@santeon.nl::083223cb-40c3-4d09-bc2d-e7ac2697a459" providerId="AD" clId="Web-{039A2711-4696-C227-C80E-88B4E1A13102}" dt="2025-04-25T10:23:06.754" v="39" actId="20577"/>
          <ac:spMkLst>
            <pc:docMk/>
            <pc:sldMk cId="2872859565" sldId="2147480649"/>
            <ac:spMk id="37" creationId="{DA140FB3-4CFD-71FE-2AA2-6A47A802F2B9}"/>
          </ac:spMkLst>
        </pc:spChg>
        <pc:spChg chg="mod">
          <ac:chgData name="Veere van Keulen | Santeon" userId="S::v.vankeulen@santeon.nl::083223cb-40c3-4d09-bc2d-e7ac2697a459" providerId="AD" clId="Web-{039A2711-4696-C227-C80E-88B4E1A13102}" dt="2025-04-25T10:24:14.225" v="59" actId="20577"/>
          <ac:spMkLst>
            <pc:docMk/>
            <pc:sldMk cId="2872859565" sldId="2147480649"/>
            <ac:spMk id="38" creationId="{C5D54D68-DFC1-67CB-12C5-D2CDDE349011}"/>
          </ac:spMkLst>
        </pc:spChg>
        <pc:spChg chg="mod">
          <ac:chgData name="Veere van Keulen | Santeon" userId="S::v.vankeulen@santeon.nl::083223cb-40c3-4d09-bc2d-e7ac2697a459" providerId="AD" clId="Web-{039A2711-4696-C227-C80E-88B4E1A13102}" dt="2025-04-25T10:24:10.225" v="58" actId="20577"/>
          <ac:spMkLst>
            <pc:docMk/>
            <pc:sldMk cId="2872859565" sldId="2147480649"/>
            <ac:spMk id="39" creationId="{905AFF9A-7869-1229-5697-7636A5DB9FD8}"/>
          </ac:spMkLst>
        </pc:spChg>
        <pc:spChg chg="mod">
          <ac:chgData name="Veere van Keulen | Santeon" userId="S::v.vankeulen@santeon.nl::083223cb-40c3-4d09-bc2d-e7ac2697a459" providerId="AD" clId="Web-{039A2711-4696-C227-C80E-88B4E1A13102}" dt="2025-04-25T10:24:00.787" v="55" actId="20577"/>
          <ac:spMkLst>
            <pc:docMk/>
            <pc:sldMk cId="2872859565" sldId="2147480649"/>
            <ac:spMk id="43" creationId="{48644C0A-E0EF-9FEB-B508-06C7056C9DBB}"/>
          </ac:spMkLst>
        </pc:spChg>
        <pc:spChg chg="mod">
          <ac:chgData name="Veere van Keulen | Santeon" userId="S::v.vankeulen@santeon.nl::083223cb-40c3-4d09-bc2d-e7ac2697a459" providerId="AD" clId="Web-{039A2711-4696-C227-C80E-88B4E1A13102}" dt="2025-04-25T10:24:42.726" v="68" actId="20577"/>
          <ac:spMkLst>
            <pc:docMk/>
            <pc:sldMk cId="2872859565" sldId="2147480649"/>
            <ac:spMk id="48" creationId="{64902293-D769-741C-14C0-ECB93DC5E73E}"/>
          </ac:spMkLst>
        </pc:spChg>
        <pc:spChg chg="mod">
          <ac:chgData name="Veere van Keulen | Santeon" userId="S::v.vankeulen@santeon.nl::083223cb-40c3-4d09-bc2d-e7ac2697a459" providerId="AD" clId="Web-{039A2711-4696-C227-C80E-88B4E1A13102}" dt="2025-04-25T10:23:03.504" v="38" actId="20577"/>
          <ac:spMkLst>
            <pc:docMk/>
            <pc:sldMk cId="2872859565" sldId="2147480649"/>
            <ac:spMk id="49" creationId="{EF54916D-90D2-A5A8-57A7-0B3A92BDBBB8}"/>
          </ac:spMkLst>
        </pc:spChg>
        <pc:spChg chg="mod">
          <ac:chgData name="Veere van Keulen | Santeon" userId="S::v.vankeulen@santeon.nl::083223cb-40c3-4d09-bc2d-e7ac2697a459" providerId="AD" clId="Web-{039A2711-4696-C227-C80E-88B4E1A13102}" dt="2025-04-25T10:24:30.960" v="65" actId="20577"/>
          <ac:spMkLst>
            <pc:docMk/>
            <pc:sldMk cId="2872859565" sldId="2147480649"/>
            <ac:spMk id="50" creationId="{FB477209-0064-ECAC-983D-C75B0A427360}"/>
          </ac:spMkLst>
        </pc:spChg>
        <pc:spChg chg="mod">
          <ac:chgData name="Veere van Keulen | Santeon" userId="S::v.vankeulen@santeon.nl::083223cb-40c3-4d09-bc2d-e7ac2697a459" providerId="AD" clId="Web-{039A2711-4696-C227-C80E-88B4E1A13102}" dt="2025-04-25T10:24:34.523" v="66" actId="20577"/>
          <ac:spMkLst>
            <pc:docMk/>
            <pc:sldMk cId="2872859565" sldId="2147480649"/>
            <ac:spMk id="51" creationId="{D58DC7F3-BBC4-DAAE-476D-A50C2D84C5CB}"/>
          </ac:spMkLst>
        </pc:spChg>
        <pc:spChg chg="del mod">
          <ac:chgData name="Veere van Keulen | Santeon" userId="S::v.vankeulen@santeon.nl::083223cb-40c3-4d09-bc2d-e7ac2697a459" providerId="AD" clId="Web-{039A2711-4696-C227-C80E-88B4E1A13102}" dt="2025-04-25T10:23:50.552" v="52"/>
          <ac:spMkLst>
            <pc:docMk/>
            <pc:sldMk cId="2872859565" sldId="2147480649"/>
            <ac:spMk id="55" creationId="{F0B86FAC-78EE-377B-94A0-5A07926897D5}"/>
          </ac:spMkLst>
        </pc:spChg>
        <pc:spChg chg="mod">
          <ac:chgData name="Veere van Keulen | Santeon" userId="S::v.vankeulen@santeon.nl::083223cb-40c3-4d09-bc2d-e7ac2697a459" providerId="AD" clId="Web-{039A2711-4696-C227-C80E-88B4E1A13102}" dt="2025-04-25T10:23:21.645" v="43" actId="20577"/>
          <ac:spMkLst>
            <pc:docMk/>
            <pc:sldMk cId="2872859565" sldId="2147480649"/>
            <ac:spMk id="61" creationId="{FFAF1F06-7663-3EF6-EEDE-8A9A7E50386D}"/>
          </ac:spMkLst>
        </pc:spChg>
        <pc:spChg chg="mod">
          <ac:chgData name="Veere van Keulen | Santeon" userId="S::v.vankeulen@santeon.nl::083223cb-40c3-4d09-bc2d-e7ac2697a459" providerId="AD" clId="Web-{039A2711-4696-C227-C80E-88B4E1A13102}" dt="2025-04-25T10:23:34.989" v="48" actId="1076"/>
          <ac:spMkLst>
            <pc:docMk/>
            <pc:sldMk cId="2872859565" sldId="2147480649"/>
            <ac:spMk id="62" creationId="{647ED980-1CB7-943E-DDE0-996A68F4C29F}"/>
          </ac:spMkLst>
        </pc:spChg>
        <pc:cxnChg chg="mod">
          <ac:chgData name="Veere van Keulen | Santeon" userId="S::v.vankeulen@santeon.nl::083223cb-40c3-4d09-bc2d-e7ac2697a459" providerId="AD" clId="Web-{039A2711-4696-C227-C80E-88B4E1A13102}" dt="2025-04-25T10:25:09.493" v="84" actId="14100"/>
          <ac:cxnSpMkLst>
            <pc:docMk/>
            <pc:sldMk cId="2872859565" sldId="2147480649"/>
            <ac:cxnSpMk id="52" creationId="{FC35DF0A-AC8E-EDE9-8E2A-CF54503F21BB}"/>
          </ac:cxnSpMkLst>
        </pc:cxnChg>
        <pc:cxnChg chg="mod">
          <ac:chgData name="Veere van Keulen | Santeon" userId="S::v.vankeulen@santeon.nl::083223cb-40c3-4d09-bc2d-e7ac2697a459" providerId="AD" clId="Web-{039A2711-4696-C227-C80E-88B4E1A13102}" dt="2025-04-25T10:25:09.493" v="84" actId="14100"/>
          <ac:cxnSpMkLst>
            <pc:docMk/>
            <pc:sldMk cId="2872859565" sldId="2147480649"/>
            <ac:cxnSpMk id="53" creationId="{5C6E3264-1E21-FF14-8735-61E4C63649D8}"/>
          </ac:cxnSpMkLst>
        </pc:cxnChg>
      </pc:sldChg>
      <pc:sldChg chg="delSp modSp add del">
        <pc:chgData name="Veere van Keulen | Santeon" userId="S::v.vankeulen@santeon.nl::083223cb-40c3-4d09-bc2d-e7ac2697a459" providerId="AD" clId="Web-{039A2711-4696-C227-C80E-88B4E1A13102}" dt="2025-04-25T10:26:51.762" v="86"/>
        <pc:sldMkLst>
          <pc:docMk/>
          <pc:sldMk cId="1120892179" sldId="2147481581"/>
        </pc:sldMkLst>
        <pc:spChg chg="del">
          <ac:chgData name="Veere van Keulen | Santeon" userId="S::v.vankeulen@santeon.nl::083223cb-40c3-4d09-bc2d-e7ac2697a459" providerId="AD" clId="Web-{039A2711-4696-C227-C80E-88B4E1A13102}" dt="2025-04-25T10:26:51.762" v="86"/>
          <ac:spMkLst>
            <pc:docMk/>
            <pc:sldMk cId="1120892179" sldId="2147481581"/>
            <ac:spMk id="2" creationId="{09452169-E81E-8EDF-B49F-A4B6452F0412}"/>
          </ac:spMkLst>
        </pc:spChg>
        <pc:spChg chg="mod">
          <ac:chgData name="Veere van Keulen | Santeon" userId="S::v.vankeulen@santeon.nl::083223cb-40c3-4d09-bc2d-e7ac2697a459" providerId="AD" clId="Web-{039A2711-4696-C227-C80E-88B4E1A13102}" dt="2025-04-25T10:20:03.512" v="20" actId="20577"/>
          <ac:spMkLst>
            <pc:docMk/>
            <pc:sldMk cId="1120892179" sldId="2147481581"/>
            <ac:spMk id="4" creationId="{3D0D4F78-883C-9531-3939-39D544181C62}"/>
          </ac:spMkLst>
        </pc:spChg>
      </pc:sldChg>
      <pc:sldMasterChg chg="addSldLayout delSldLayout">
        <pc:chgData name="Veere van Keulen | Santeon" userId="S::v.vankeulen@santeon.nl::083223cb-40c3-4d09-bc2d-e7ac2697a459" providerId="AD" clId="Web-{039A2711-4696-C227-C80E-88B4E1A13102}" dt="2025-04-25T10:19:43.637" v="1"/>
        <pc:sldMasterMkLst>
          <pc:docMk/>
          <pc:sldMasterMk cId="4086078988" sldId="2147483688"/>
        </pc:sldMasterMkLst>
        <pc:sldLayoutChg chg="add del">
          <pc:chgData name="Veere van Keulen | Santeon" userId="S::v.vankeulen@santeon.nl::083223cb-40c3-4d09-bc2d-e7ac2697a459" providerId="AD" clId="Web-{039A2711-4696-C227-C80E-88B4E1A13102}" dt="2025-04-25T10:19:43.637" v="1"/>
          <pc:sldLayoutMkLst>
            <pc:docMk/>
            <pc:sldMasterMk cId="4086078988" sldId="2147483688"/>
            <pc:sldLayoutMk cId="3799072399" sldId="2147483710"/>
          </pc:sldLayoutMkLst>
        </pc:sldLayoutChg>
      </pc:sldMasterChg>
      <pc:sldMasterChg chg="add addSldLayout">
        <pc:chgData name="Veere van Keulen | Santeon" userId="S::v.vankeulen@santeon.nl::083223cb-40c3-4d09-bc2d-e7ac2697a459" providerId="AD" clId="Web-{039A2711-4696-C227-C80E-88B4E1A13102}" dt="2025-04-25T10:19:43.715" v="2"/>
        <pc:sldMasterMkLst>
          <pc:docMk/>
          <pc:sldMasterMk cId="829207453" sldId="2147483947"/>
        </pc:sldMasterMkLst>
        <pc:sldLayoutChg chg="add">
          <pc:chgData name="Veere van Keulen | Santeon" userId="S::v.vankeulen@santeon.nl::083223cb-40c3-4d09-bc2d-e7ac2697a459" providerId="AD" clId="Web-{039A2711-4696-C227-C80E-88B4E1A13102}" dt="2025-04-25T10:19:43.715" v="2"/>
          <pc:sldLayoutMkLst>
            <pc:docMk/>
            <pc:sldMasterMk cId="829207453" sldId="2147483947"/>
            <pc:sldLayoutMk cId="3433429634" sldId="2147483948"/>
          </pc:sldLayoutMkLst>
        </pc:sldLayoutChg>
      </pc:sldMasterChg>
    </pc:docChg>
  </pc:docChgLst>
  <pc:docChgLst>
    <pc:chgData name="Tessa Linssen" userId="S::t.linssen@santeon.nl::adffe968-f4d5-40b3-a652-325fbeda92a7" providerId="AD" clId="Web-{45B43497-166C-46DF-8C84-A203D8D3074B}"/>
    <pc:docChg chg="modSld">
      <pc:chgData name="Tessa Linssen" userId="S::t.linssen@santeon.nl::adffe968-f4d5-40b3-a652-325fbeda92a7" providerId="AD" clId="Web-{45B43497-166C-46DF-8C84-A203D8D3074B}" dt="2025-05-15T11:39:29.800" v="0" actId="1076"/>
      <pc:docMkLst>
        <pc:docMk/>
      </pc:docMkLst>
      <pc:sldChg chg="modSp">
        <pc:chgData name="Tessa Linssen" userId="S::t.linssen@santeon.nl::adffe968-f4d5-40b3-a652-325fbeda92a7" providerId="AD" clId="Web-{45B43497-166C-46DF-8C84-A203D8D3074B}" dt="2025-05-15T11:39:29.800" v="0" actId="1076"/>
        <pc:sldMkLst>
          <pc:docMk/>
          <pc:sldMk cId="1338910465" sldId="2147480673"/>
        </pc:sldMkLst>
        <pc:graphicFrameChg chg="mod">
          <ac:chgData name="Tessa Linssen" userId="S::t.linssen@santeon.nl::adffe968-f4d5-40b3-a652-325fbeda92a7" providerId="AD" clId="Web-{45B43497-166C-46DF-8C84-A203D8D3074B}" dt="2025-05-15T11:39:29.800" v="0" actId="1076"/>
          <ac:graphicFrameMkLst>
            <pc:docMk/>
            <pc:sldMk cId="1338910465" sldId="2147480673"/>
            <ac:graphicFrameMk id="7" creationId="{98D3D47D-A552-CA70-A417-07A8BECFC2F8}"/>
          </ac:graphicFrameMkLst>
        </pc:graphicFrameChg>
      </pc:sldChg>
    </pc:docChg>
  </pc:docChgLst>
  <pc:docChgLst>
    <pc:chgData name="Mirte  Edens | Zorg bij jou" userId="S::m.edens@zorgbijjou.nl::5492b429-a31d-4cc3-9a36-cc8aafed6d28" providerId="AD" clId="Web-{5CEC779B-CD10-4477-01BA-FDEB0FA11B45}"/>
    <pc:docChg chg="mod modSld">
      <pc:chgData name="Mirte  Edens | Zorg bij jou" userId="S::m.edens@zorgbijjou.nl::5492b429-a31d-4cc3-9a36-cc8aafed6d28" providerId="AD" clId="Web-{5CEC779B-CD10-4477-01BA-FDEB0FA11B45}" dt="2025-04-23T11:37:32.871" v="2"/>
      <pc:docMkLst>
        <pc:docMk/>
      </pc:docMkLst>
      <pc:sldChg chg="modSp">
        <pc:chgData name="Mirte  Edens | Zorg bij jou" userId="S::m.edens@zorgbijjou.nl::5492b429-a31d-4cc3-9a36-cc8aafed6d28" providerId="AD" clId="Web-{5CEC779B-CD10-4477-01BA-FDEB0FA11B45}" dt="2025-04-23T11:36:29.726" v="1" actId="20577"/>
        <pc:sldMkLst>
          <pc:docMk/>
          <pc:sldMk cId="4146230489" sldId="257"/>
        </pc:sldMkLst>
        <pc:spChg chg="mod">
          <ac:chgData name="Mirte  Edens | Zorg bij jou" userId="S::m.edens@zorgbijjou.nl::5492b429-a31d-4cc3-9a36-cc8aafed6d28" providerId="AD" clId="Web-{5CEC779B-CD10-4477-01BA-FDEB0FA11B45}" dt="2025-04-23T11:36:29.726" v="1" actId="20577"/>
          <ac:spMkLst>
            <pc:docMk/>
            <pc:sldMk cId="4146230489" sldId="257"/>
            <ac:spMk id="6" creationId="{50905CB5-D47F-F2F0-2192-BC30594AB0FE}"/>
          </ac:spMkLst>
        </pc:spChg>
      </pc:sldChg>
    </pc:docChg>
  </pc:docChgLst>
  <pc:docChgLst>
    <pc:chgData name="Tessa Linssen" userId="S::t.linssen@santeon.nl::adffe968-f4d5-40b3-a652-325fbeda92a7" providerId="AD" clId="Web-{C2104AC0-D2A8-818F-1DF0-9A2395BF0FB4}"/>
    <pc:docChg chg="mod">
      <pc:chgData name="Tessa Linssen" userId="S::t.linssen@santeon.nl::adffe968-f4d5-40b3-a652-325fbeda92a7" providerId="AD" clId="Web-{C2104AC0-D2A8-818F-1DF0-9A2395BF0FB4}" dt="2025-04-23T14:03:26.146"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0D1B44-26E6-51A4-4793-7E4DB3BFC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94497829-3841-4F70-CD3F-4382EEA7C9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9FEF48-689E-42E6-8E5E-58556CD02C41}" type="datetimeFigureOut">
              <a:rPr lang="nl-NL" smtClean="0"/>
              <a:t>15-5-2025</a:t>
            </a:fld>
            <a:endParaRPr lang="nl-NL"/>
          </a:p>
        </p:txBody>
      </p:sp>
      <p:sp>
        <p:nvSpPr>
          <p:cNvPr id="4" name="Footer Placeholder 3">
            <a:extLst>
              <a:ext uri="{FF2B5EF4-FFF2-40B4-BE49-F238E27FC236}">
                <a16:creationId xmlns:a16="http://schemas.microsoft.com/office/drawing/2014/main" id="{DE1680D7-33F9-9320-1E98-DF15C39FF4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1F2572BE-4177-4235-9B0C-B90AB5D872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806AD-1967-4F37-8215-EDF2C4F238CA}" type="slidenum">
              <a:rPr lang="nl-NL" smtClean="0"/>
              <a:t>‹nr.›</a:t>
            </a:fld>
            <a:endParaRPr lang="nl-NL"/>
          </a:p>
        </p:txBody>
      </p:sp>
    </p:spTree>
    <p:extLst>
      <p:ext uri="{BB962C8B-B14F-4D97-AF65-F5344CB8AC3E}">
        <p14:creationId xmlns:p14="http://schemas.microsoft.com/office/powerpoint/2010/main" val="1695732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0A721-B086-4891-8958-AF88B0C6AD1F}" type="datetimeFigureOut">
              <a:rPr lang="nl-NL" smtClean="0"/>
              <a:t>15-5-2025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2AF1F-0C29-4BF1-8C07-B2B2BAE9EF63}" type="slidenum">
              <a:rPr lang="nl-NL" smtClean="0"/>
              <a:t>‹nr.›</a:t>
            </a:fld>
            <a:endParaRPr lang="nl-NL"/>
          </a:p>
        </p:txBody>
      </p:sp>
    </p:spTree>
    <p:extLst>
      <p:ext uri="{BB962C8B-B14F-4D97-AF65-F5344CB8AC3E}">
        <p14:creationId xmlns:p14="http://schemas.microsoft.com/office/powerpoint/2010/main" val="247375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06C2AF1F-0C29-4BF1-8C07-B2B2BAE9EF63}" type="slidenum">
              <a:rPr lang="nl-NL" smtClean="0"/>
              <a:t>2</a:t>
            </a:fld>
            <a:endParaRPr lang="nl-NL"/>
          </a:p>
        </p:txBody>
      </p:sp>
    </p:spTree>
    <p:extLst>
      <p:ext uri="{BB962C8B-B14F-4D97-AF65-F5344CB8AC3E}">
        <p14:creationId xmlns:p14="http://schemas.microsoft.com/office/powerpoint/2010/main" val="400976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433-BE6E-40D3-B8BD-2FBAAB4E65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24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433-BE6E-40D3-B8BD-2FBAAB4E65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586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slide - foto">
    <p:bg bwMode="gray">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EE17FAD-54D7-B23A-50D2-CD526FF32A8A}"/>
              </a:ext>
            </a:extLst>
          </p:cNvPr>
          <p:cNvGraphicFramePr>
            <a:graphicFrameLocks noChangeAspect="1"/>
          </p:cNvGraphicFramePr>
          <p:nvPr>
            <p:custDataLst>
              <p:tags r:id="rId1"/>
            </p:custDataLst>
            <p:extLst>
              <p:ext uri="{D42A27DB-BD31-4B8C-83A1-F6EECF244321}">
                <p14:modId xmlns:p14="http://schemas.microsoft.com/office/powerpoint/2010/main" val="126997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BEE17FAD-54D7-B23A-50D2-CD526FF32A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vert="horz" anchor="b" anchorCtr="0">
            <a:noAutofit/>
          </a:bodyPr>
          <a:lstStyle>
            <a:lvl1pPr algn="l" rtl="0">
              <a:lnSpc>
                <a:spcPts val="3200"/>
              </a:lnSpc>
              <a:defRPr sz="3200" b="1">
                <a:solidFill>
                  <a:schemeClr val="bg1"/>
                </a:solidFill>
                <a:latin typeface="+mj-lt"/>
                <a:ea typeface="Open Sans" panose="020B0606030504020204" pitchFamily="34" charset="0"/>
                <a:cs typeface="Calibri Light" panose="020F0302020204030204" pitchFamily="34" charset="0"/>
              </a:defRPr>
            </a:lvl1pPr>
          </a:lstStyle>
          <a:p>
            <a:r>
              <a:rPr lang="nl-NL" noProof="0"/>
              <a:t>Klik om de titel aan te passen</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501651" y="6151359"/>
            <a:ext cx="4446269" cy="273050"/>
          </a:xfrm>
          <a:prstGeom prst="rect">
            <a:avLst/>
          </a:prstGeom>
        </p:spPr>
        <p:txBody>
          <a:bodyPr anchor="b">
            <a:noAutofit/>
          </a:bodyPr>
          <a:lstStyle>
            <a:lvl1pPr rtl="0">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a:t>Klik om de subtitel stijl aan te passen</a:t>
            </a:r>
          </a:p>
        </p:txBody>
      </p:sp>
      <p:pic>
        <p:nvPicPr>
          <p:cNvPr id="2" name="Picture 1">
            <a:extLst>
              <a:ext uri="{FF2B5EF4-FFF2-40B4-BE49-F238E27FC236}">
                <a16:creationId xmlns:a16="http://schemas.microsoft.com/office/drawing/2014/main" id="{D9CEF99A-F8DA-E009-86D2-98FF5F2FDB0C}"/>
              </a:ext>
            </a:extLst>
          </p:cNvPr>
          <p:cNvPicPr>
            <a:picLocks noChangeAspect="1"/>
          </p:cNvPicPr>
          <p:nvPr/>
        </p:nvPicPr>
        <p:blipFill>
          <a:blip r:embed="rId5"/>
          <a:stretch>
            <a:fillRect/>
          </a:stretch>
        </p:blipFill>
        <p:spPr>
          <a:xfrm>
            <a:off x="495300" y="647700"/>
            <a:ext cx="4657494" cy="1371600"/>
          </a:xfrm>
          <a:prstGeom prst="rect">
            <a:avLst/>
          </a:prstGeom>
        </p:spPr>
      </p:pic>
      <p:sp>
        <p:nvSpPr>
          <p:cNvPr id="3" name="TextBox 2">
            <a:extLst>
              <a:ext uri="{FF2B5EF4-FFF2-40B4-BE49-F238E27FC236}">
                <a16:creationId xmlns:a16="http://schemas.microsoft.com/office/drawing/2014/main" id="{AA50C04B-043C-8924-A7E1-6C0B7D484ADC}"/>
              </a:ext>
            </a:extLst>
          </p:cNvPr>
          <p:cNvSpPr txBox="1"/>
          <p:nvPr/>
        </p:nvSpPr>
        <p:spPr>
          <a:xfrm>
            <a:off x="-3711599" y="0"/>
            <a:ext cx="3420000" cy="6339428"/>
          </a:xfrm>
          <a:prstGeom prst="rect">
            <a:avLst/>
          </a:prstGeom>
          <a:solidFill>
            <a:schemeClr val="accent5"/>
          </a:solidFill>
        </p:spPr>
        <p:txBody>
          <a:bodyPr vert="horz" wrap="square" lIns="76200" tIns="76200" rIns="76200" bIns="76200" rtlCol="0" anchor="t" anchorCtr="0">
            <a:spAutoFit/>
          </a:bodyPr>
          <a:lstStyle/>
          <a:p>
            <a:pPr rtl="0">
              <a:lnSpc>
                <a:spcPct val="130000"/>
              </a:lnSpc>
            </a:pPr>
            <a:r>
              <a:rPr lang="nl-NL" sz="1000" b="1" noProof="0">
                <a:solidFill>
                  <a:srgbClr val="333333"/>
                </a:solidFill>
                <a:latin typeface="+mn-lt"/>
              </a:rPr>
              <a:t>Toelichting presentaties in PowerPoint</a:t>
            </a:r>
          </a:p>
          <a:p>
            <a:pPr rtl="0">
              <a:lnSpc>
                <a:spcPct val="130000"/>
              </a:lnSpc>
            </a:pPr>
            <a:r>
              <a:rPr lang="nl-NL" sz="1000" b="0" noProof="0">
                <a:solidFill>
                  <a:srgbClr val="333333"/>
                </a:solidFill>
                <a:latin typeface="+mn-lt"/>
              </a:rPr>
              <a:t>Deze PowerPoint sjablonen bieden uitgebreide mogelijkheden om een presentatie te maken in de huisstijl van Zorg bij jou.  Er zijn verschillende typen slides, elk met hun eigen functie:</a:t>
            </a:r>
          </a:p>
          <a:p>
            <a:pPr marL="108000" indent="-108000" rtl="0">
              <a:lnSpc>
                <a:spcPct val="130000"/>
              </a:lnSpc>
              <a:buFont typeface="Arial" panose="020B0604020202020204" pitchFamily="34" charset="0"/>
              <a:buChar char="•"/>
            </a:pPr>
            <a:r>
              <a:rPr lang="nl-NL" sz="1000" noProof="0">
                <a:solidFill>
                  <a:srgbClr val="333333"/>
                </a:solidFill>
                <a:latin typeface="+mn-lt"/>
              </a:rPr>
              <a:t>Titel lay-out als start van een presentatie</a:t>
            </a:r>
          </a:p>
          <a:p>
            <a:pPr marL="108000" indent="-108000" rtl="0">
              <a:lnSpc>
                <a:spcPct val="130000"/>
              </a:lnSpc>
              <a:buFont typeface="Arial" panose="020B0604020202020204" pitchFamily="34" charset="0"/>
              <a:buChar char="•"/>
            </a:pPr>
            <a:r>
              <a:rPr lang="nl-NL" sz="1000" noProof="0">
                <a:solidFill>
                  <a:srgbClr val="333333"/>
                </a:solidFill>
                <a:latin typeface="+mn-lt"/>
              </a:rPr>
              <a:t>Content lay-outs voor tekst, foto’s, grafieken en tabellen</a:t>
            </a:r>
          </a:p>
          <a:p>
            <a:pPr marL="108000" indent="-108000" rtl="0">
              <a:lnSpc>
                <a:spcPct val="130000"/>
              </a:lnSpc>
              <a:buFont typeface="Arial" panose="020B0604020202020204" pitchFamily="34" charset="0"/>
              <a:buChar char="•"/>
            </a:pPr>
            <a:r>
              <a:rPr lang="nl-NL" sz="1000" noProof="0">
                <a:solidFill>
                  <a:srgbClr val="333333"/>
                </a:solidFill>
                <a:latin typeface="+mn-lt"/>
              </a:rPr>
              <a:t>Verschillende dividers om een nieuw onderdeel van de presentatie aan te geven</a:t>
            </a:r>
          </a:p>
          <a:p>
            <a:pPr marL="108000" indent="-108000" rtl="0">
              <a:lnSpc>
                <a:spcPct val="130000"/>
              </a:lnSpc>
              <a:buFont typeface="Arial" panose="020B0604020202020204" pitchFamily="34" charset="0"/>
              <a:buChar char="•"/>
            </a:pPr>
            <a:r>
              <a:rPr lang="nl-NL" sz="1000" noProof="0">
                <a:solidFill>
                  <a:srgbClr val="333333"/>
                </a:solidFill>
                <a:latin typeface="+mn-lt"/>
              </a:rPr>
              <a:t>Verschillende quote lay-outs om een persoonlijk element toe te voegen</a:t>
            </a:r>
          </a:p>
          <a:p>
            <a:pPr marL="0" indent="0" rtl="0">
              <a:lnSpc>
                <a:spcPct val="130000"/>
              </a:lnSpc>
              <a:buFont typeface="Arial" panose="020B0604020202020204" pitchFamily="34" charset="0"/>
              <a:buNone/>
            </a:pPr>
            <a:endParaRPr lang="nl-NL" sz="1000" b="0" noProof="0">
              <a:solidFill>
                <a:srgbClr val="333333"/>
              </a:solidFill>
              <a:latin typeface="+mn-lt"/>
            </a:endParaRPr>
          </a:p>
          <a:p>
            <a:pPr marL="0" indent="0" rtl="0">
              <a:lnSpc>
                <a:spcPct val="130000"/>
              </a:lnSpc>
              <a:buFont typeface="Arial" panose="020B0604020202020204" pitchFamily="34" charset="0"/>
              <a:buNone/>
            </a:pPr>
            <a:r>
              <a:rPr lang="nl-NL" sz="1000" b="0" noProof="0">
                <a:solidFill>
                  <a:srgbClr val="333333"/>
                </a:solidFill>
                <a:latin typeface="+mn-lt"/>
              </a:rPr>
              <a:t>Deze verschillende slides vind je bij ‘Invoegen’, ‘Nieuwe dia’.</a:t>
            </a:r>
          </a:p>
          <a:p>
            <a:pPr marL="0" indent="0" rtl="0">
              <a:lnSpc>
                <a:spcPct val="130000"/>
              </a:lnSpc>
              <a:buFont typeface="Arial" panose="020B0604020202020204" pitchFamily="34" charset="0"/>
              <a:buNone/>
            </a:pPr>
            <a:endParaRPr lang="nl-NL" sz="1000" b="0" noProof="0">
              <a:solidFill>
                <a:srgbClr val="333333"/>
              </a:solidFill>
              <a:latin typeface="+mn-lt"/>
            </a:endParaRPr>
          </a:p>
          <a:p>
            <a:pPr marL="0" indent="0" rtl="0">
              <a:lnSpc>
                <a:spcPct val="130000"/>
              </a:lnSpc>
              <a:buFont typeface="Arial" panose="020B0604020202020204" pitchFamily="34" charset="0"/>
              <a:buNone/>
            </a:pPr>
            <a:r>
              <a:rPr lang="nl-NL" sz="1000" b="1" noProof="0">
                <a:solidFill>
                  <a:srgbClr val="333333"/>
                </a:solidFill>
                <a:latin typeface="+mn-lt"/>
              </a:rPr>
              <a:t>Het is belangrijk om keuzes te maken die passen bij het doel en de doelgroep van de presentatie.</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nl-NL" sz="1000" b="0" noProof="0">
                <a:solidFill>
                  <a:srgbClr val="333333"/>
                </a:solidFill>
                <a:latin typeface="+mn-lt"/>
              </a:rPr>
              <a:t>Communiceer op manier die past bij de tone-of-voice: We geloven dat waardevolle zorg voortkomt uit verbinding. Zorg bij jou is dan ook geen ivoren toren: het merk is makkelijk te benaderen en ongecompliceerd. We besteden graag persoonlijke aandacht aan mensen, zijn oprecht geïnteresseerd en nemen graag initiatief. Het welzijn van iedereen – patiënten en cliënten, medewerkers en andere betrokkenen – is ons dierbaar. </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lang="nl-NL" sz="1000" b="0" noProof="0">
              <a:solidFill>
                <a:srgbClr val="333333"/>
              </a:solidFill>
              <a:latin typeface="+mn-lt"/>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nl-NL" sz="1000" noProof="0">
                <a:solidFill>
                  <a:srgbClr val="3B3B3B"/>
                </a:solidFill>
                <a:effectLst/>
                <a:latin typeface="+mn-lt"/>
              </a:rPr>
              <a:t>We willen iedereen in staat stellen om verbinding te maken — en dan bedoelen we ook echt iedereen. Door uit te zoeken waar mensen behoefte aan hebben, waar ze tegenaan lopen en dan de drempels weg te nemen. Door de inzichten en de middelen aan te reiken waarmee ze zelf aan de slag kunnen. Om de regie te nemen over de eigen gezondheid — of diepgang en voldoening te vinden in het werk. </a:t>
            </a:r>
            <a:endParaRPr lang="nl-NL" sz="1000" b="0" noProof="0">
              <a:solidFill>
                <a:srgbClr val="333333"/>
              </a:solidFill>
              <a:latin typeface="+mn-lt"/>
            </a:endParaRPr>
          </a:p>
        </p:txBody>
      </p:sp>
    </p:spTree>
    <p:extLst>
      <p:ext uri="{BB962C8B-B14F-4D97-AF65-F5344CB8AC3E}">
        <p14:creationId xmlns:p14="http://schemas.microsoft.com/office/powerpoint/2010/main" val="416225966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9885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amp; 1 column teks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5F83438-9A4D-B657-6105-F080E6252D22}"/>
              </a:ext>
            </a:extLst>
          </p:cNvPr>
          <p:cNvGraphicFramePr>
            <a:graphicFrameLocks noChangeAspect="1"/>
          </p:cNvGraphicFramePr>
          <p:nvPr>
            <p:custDataLst>
              <p:tags r:id="rId1"/>
            </p:custDataLst>
            <p:extLst>
              <p:ext uri="{D42A27DB-BD31-4B8C-83A1-F6EECF244321}">
                <p14:modId xmlns:p14="http://schemas.microsoft.com/office/powerpoint/2010/main" val="1471505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A5F83438-9A4D-B657-6105-F080E6252D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8"/>
          <p:cNvSpPr>
            <a:spLocks noGrp="1"/>
          </p:cNvSpPr>
          <p:nvPr>
            <p:ph idx="1" hasCustomPrompt="1"/>
          </p:nvPr>
        </p:nvSpPr>
        <p:spPr>
          <a:xfrm>
            <a:off x="501651" y="1676400"/>
            <a:ext cx="11165416" cy="4705352"/>
          </a:xfrm>
          <a:prstGeom prst="rect">
            <a:avLst/>
          </a:prstGeom>
        </p:spPr>
        <p:txBody>
          <a:bodyPr vert="horz" lIns="0" tIns="0" rIns="0" bIns="0" rtlCol="0">
            <a:noAutofit/>
          </a:bodyPr>
          <a:lstStyle>
            <a:lvl1pPr marL="0" indent="0" algn="l" rtl="0">
              <a:buFontTx/>
              <a:buNone/>
              <a:defRPr>
                <a:latin typeface="+mn-lt"/>
              </a:defRPr>
            </a:lvl1pPr>
            <a:lvl2pPr marL="139700" indent="-139700" algn="l" rtl="0">
              <a:buClrTx/>
              <a:buSzPct val="100000"/>
              <a:buFont typeface="Arial" panose="020B0604020202020204" pitchFamily="34" charset="0"/>
              <a:buChar char="•"/>
              <a:defRPr>
                <a:latin typeface="+mj-lt"/>
              </a:defRPr>
            </a:lvl2pPr>
            <a:lvl3pPr marL="304800" indent="-139700" algn="l" rtl="0">
              <a:buClrTx/>
              <a:buSzPct val="100000"/>
              <a:buFont typeface="Arial" panose="020B0604020202020204" pitchFamily="34" charset="0"/>
              <a:buChar char="−"/>
              <a:defRPr>
                <a:latin typeface="+mn-lt"/>
              </a:defRPr>
            </a:lvl3pPr>
            <a:lvl4pPr marL="469900" indent="-139700" algn="l" rtl="0">
              <a:buClrTx/>
              <a:buSzPct val="100000"/>
              <a:buFont typeface="Arial" panose="020B0604020202020204" pitchFamily="34" charset="0"/>
              <a:buChar char="◦"/>
              <a:defRPr>
                <a:latin typeface="+mn-lt"/>
              </a:defRPr>
            </a:lvl4pPr>
            <a:lvl5pPr marL="635000" indent="-139700" algn="l" rtl="0">
              <a:buClrTx/>
              <a:buSzPct val="100000"/>
              <a:buFont typeface="Arial" panose="020B0604020202020204" pitchFamily="34" charset="0"/>
              <a:buChar char="−"/>
              <a:defRPr>
                <a:latin typeface="+mn-lt"/>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p>
        </p:txBody>
      </p:sp>
    </p:spTree>
    <p:extLst>
      <p:ext uri="{BB962C8B-B14F-4D97-AF65-F5344CB8AC3E}">
        <p14:creationId xmlns:p14="http://schemas.microsoft.com/office/powerpoint/2010/main" val="2330908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subtitel &amp; grafie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9961EF8-D49F-2C8F-68DA-DA0F3A12CFAC}"/>
              </a:ext>
            </a:extLst>
          </p:cNvPr>
          <p:cNvGraphicFramePr>
            <a:graphicFrameLocks noChangeAspect="1"/>
          </p:cNvGraphicFramePr>
          <p:nvPr>
            <p:custDataLst>
              <p:tags r:id="rId1"/>
            </p:custDataLst>
            <p:extLst>
              <p:ext uri="{D42A27DB-BD31-4B8C-83A1-F6EECF244321}">
                <p14:modId xmlns:p14="http://schemas.microsoft.com/office/powerpoint/2010/main" val="364524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9961EF8-D49F-2C8F-68DA-DA0F3A12CF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8"/>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chemeClr val="tx1"/>
                </a:solidFill>
              </a:defRPr>
            </a:lvl1pPr>
          </a:lstStyle>
          <a:p>
            <a:pPr lvl="0"/>
            <a:r>
              <a:rPr lang="nl-NL" noProof="0"/>
              <a:t>Klik om de subtitel aan te passen</a:t>
            </a:r>
          </a:p>
        </p:txBody>
      </p:sp>
      <p:sp>
        <p:nvSpPr>
          <p:cNvPr id="17" name="Chart Placeholder 3"/>
          <p:cNvSpPr>
            <a:spLocks noGrp="1"/>
          </p:cNvSpPr>
          <p:nvPr>
            <p:ph type="chart" sz="quarter" idx="15" hasCustomPrompt="1"/>
          </p:nvPr>
        </p:nvSpPr>
        <p:spPr>
          <a:xfrm>
            <a:off x="501652" y="2052000"/>
            <a:ext cx="11188699" cy="4069013"/>
          </a:xfrm>
          <a:prstGeom prst="rect">
            <a:avLst/>
          </a:prstGeom>
        </p:spPr>
        <p:txBody>
          <a:bodyPr>
            <a:noAutofit/>
          </a:bodyPr>
          <a:lstStyle>
            <a:lvl1pPr rtl="0">
              <a:defRPr>
                <a:solidFill>
                  <a:schemeClr val="tx1"/>
                </a:solidFill>
              </a:defRPr>
            </a:lvl1pPr>
          </a:lstStyle>
          <a:p>
            <a:r>
              <a:rPr lang="nl-NL" noProof="0"/>
              <a:t>Voeg een tekst, beeld of grafiek toe…</a:t>
            </a:r>
          </a:p>
        </p:txBody>
      </p:sp>
      <p:sp>
        <p:nvSpPr>
          <p:cNvPr id="18" name="Text Placeholder 8"/>
          <p:cNvSpPr>
            <a:spLocks noGrp="1"/>
          </p:cNvSpPr>
          <p:nvPr>
            <p:ph type="body" sz="quarter" idx="18" hasCustomPrompt="1"/>
          </p:nvPr>
        </p:nvSpPr>
        <p:spPr>
          <a:xfrm>
            <a:off x="501652" y="1674087"/>
            <a:ext cx="11188699" cy="357187"/>
          </a:xfrm>
        </p:spPr>
        <p:txBody>
          <a:bodyPr>
            <a:noAutofit/>
          </a:bodyPr>
          <a:lstStyle>
            <a:lvl1pPr rtl="0">
              <a:defRPr b="1">
                <a:solidFill>
                  <a:schemeClr val="tx1"/>
                </a:solidFill>
              </a:defRPr>
            </a:lvl1pPr>
          </a:lstStyle>
          <a:p>
            <a:pPr lvl="0"/>
            <a:r>
              <a:rPr lang="nl-NL" noProof="0"/>
              <a:t>Klik om de kop aan te passen</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solidFill>
                  <a:schemeClr val="tx1"/>
                </a:solidFill>
                <a:latin typeface="+mj-lt"/>
              </a:defRPr>
            </a:lvl1pPr>
          </a:lstStyle>
          <a:p>
            <a:r>
              <a:rPr lang="nl-NL" noProof="0"/>
              <a:t>Klik om de titel aan te passen</a:t>
            </a:r>
          </a:p>
        </p:txBody>
      </p:sp>
    </p:spTree>
    <p:extLst>
      <p:ext uri="{BB962C8B-B14F-4D97-AF65-F5344CB8AC3E}">
        <p14:creationId xmlns:p14="http://schemas.microsoft.com/office/powerpoint/2010/main" val="2212496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subtitel &amp; bullet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4FA08C3-34F1-5AD2-D2FC-B51EE4C96FD8}"/>
              </a:ext>
            </a:extLst>
          </p:cNvPr>
          <p:cNvGraphicFramePr>
            <a:graphicFrameLocks noChangeAspect="1"/>
          </p:cNvGraphicFramePr>
          <p:nvPr>
            <p:custDataLst>
              <p:tags r:id="rId1"/>
            </p:custDataLst>
            <p:extLst>
              <p:ext uri="{D42A27DB-BD31-4B8C-83A1-F6EECF244321}">
                <p14:modId xmlns:p14="http://schemas.microsoft.com/office/powerpoint/2010/main" val="946106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64FA08C3-34F1-5AD2-D2FC-B51EE4C96F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0" hasCustomPrompt="1"/>
          </p:nvPr>
        </p:nvSpPr>
        <p:spPr>
          <a:xfrm>
            <a:off x="501651" y="1676400"/>
            <a:ext cx="9277349" cy="4705352"/>
          </a:xfrm>
          <a:prstGeom prst="rect">
            <a:avLst/>
          </a:prstGeom>
        </p:spPr>
        <p:txBody>
          <a:bodyPr>
            <a:noAutofit/>
          </a:bodyPr>
          <a:lstStyle>
            <a:lvl1pPr marL="0" indent="0" algn="l" rtl="0">
              <a:buFontTx/>
              <a:buNone/>
              <a:tabLst>
                <a:tab pos="6729413" algn="r"/>
              </a:tabLst>
              <a:defRPr>
                <a:latin typeface="+mn-lt"/>
              </a:defRPr>
            </a:lvl1pPr>
            <a:lvl2pPr marL="139700" indent="-139700" algn="l" rtl="0">
              <a:buClrTx/>
              <a:buSzPct val="100000"/>
              <a:buFont typeface="Arial" panose="020B0604020202020204" pitchFamily="34" charset="0"/>
              <a:buChar char="•"/>
              <a:tabLst>
                <a:tab pos="6729413" algn="r"/>
              </a:tabLst>
              <a:defRPr>
                <a:latin typeface="+mj-lt"/>
              </a:defRPr>
            </a:lvl2pPr>
            <a:lvl3pPr marL="304800" indent="-139700" algn="l" rtl="0">
              <a:buClrTx/>
              <a:buSzPct val="100000"/>
              <a:buFont typeface="Arial" panose="020B0604020202020204" pitchFamily="34" charset="0"/>
              <a:buChar char="−"/>
              <a:tabLst>
                <a:tab pos="6729413" algn="r"/>
              </a:tabLst>
              <a:defRPr>
                <a:latin typeface="+mn-lt"/>
              </a:defRPr>
            </a:lvl3pPr>
            <a:lvl4pPr marL="469900" indent="-139700" algn="l" rtl="0">
              <a:buClrTx/>
              <a:buSzPct val="100000"/>
              <a:buFont typeface="Arial" panose="020B0604020202020204" pitchFamily="34" charset="0"/>
              <a:buChar char="◦"/>
              <a:tabLst>
                <a:tab pos="6729413" algn="r"/>
              </a:tabLst>
              <a:defRPr>
                <a:latin typeface="+mn-lt"/>
              </a:defRPr>
            </a:lvl4pPr>
            <a:lvl5pPr marL="635000" indent="-139700" algn="l" rtl="0">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rtl="0">
              <a:defRPr/>
            </a:lvl1pPr>
          </a:lstStyle>
          <a:p>
            <a:r>
              <a:rPr lang="nl-NL" noProof="0"/>
              <a:t>Klik om de titel aan te passen</a:t>
            </a:r>
            <a:endParaRPr lang="nl-NL"/>
          </a:p>
        </p:txBody>
      </p:sp>
    </p:spTree>
    <p:extLst>
      <p:ext uri="{BB962C8B-B14F-4D97-AF65-F5344CB8AC3E}">
        <p14:creationId xmlns:p14="http://schemas.microsoft.com/office/powerpoint/2010/main" val="37861951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subtitel &amp; 2 kolomm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9E13E59-50F9-C1AB-6D06-CD04EB60D4F5}"/>
              </a:ext>
            </a:extLst>
          </p:cNvPr>
          <p:cNvGraphicFramePr>
            <a:graphicFrameLocks noChangeAspect="1"/>
          </p:cNvGraphicFramePr>
          <p:nvPr>
            <p:custDataLst>
              <p:tags r:id="rId1"/>
            </p:custDataLst>
            <p:extLst>
              <p:ext uri="{D42A27DB-BD31-4B8C-83A1-F6EECF244321}">
                <p14:modId xmlns:p14="http://schemas.microsoft.com/office/powerpoint/2010/main" val="4049373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79E13E59-50F9-C1AB-6D06-CD04EB60D4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501651" y="1676400"/>
            <a:ext cx="5305579"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5" name="Content Placeholder 3"/>
          <p:cNvSpPr>
            <a:spLocks noGrp="1"/>
          </p:cNvSpPr>
          <p:nvPr>
            <p:ph sz="quarter" idx="20" hasCustomPrompt="1"/>
          </p:nvPr>
        </p:nvSpPr>
        <p:spPr>
          <a:xfrm>
            <a:off x="6381539" y="1676400"/>
            <a:ext cx="5322781" cy="4705350"/>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8" name="Text Placeholder 8">
            <a:extLst>
              <a:ext uri="{FF2B5EF4-FFF2-40B4-BE49-F238E27FC236}">
                <a16:creationId xmlns:a16="http://schemas.microsoft.com/office/drawing/2014/main" id="{D58FF0B8-12F4-41CE-AD69-DD52D41C8BBD}"/>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chemeClr val="tx2"/>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565F50C2-3A2B-43F6-97B9-A4F3EF05E45A}"/>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5579988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subtitel, tekst and grafiek">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6676D84-3455-FD05-04FA-2E021E1E239D}"/>
              </a:ext>
            </a:extLst>
          </p:cNvPr>
          <p:cNvGraphicFramePr>
            <a:graphicFrameLocks noChangeAspect="1"/>
          </p:cNvGraphicFramePr>
          <p:nvPr>
            <p:custDataLst>
              <p:tags r:id="rId1"/>
            </p:custDataLst>
            <p:extLst>
              <p:ext uri="{D42A27DB-BD31-4B8C-83A1-F6EECF244321}">
                <p14:modId xmlns:p14="http://schemas.microsoft.com/office/powerpoint/2010/main" val="270028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56676D84-3455-FD05-04FA-2E021E1E23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ntent Placeholder 3"/>
          <p:cNvSpPr>
            <a:spLocks noGrp="1"/>
          </p:cNvSpPr>
          <p:nvPr>
            <p:ph sz="quarter" idx="10" hasCustomPrompt="1"/>
          </p:nvPr>
        </p:nvSpPr>
        <p:spPr>
          <a:xfrm>
            <a:off x="501652" y="1676400"/>
            <a:ext cx="5355165" cy="4444614"/>
          </a:xfrm>
          <a:prstGeom prst="rect">
            <a:avLst/>
          </a:prstGeom>
        </p:spPr>
        <p:txBody>
          <a:bodyPr>
            <a:noAutofit/>
          </a:bodyPr>
          <a:lstStyle>
            <a:lvl1pPr marL="0" indent="0" algn="l" rtl="0">
              <a:buFontTx/>
              <a:buNone/>
              <a:tabLst>
                <a:tab pos="5029200" algn="r"/>
              </a:tabLst>
              <a:defRPr/>
            </a:lvl1pPr>
            <a:lvl2pPr marL="139700" indent="-139700" algn="l" rtl="0">
              <a:buClrTx/>
              <a:buSzPct val="100000"/>
              <a:buFont typeface="Arial" panose="020B0604020202020204" pitchFamily="34" charset="0"/>
              <a:buChar char="•"/>
              <a:tabLst>
                <a:tab pos="5029200" algn="r"/>
              </a:tabLst>
              <a:defRPr/>
            </a:lvl2pPr>
            <a:lvl3pPr marL="304800" indent="-139700" algn="l" rtl="0">
              <a:buClrTx/>
              <a:buSzPct val="100000"/>
              <a:buFont typeface="Arial" panose="020B0604020202020204" pitchFamily="34" charset="0"/>
              <a:buChar char="−"/>
              <a:tabLst>
                <a:tab pos="5029200" algn="r"/>
              </a:tabLst>
              <a:defRPr/>
            </a:lvl3pPr>
            <a:lvl4pPr marL="469900" indent="-139700" algn="l" rtl="0">
              <a:buClrTx/>
              <a:buSzPct val="100000"/>
              <a:buFont typeface="Arial" panose="020B0604020202020204" pitchFamily="34" charset="0"/>
              <a:buChar char="◦"/>
              <a:tabLst>
                <a:tab pos="5029200" algn="r"/>
              </a:tabLst>
              <a:defRPr/>
            </a:lvl4pPr>
            <a:lvl5pPr marL="635000" indent="-139700" algn="l" rtl="0">
              <a:buClrTx/>
              <a:buSzPct val="100000"/>
              <a:buFont typeface="Arial" panose="020B0604020202020204" pitchFamily="34" charset="0"/>
              <a:buChar char="−"/>
              <a:tabLst>
                <a:tab pos="5029200" algn="r"/>
              </a:tabLst>
              <a:defRPr baseline="0"/>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3" name="Chart Placeholder 2"/>
          <p:cNvSpPr>
            <a:spLocks noGrp="1"/>
          </p:cNvSpPr>
          <p:nvPr>
            <p:ph type="chart" sz="quarter" idx="21" hasCustomPrompt="1"/>
          </p:nvPr>
        </p:nvSpPr>
        <p:spPr>
          <a:xfrm>
            <a:off x="6341223" y="2125013"/>
            <a:ext cx="5349128" cy="3996000"/>
          </a:xfrm>
        </p:spPr>
        <p:txBody>
          <a:bodyPr>
            <a:noAutofit/>
          </a:bodyPr>
          <a:lstStyle>
            <a:lvl1pPr rtl="0">
              <a:defRPr/>
            </a:lvl1pPr>
          </a:lstStyle>
          <a:p>
            <a:r>
              <a:rPr lang="nl-NL" noProof="0"/>
              <a:t>Voeg een grafiek toe</a:t>
            </a:r>
          </a:p>
        </p:txBody>
      </p:sp>
      <p:sp>
        <p:nvSpPr>
          <p:cNvPr id="6" name="Text Placeholder 5"/>
          <p:cNvSpPr>
            <a:spLocks noGrp="1"/>
          </p:cNvSpPr>
          <p:nvPr>
            <p:ph type="body" sz="quarter" idx="22" hasCustomPrompt="1"/>
          </p:nvPr>
        </p:nvSpPr>
        <p:spPr>
          <a:xfrm>
            <a:off x="6341223" y="1676400"/>
            <a:ext cx="5349128" cy="409575"/>
          </a:xfrm>
        </p:spPr>
        <p:txBody>
          <a:bodyPr>
            <a:noAutofit/>
          </a:bodyPr>
          <a:lstStyle>
            <a:lvl1pPr rtl="0">
              <a:defRPr/>
            </a:lvl1pPr>
          </a:lstStyle>
          <a:p>
            <a:pPr lvl="0"/>
            <a:r>
              <a:rPr lang="nl-NL" noProof="0"/>
              <a:t>Klik om de tekst aan te passen</a:t>
            </a:r>
          </a:p>
        </p:txBody>
      </p:sp>
      <p:sp>
        <p:nvSpPr>
          <p:cNvPr id="15" name="Text Placeholder 7"/>
          <p:cNvSpPr>
            <a:spLocks noGrp="1"/>
          </p:cNvSpPr>
          <p:nvPr>
            <p:ph type="body" sz="quarter" idx="23" hasCustomPrompt="1"/>
          </p:nvPr>
        </p:nvSpPr>
        <p:spPr>
          <a:xfrm>
            <a:off x="501650" y="6121014"/>
            <a:ext cx="11188700" cy="260737"/>
          </a:xfrm>
        </p:spPr>
        <p:txBody>
          <a:bodyPr>
            <a:noAutofit/>
          </a:bodyPr>
          <a:lstStyle>
            <a:lvl1pPr rtl="0">
              <a:spcAft>
                <a:spcPts val="0"/>
              </a:spcAft>
              <a:defRPr sz="1000"/>
            </a:lvl1pPr>
          </a:lstStyle>
          <a:p>
            <a:pPr lvl="0"/>
            <a:r>
              <a:rPr lang="nl-NL" noProof="0"/>
              <a:t>Klik om de tekst aan te passen</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786067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subtitel &amp; 3 grafiek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3076E67-E87F-0931-66FD-6E0BFDBCC453}"/>
              </a:ext>
            </a:extLst>
          </p:cNvPr>
          <p:cNvGraphicFramePr>
            <a:graphicFrameLocks noChangeAspect="1"/>
          </p:cNvGraphicFramePr>
          <p:nvPr>
            <p:custDataLst>
              <p:tags r:id="rId1"/>
            </p:custDataLst>
            <p:extLst>
              <p:ext uri="{D42A27DB-BD31-4B8C-83A1-F6EECF244321}">
                <p14:modId xmlns:p14="http://schemas.microsoft.com/office/powerpoint/2010/main" val="1806243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3076E67-E87F-0931-66FD-6E0BFDBCC4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hart Placeholder 3"/>
          <p:cNvSpPr>
            <a:spLocks noGrp="1"/>
          </p:cNvSpPr>
          <p:nvPr>
            <p:ph type="chart" sz="quarter" idx="15" hasCustomPrompt="1"/>
          </p:nvPr>
        </p:nvSpPr>
        <p:spPr>
          <a:xfrm>
            <a:off x="507007" y="2083528"/>
            <a:ext cx="2924184" cy="3930791"/>
          </a:xfrm>
          <a:prstGeom prst="rect">
            <a:avLst/>
          </a:prstGeom>
        </p:spPr>
        <p:txBody>
          <a:bodyPr/>
          <a:lstStyle>
            <a:lvl1pPr rtl="0">
              <a:defRPr/>
            </a:lvl1pPr>
          </a:lstStyle>
          <a:p>
            <a:r>
              <a:rPr lang="nl-NL" noProof="0"/>
              <a:t>Voeg een grafiek toe</a:t>
            </a:r>
          </a:p>
        </p:txBody>
      </p:sp>
      <p:sp>
        <p:nvSpPr>
          <p:cNvPr id="18" name="Text Placeholder 8"/>
          <p:cNvSpPr>
            <a:spLocks noGrp="1"/>
          </p:cNvSpPr>
          <p:nvPr>
            <p:ph type="body" sz="quarter" idx="18" hasCustomPrompt="1"/>
          </p:nvPr>
        </p:nvSpPr>
        <p:spPr>
          <a:xfrm>
            <a:off x="507007" y="1690675"/>
            <a:ext cx="2924184" cy="373803"/>
          </a:xfrm>
        </p:spPr>
        <p:txBody>
          <a:bodyPr/>
          <a:lstStyle>
            <a:lvl1pPr rtl="0">
              <a:defRPr/>
            </a:lvl1pPr>
          </a:lstStyle>
          <a:p>
            <a:pPr lvl="0"/>
            <a:r>
              <a:rPr lang="nl-NL" noProof="0"/>
              <a:t>Klik om de tekst aan te passen</a:t>
            </a:r>
          </a:p>
        </p:txBody>
      </p:sp>
      <p:sp>
        <p:nvSpPr>
          <p:cNvPr id="7" name="Chart Placeholder 3"/>
          <p:cNvSpPr>
            <a:spLocks noGrp="1"/>
          </p:cNvSpPr>
          <p:nvPr>
            <p:ph type="chart" sz="quarter" idx="19" hasCustomPrompt="1"/>
          </p:nvPr>
        </p:nvSpPr>
        <p:spPr>
          <a:xfrm>
            <a:off x="3636674" y="2083528"/>
            <a:ext cx="2919701" cy="3930791"/>
          </a:xfrm>
          <a:prstGeom prst="rect">
            <a:avLst/>
          </a:prstGeom>
        </p:spPr>
        <p:txBody>
          <a:bodyPr/>
          <a:lstStyle>
            <a:lvl1pPr rtl="0">
              <a:defRPr/>
            </a:lvl1pPr>
          </a:lstStyle>
          <a:p>
            <a:r>
              <a:rPr lang="nl-NL" noProof="0"/>
              <a:t>Voeg een grafiek toe</a:t>
            </a:r>
          </a:p>
        </p:txBody>
      </p:sp>
      <p:sp>
        <p:nvSpPr>
          <p:cNvPr id="8" name="Text Placeholder 8"/>
          <p:cNvSpPr>
            <a:spLocks noGrp="1"/>
          </p:cNvSpPr>
          <p:nvPr>
            <p:ph type="body" sz="quarter" idx="20" hasCustomPrompt="1"/>
          </p:nvPr>
        </p:nvSpPr>
        <p:spPr>
          <a:xfrm>
            <a:off x="3636674" y="1690675"/>
            <a:ext cx="2919701" cy="373803"/>
          </a:xfrm>
        </p:spPr>
        <p:txBody>
          <a:bodyPr/>
          <a:lstStyle>
            <a:lvl1pPr rtl="0">
              <a:defRPr/>
            </a:lvl1pPr>
          </a:lstStyle>
          <a:p>
            <a:pPr lvl="0"/>
            <a:r>
              <a:rPr lang="nl-NL" noProof="0"/>
              <a:t>Klik om de tekst aan te passen</a:t>
            </a:r>
          </a:p>
        </p:txBody>
      </p:sp>
      <p:sp>
        <p:nvSpPr>
          <p:cNvPr id="9" name="Chart Placeholder 3"/>
          <p:cNvSpPr>
            <a:spLocks noGrp="1"/>
          </p:cNvSpPr>
          <p:nvPr>
            <p:ph type="chart" sz="quarter" idx="21" hasCustomPrompt="1"/>
          </p:nvPr>
        </p:nvSpPr>
        <p:spPr>
          <a:xfrm>
            <a:off x="6754669" y="2083528"/>
            <a:ext cx="2916382" cy="3930791"/>
          </a:xfrm>
          <a:prstGeom prst="rect">
            <a:avLst/>
          </a:prstGeom>
        </p:spPr>
        <p:txBody>
          <a:bodyPr/>
          <a:lstStyle>
            <a:lvl1pPr rtl="0">
              <a:defRPr/>
            </a:lvl1pPr>
          </a:lstStyle>
          <a:p>
            <a:r>
              <a:rPr lang="nl-NL" noProof="0"/>
              <a:t>Voeg een grafiek toe</a:t>
            </a:r>
          </a:p>
        </p:txBody>
      </p:sp>
      <p:sp>
        <p:nvSpPr>
          <p:cNvPr id="10" name="Text Placeholder 8"/>
          <p:cNvSpPr>
            <a:spLocks noGrp="1"/>
          </p:cNvSpPr>
          <p:nvPr>
            <p:ph type="body" sz="quarter" idx="22" hasCustomPrompt="1"/>
          </p:nvPr>
        </p:nvSpPr>
        <p:spPr>
          <a:xfrm>
            <a:off x="6754669" y="1690675"/>
            <a:ext cx="2916382" cy="379660"/>
          </a:xfrm>
        </p:spPr>
        <p:txBody>
          <a:bodyPr/>
          <a:lstStyle>
            <a:lvl1pPr rtl="0">
              <a:defRPr/>
            </a:lvl1pPr>
          </a:lstStyle>
          <a:p>
            <a:pPr lvl="0"/>
            <a:r>
              <a:rPr lang="nl-NL" noProof="0"/>
              <a:t>Klik om de tekst aan te passen</a:t>
            </a:r>
          </a:p>
        </p:txBody>
      </p:sp>
      <p:sp>
        <p:nvSpPr>
          <p:cNvPr id="11" name="Text Placeholder 7"/>
          <p:cNvSpPr>
            <a:spLocks noGrp="1"/>
          </p:cNvSpPr>
          <p:nvPr>
            <p:ph type="body" sz="quarter" idx="23" hasCustomPrompt="1"/>
          </p:nvPr>
        </p:nvSpPr>
        <p:spPr>
          <a:xfrm>
            <a:off x="502920" y="6056362"/>
            <a:ext cx="9164950" cy="316411"/>
          </a:xfrm>
        </p:spPr>
        <p:txBody>
          <a:bodyPr>
            <a:noAutofit/>
          </a:bodyPr>
          <a:lstStyle>
            <a:lvl1pPr rtl="0">
              <a:spcAft>
                <a:spcPts val="0"/>
              </a:spcAft>
              <a:defRPr sz="1000"/>
            </a:lvl1pPr>
          </a:lstStyle>
          <a:p>
            <a:pPr lvl="0"/>
            <a:r>
              <a:rPr lang="nl-NL" noProof="0"/>
              <a:t>Klik om de tekst aan te passen</a:t>
            </a:r>
          </a:p>
        </p:txBody>
      </p:sp>
      <p:sp>
        <p:nvSpPr>
          <p:cNvPr id="13" name="Text Placeholder 8">
            <a:extLst>
              <a:ext uri="{FF2B5EF4-FFF2-40B4-BE49-F238E27FC236}">
                <a16:creationId xmlns:a16="http://schemas.microsoft.com/office/drawing/2014/main" id="{B8D61533-1469-4AF4-8FF7-C7742D00F912}"/>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4" name="Title Placeholder 1">
            <a:extLst>
              <a:ext uri="{FF2B5EF4-FFF2-40B4-BE49-F238E27FC236}">
                <a16:creationId xmlns:a16="http://schemas.microsoft.com/office/drawing/2014/main" id="{0A92555C-0F4F-4CCE-BC5E-1127CF9949F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2084254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subtitel &amp; 4 icone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9588D3A-FE18-E4D4-2B26-091A0A817B06}"/>
              </a:ext>
            </a:extLst>
          </p:cNvPr>
          <p:cNvGraphicFramePr>
            <a:graphicFrameLocks noChangeAspect="1"/>
          </p:cNvGraphicFramePr>
          <p:nvPr>
            <p:custDataLst>
              <p:tags r:id="rId1"/>
            </p:custDataLst>
            <p:extLst>
              <p:ext uri="{D42A27DB-BD31-4B8C-83A1-F6EECF244321}">
                <p14:modId xmlns:p14="http://schemas.microsoft.com/office/powerpoint/2010/main" val="52762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59588D3A-FE18-E4D4-2B26-091A0A817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6"/>
          <p:cNvSpPr>
            <a:spLocks noGrp="1"/>
          </p:cNvSpPr>
          <p:nvPr>
            <p:ph type="pic" sz="quarter" idx="13" hasCustomPrompt="1"/>
          </p:nvPr>
        </p:nvSpPr>
        <p:spPr>
          <a:xfrm>
            <a:off x="501649" y="1693964"/>
            <a:ext cx="2712000" cy="1260000"/>
          </a:xfrm>
        </p:spPr>
        <p:txBody>
          <a:bodyPr lIns="0" tIns="0" rIns="0" bIns="0">
            <a:noAutofit/>
          </a:bodyPr>
          <a:lstStyle>
            <a:lvl1pPr rtl="0">
              <a:defRPr/>
            </a:lvl1pPr>
          </a:lstStyle>
          <a:p>
            <a:r>
              <a:rPr lang="nl-NL" noProof="0"/>
              <a:t>Voeg een icon toe</a:t>
            </a:r>
          </a:p>
        </p:txBody>
      </p:sp>
      <p:sp>
        <p:nvSpPr>
          <p:cNvPr id="5" name="Picture Placeholder 6"/>
          <p:cNvSpPr>
            <a:spLocks noGrp="1"/>
          </p:cNvSpPr>
          <p:nvPr>
            <p:ph type="pic" sz="quarter" idx="14" hasCustomPrompt="1"/>
          </p:nvPr>
        </p:nvSpPr>
        <p:spPr>
          <a:xfrm>
            <a:off x="3327216" y="1693964"/>
            <a:ext cx="2712000" cy="1260000"/>
          </a:xfrm>
        </p:spPr>
        <p:txBody>
          <a:bodyPr lIns="0" tIns="0" rIns="0" bIns="0">
            <a:noAutofit/>
          </a:bodyPr>
          <a:lstStyle>
            <a:lvl1pPr rtl="0">
              <a:defRPr/>
            </a:lvl1pPr>
          </a:lstStyle>
          <a:p>
            <a:r>
              <a:rPr lang="nl-NL" noProof="0"/>
              <a:t>Voeg een icon toe</a:t>
            </a:r>
          </a:p>
        </p:txBody>
      </p:sp>
      <p:sp>
        <p:nvSpPr>
          <p:cNvPr id="6" name="Picture Placeholder 6"/>
          <p:cNvSpPr>
            <a:spLocks noGrp="1"/>
          </p:cNvSpPr>
          <p:nvPr>
            <p:ph type="pic" sz="quarter" idx="15" hasCustomPrompt="1"/>
          </p:nvPr>
        </p:nvSpPr>
        <p:spPr>
          <a:xfrm>
            <a:off x="6152783" y="1693964"/>
            <a:ext cx="2712000" cy="1260000"/>
          </a:xfrm>
        </p:spPr>
        <p:txBody>
          <a:bodyPr lIns="0" tIns="0" rIns="0" bIns="0">
            <a:noAutofit/>
          </a:bodyPr>
          <a:lstStyle>
            <a:lvl1pPr rtl="0">
              <a:defRPr/>
            </a:lvl1pPr>
          </a:lstStyle>
          <a:p>
            <a:r>
              <a:rPr lang="nl-NL" noProof="0"/>
              <a:t>Voeg een icon toe</a:t>
            </a:r>
          </a:p>
        </p:txBody>
      </p:sp>
      <p:sp>
        <p:nvSpPr>
          <p:cNvPr id="7" name="Picture Placeholder 6"/>
          <p:cNvSpPr>
            <a:spLocks noGrp="1"/>
          </p:cNvSpPr>
          <p:nvPr>
            <p:ph type="pic" sz="quarter" idx="16" hasCustomPrompt="1"/>
          </p:nvPr>
        </p:nvSpPr>
        <p:spPr>
          <a:xfrm>
            <a:off x="8978351" y="1693964"/>
            <a:ext cx="2712000" cy="1260000"/>
          </a:xfrm>
        </p:spPr>
        <p:txBody>
          <a:bodyPr lIns="0" tIns="0" rIns="0" bIns="0">
            <a:noAutofit/>
          </a:bodyPr>
          <a:lstStyle>
            <a:lvl1pPr rtl="0">
              <a:defRPr/>
            </a:lvl1pPr>
          </a:lstStyle>
          <a:p>
            <a:r>
              <a:rPr lang="nl-NL" noProof="0"/>
              <a:t>Voeg een icon toe</a:t>
            </a:r>
          </a:p>
        </p:txBody>
      </p:sp>
      <p:sp>
        <p:nvSpPr>
          <p:cNvPr id="9" name="Text Placeholder 8"/>
          <p:cNvSpPr>
            <a:spLocks noGrp="1"/>
          </p:cNvSpPr>
          <p:nvPr>
            <p:ph type="body" sz="quarter" idx="17" hasCustomPrompt="1"/>
          </p:nvPr>
        </p:nvSpPr>
        <p:spPr>
          <a:xfrm>
            <a:off x="501650" y="3124200"/>
            <a:ext cx="2720468" cy="3257548"/>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0" name="Text Placeholder 8"/>
          <p:cNvSpPr>
            <a:spLocks noGrp="1"/>
          </p:cNvSpPr>
          <p:nvPr>
            <p:ph type="body" sz="quarter" idx="18" hasCustomPrompt="1"/>
          </p:nvPr>
        </p:nvSpPr>
        <p:spPr>
          <a:xfrm>
            <a:off x="6149963" y="3120551"/>
            <a:ext cx="2712000" cy="326119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p:cNvSpPr>
            <a:spLocks noGrp="1"/>
          </p:cNvSpPr>
          <p:nvPr>
            <p:ph type="body" sz="quarter" idx="19" hasCustomPrompt="1"/>
          </p:nvPr>
        </p:nvSpPr>
        <p:spPr>
          <a:xfrm>
            <a:off x="3330040" y="3124200"/>
            <a:ext cx="2712000" cy="3257549"/>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2" name="Text Placeholder 8"/>
          <p:cNvSpPr>
            <a:spLocks noGrp="1"/>
          </p:cNvSpPr>
          <p:nvPr>
            <p:ph type="body" sz="quarter" idx="20" hasCustomPrompt="1"/>
          </p:nvPr>
        </p:nvSpPr>
        <p:spPr>
          <a:xfrm>
            <a:off x="8993169" y="3108508"/>
            <a:ext cx="2697183" cy="3273240"/>
          </a:xfrm>
        </p:spPr>
        <p:txBody>
          <a:bodyPr>
            <a:noAutofit/>
          </a:bodyPr>
          <a:lstStyle>
            <a:lvl1pPr marL="0" indent="0" algn="l" rtl="0">
              <a:buFontTx/>
              <a:buNone/>
              <a:defRPr b="1">
                <a:solidFill>
                  <a:schemeClr val="accent1"/>
                </a:solidFill>
              </a:defRPr>
            </a:lvl1pPr>
            <a:lvl2pPr marL="139700" indent="-139700" algn="l" rtl="0">
              <a:spcAft>
                <a:spcPts val="0"/>
              </a:spcAft>
              <a:buClrTx/>
              <a:buSzPct val="100000"/>
              <a:buFont typeface="Arial" panose="020B0604020202020204" pitchFamily="34" charset="0"/>
              <a:buChar char="•"/>
              <a:defRPr/>
            </a:lvl2pPr>
            <a:lvl3pPr marL="304800" indent="-139700" algn="l" rtl="0">
              <a:spcAft>
                <a:spcPts val="0"/>
              </a:spcAft>
              <a:buClrTx/>
              <a:buSzPct val="100000"/>
              <a:buFont typeface="Arial" panose="020B0604020202020204" pitchFamily="34" charset="0"/>
              <a:buChar char="−"/>
              <a:defRPr/>
            </a:lvl3pPr>
            <a:lvl4pPr marL="469900" indent="-139700" algn="l" rtl="0">
              <a:spcAft>
                <a:spcPts val="0"/>
              </a:spcAft>
              <a:buClrTx/>
              <a:buSzPct val="100000"/>
              <a:buFont typeface="Arial" panose="020B0604020202020204" pitchFamily="34" charset="0"/>
              <a:buChar char="◦"/>
              <a:defRPr/>
            </a:lvl4pPr>
            <a:lvl5pPr marL="635000" indent="-139700" algn="l" rtl="0">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nl-NL" noProof="0"/>
              <a:t>Klik op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61787798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subtitel &amp; 3 beelden">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BC3B0F-CADB-BAB2-2EA0-D71EBFFB1618}"/>
              </a:ext>
            </a:extLst>
          </p:cNvPr>
          <p:cNvGraphicFramePr>
            <a:graphicFrameLocks noChangeAspect="1"/>
          </p:cNvGraphicFramePr>
          <p:nvPr>
            <p:custDataLst>
              <p:tags r:id="rId1"/>
            </p:custDataLst>
            <p:extLst>
              <p:ext uri="{D42A27DB-BD31-4B8C-83A1-F6EECF244321}">
                <p14:modId xmlns:p14="http://schemas.microsoft.com/office/powerpoint/2010/main" val="48652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32BC3B0F-CADB-BAB2-2EA0-D71EBFFB16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7"/>
          <p:cNvSpPr>
            <a:spLocks noGrp="1"/>
          </p:cNvSpPr>
          <p:nvPr>
            <p:ph type="pic" sz="quarter" idx="13" hasCustomPrompt="1"/>
          </p:nvPr>
        </p:nvSpPr>
        <p:spPr>
          <a:xfrm>
            <a:off x="501651" y="1676400"/>
            <a:ext cx="3613149" cy="1969362"/>
          </a:xfrm>
        </p:spPr>
        <p:txBody>
          <a:bodyPr/>
          <a:lstStyle>
            <a:lvl1pPr rtl="0">
              <a:defRPr/>
            </a:lvl1pPr>
          </a:lstStyle>
          <a:p>
            <a:r>
              <a:rPr lang="nl-NL" noProof="0"/>
              <a:t>Voeg een icon of beeld toe</a:t>
            </a:r>
          </a:p>
        </p:txBody>
      </p:sp>
      <p:sp>
        <p:nvSpPr>
          <p:cNvPr id="5" name="Picture Placeholder 7"/>
          <p:cNvSpPr>
            <a:spLocks noGrp="1"/>
          </p:cNvSpPr>
          <p:nvPr>
            <p:ph type="pic" sz="quarter" idx="14" hasCustomPrompt="1"/>
          </p:nvPr>
        </p:nvSpPr>
        <p:spPr>
          <a:xfrm>
            <a:off x="8125666" y="1693965"/>
            <a:ext cx="3564683" cy="1971675"/>
          </a:xfrm>
        </p:spPr>
        <p:txBody>
          <a:bodyPr/>
          <a:lstStyle>
            <a:lvl1pPr rtl="0">
              <a:defRPr/>
            </a:lvl1pPr>
          </a:lstStyle>
          <a:p>
            <a:r>
              <a:rPr lang="nl-NL" noProof="0"/>
              <a:t>Voeg een icon of beeld toe</a:t>
            </a:r>
          </a:p>
        </p:txBody>
      </p:sp>
      <p:sp>
        <p:nvSpPr>
          <p:cNvPr id="6" name="Picture Placeholder 7"/>
          <p:cNvSpPr>
            <a:spLocks noGrp="1"/>
          </p:cNvSpPr>
          <p:nvPr>
            <p:ph type="pic" sz="quarter" idx="15" hasCustomPrompt="1"/>
          </p:nvPr>
        </p:nvSpPr>
        <p:spPr>
          <a:xfrm>
            <a:off x="4312831" y="1674087"/>
            <a:ext cx="3573869" cy="1971675"/>
          </a:xfrm>
        </p:spPr>
        <p:txBody>
          <a:bodyPr/>
          <a:lstStyle>
            <a:lvl1pPr rtl="0">
              <a:defRPr/>
            </a:lvl1pPr>
          </a:lstStyle>
          <a:p>
            <a:r>
              <a:rPr lang="nl-NL" noProof="0"/>
              <a:t>Voeg een icon of beeld toe</a:t>
            </a:r>
          </a:p>
        </p:txBody>
      </p:sp>
      <p:sp>
        <p:nvSpPr>
          <p:cNvPr id="9" name="Text Placeholder 18"/>
          <p:cNvSpPr>
            <a:spLocks noGrp="1"/>
          </p:cNvSpPr>
          <p:nvPr>
            <p:ph idx="1" hasCustomPrompt="1"/>
          </p:nvPr>
        </p:nvSpPr>
        <p:spPr>
          <a:xfrm>
            <a:off x="501651" y="3832225"/>
            <a:ext cx="3613149"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3" name="Text Placeholder 18"/>
          <p:cNvSpPr>
            <a:spLocks noGrp="1"/>
          </p:cNvSpPr>
          <p:nvPr>
            <p:ph idx="16" hasCustomPrompt="1"/>
          </p:nvPr>
        </p:nvSpPr>
        <p:spPr>
          <a:xfrm>
            <a:off x="4306956" y="3832225"/>
            <a:ext cx="3579744"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4" name="Text Placeholder 18"/>
          <p:cNvSpPr>
            <a:spLocks noGrp="1"/>
          </p:cNvSpPr>
          <p:nvPr>
            <p:ph idx="17" hasCustomPrompt="1"/>
          </p:nvPr>
        </p:nvSpPr>
        <p:spPr>
          <a:xfrm>
            <a:off x="8125666" y="3832225"/>
            <a:ext cx="3564683" cy="2095200"/>
          </a:xfrm>
          <a:prstGeom prst="rect">
            <a:avLst/>
          </a:prstGeom>
        </p:spPr>
        <p:txBody>
          <a:bodyPr vert="horz" lIns="0" tIns="0" rIns="0" bIns="0" rtlCol="0">
            <a:noAutofit/>
          </a:bodyPr>
          <a:lstStyle>
            <a:lvl1pPr marL="0" indent="0" algn="l" rtl="0">
              <a:buFontTx/>
              <a:buNone/>
              <a:defRPr/>
            </a:lvl1pPr>
            <a:lvl2pPr marL="139700" indent="-139700" algn="l" rtl="0">
              <a:buClrTx/>
              <a:buSzPct val="100000"/>
              <a:buFont typeface="Arial" panose="020B0604020202020204" pitchFamily="34" charset="0"/>
              <a:buChar char="•"/>
              <a:defRPr/>
            </a:lvl2pPr>
            <a:lvl3pPr marL="304800" indent="-139700" algn="l" rtl="0">
              <a:buClrTx/>
              <a:buSzPct val="100000"/>
              <a:buFont typeface="Arial" panose="020B0604020202020204" pitchFamily="34" charset="0"/>
              <a:buChar char="−"/>
              <a:defRPr/>
            </a:lvl3pPr>
            <a:lvl4pPr marL="469900" indent="-139700" algn="l" rtl="0">
              <a:buClrTx/>
              <a:buSzPct val="100000"/>
              <a:buFont typeface="Arial" panose="020B0604020202020204" pitchFamily="34" charset="0"/>
              <a:buChar char="◦"/>
              <a:defRPr/>
            </a:lvl4pPr>
            <a:lvl5pPr marL="635000" indent="-139700" algn="l" rtl="0">
              <a:buClrTx/>
              <a:buSzPct val="100000"/>
              <a:buFont typeface="Arial" panose="020B0604020202020204" pitchFamily="34" charset="0"/>
              <a:buChar char="−"/>
              <a:defRPr/>
            </a:lvl5pPr>
          </a:lstStyle>
          <a:p>
            <a:pPr lvl="0"/>
            <a:r>
              <a:rPr lang="nl-NL" noProof="0"/>
              <a:t>Klik om de tekst aan te passen</a:t>
            </a:r>
          </a:p>
          <a:p>
            <a:pPr lvl="1"/>
            <a:r>
              <a:rPr lang="nl-NL" noProof="0"/>
              <a:t>Eerste level</a:t>
            </a:r>
          </a:p>
          <a:p>
            <a:pPr lvl="2"/>
            <a:r>
              <a:rPr lang="nl-NL" noProof="0"/>
              <a:t>Tweede level</a:t>
            </a:r>
          </a:p>
          <a:p>
            <a:pPr lvl="3"/>
            <a:r>
              <a:rPr lang="nl-NL" noProof="0"/>
              <a:t>Derde level</a:t>
            </a:r>
          </a:p>
          <a:p>
            <a:pPr lvl="4"/>
            <a:r>
              <a:rPr lang="nl-NL" noProof="0"/>
              <a:t>Vierde level</a:t>
            </a:r>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8918440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0B58449-B4F2-C785-7510-EB716E878E8B}"/>
              </a:ext>
            </a:extLst>
          </p:cNvPr>
          <p:cNvGraphicFramePr>
            <a:graphicFrameLocks noChangeAspect="1"/>
          </p:cNvGraphicFramePr>
          <p:nvPr>
            <p:custDataLst>
              <p:tags r:id="rId1"/>
            </p:custDataLst>
            <p:extLst>
              <p:ext uri="{D42A27DB-BD31-4B8C-83A1-F6EECF244321}">
                <p14:modId xmlns:p14="http://schemas.microsoft.com/office/powerpoint/2010/main" val="828938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8" name="think-cell data - do not delete" hidden="1">
                        <a:extLst>
                          <a:ext uri="{FF2B5EF4-FFF2-40B4-BE49-F238E27FC236}">
                            <a16:creationId xmlns:a16="http://schemas.microsoft.com/office/drawing/2014/main" id="{60B58449-B4F2-C785-7510-EB716E878E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1524000" y="1122363"/>
            <a:ext cx="9144000" cy="2387600"/>
          </a:xfrm>
        </p:spPr>
        <p:txBody>
          <a:bodyPr vert="horz" anchor="b"/>
          <a:lstStyle>
            <a:lvl1pPr algn="ctr" rtl="0">
              <a:defRPr sz="6000"/>
            </a:lvl1pPr>
          </a:lstStyle>
          <a:p>
            <a:r>
              <a:rPr lang="nl-NL"/>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Click to edit Master subtitle style</a:t>
            </a:r>
          </a:p>
        </p:txBody>
      </p:sp>
      <p:sp>
        <p:nvSpPr>
          <p:cNvPr id="4" name="Date Placeholder 3"/>
          <p:cNvSpPr>
            <a:spLocks noGrp="1"/>
          </p:cNvSpPr>
          <p:nvPr>
            <p:ph type="dt" sz="half" idx="10"/>
          </p:nvPr>
        </p:nvSpPr>
        <p:spPr/>
        <p:txBody>
          <a:bodyPr/>
          <a:lstStyle>
            <a:lvl1pPr rtl="0">
              <a:defRPr/>
            </a:lvl1pPr>
          </a:lstStyle>
          <a:p>
            <a:fld id="{846CE7D5-CF57-46EF-B807-FDD0502418D4}" type="datetimeFigureOut">
              <a:rPr lang="nl-NL" smtClean="0"/>
              <a:t>15-5-2025</a:t>
            </a:fld>
            <a:endParaRPr lang="nl-NL"/>
          </a:p>
        </p:txBody>
      </p:sp>
      <p:sp>
        <p:nvSpPr>
          <p:cNvPr id="5" name="Footer Placeholder 4"/>
          <p:cNvSpPr>
            <a:spLocks noGrp="1"/>
          </p:cNvSpPr>
          <p:nvPr>
            <p:ph type="ftr" sz="quarter" idx="11"/>
          </p:nvPr>
        </p:nvSpPr>
        <p:spPr/>
        <p:txBody>
          <a:bodyPr/>
          <a:lstStyle>
            <a:lvl1pPr rtl="0">
              <a:defRPr/>
            </a:lvl1pPr>
          </a:lstStyle>
          <a:p>
            <a:endParaRPr lang="nl-NL"/>
          </a:p>
        </p:txBody>
      </p:sp>
      <p:sp>
        <p:nvSpPr>
          <p:cNvPr id="6" name="Slide Number Placeholder 5"/>
          <p:cNvSpPr>
            <a:spLocks noGrp="1"/>
          </p:cNvSpPr>
          <p:nvPr>
            <p:ph type="sldNum" sz="quarter" idx="12"/>
          </p:nvPr>
        </p:nvSpPr>
        <p:spPr/>
        <p:txBody>
          <a:bodyPr/>
          <a:lstStyle>
            <a:lvl1pPr rtl="0">
              <a:defRPr/>
            </a:lvl1pPr>
          </a:lstStyle>
          <a:p>
            <a:fld id="{330EA680-D336-4FF7-8B7A-9848BB0A1C32}" type="slidenum">
              <a:rPr lang="nl-NL" smtClean="0"/>
              <a:t>‹nr.›</a:t>
            </a:fld>
            <a:endParaRPr lang="nl-NL"/>
          </a:p>
        </p:txBody>
      </p:sp>
    </p:spTree>
    <p:extLst>
      <p:ext uri="{BB962C8B-B14F-4D97-AF65-F5344CB8AC3E}">
        <p14:creationId xmlns:p14="http://schemas.microsoft.com/office/powerpoint/2010/main" val="229679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 patroon 1">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27AC6F8-0956-7AE6-00C9-0DE71D9F0840}"/>
              </a:ext>
            </a:extLst>
          </p:cNvPr>
          <p:cNvGraphicFramePr>
            <a:graphicFrameLocks noChangeAspect="1"/>
          </p:cNvGraphicFramePr>
          <p:nvPr>
            <p:custDataLst>
              <p:tags r:id="rId1"/>
            </p:custDataLst>
            <p:extLst>
              <p:ext uri="{D42A27DB-BD31-4B8C-83A1-F6EECF244321}">
                <p14:modId xmlns:p14="http://schemas.microsoft.com/office/powerpoint/2010/main" val="72124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D27AC6F8-0956-7AE6-00C9-0DE71D9F08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BC1C853-0C0C-7C20-C80E-56F9D5278AB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0291413B-5EFB-01A6-AA91-167C48BEBADF}"/>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7A6FA10-C1FF-3844-7D77-A6ABB737AB59}"/>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15025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8392D45-D8B6-01D4-C671-50C97602219F}"/>
              </a:ext>
            </a:extLst>
          </p:cNvPr>
          <p:cNvGraphicFramePr>
            <a:graphicFrameLocks noChangeAspect="1"/>
          </p:cNvGraphicFramePr>
          <p:nvPr>
            <p:custDataLst>
              <p:tags r:id="rId1"/>
            </p:custDataLst>
            <p:extLst>
              <p:ext uri="{D42A27DB-BD31-4B8C-83A1-F6EECF244321}">
                <p14:modId xmlns:p14="http://schemas.microsoft.com/office/powerpoint/2010/main" val="14580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28392D45-D8B6-01D4-C671-50C9760221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1031926"/>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br>
              <a:rPr lang="nl-NL" noProof="0"/>
            </a:br>
            <a:endParaRPr lang="nl-NL"/>
          </a:p>
        </p:txBody>
      </p:sp>
      <p:sp>
        <p:nvSpPr>
          <p:cNvPr id="9" name="Footnotes">
            <a:extLst>
              <a:ext uri="{FF2B5EF4-FFF2-40B4-BE49-F238E27FC236}">
                <a16:creationId xmlns:a16="http://schemas.microsoft.com/office/drawing/2014/main" id="{7CF38257-26CC-1D0E-ABA8-6D3230DF21D8}"/>
              </a:ext>
            </a:extLst>
          </p:cNvPr>
          <p:cNvSpPr>
            <a:spLocks noGrp="1"/>
          </p:cNvSpPr>
          <p:nvPr>
            <p:ph type="body" sz="quarter" idx="17" hasCustomPrompt="1"/>
          </p:nvPr>
        </p:nvSpPr>
        <p:spPr>
          <a:xfrm>
            <a:off x="2432304" y="6355077"/>
            <a:ext cx="7315200" cy="274322"/>
          </a:xfrm>
        </p:spPr>
        <p:txBody>
          <a:bodyPr anchor="b" anchorCtr="0">
            <a:noAutofit/>
          </a:bodyPr>
          <a:lstStyle>
            <a:lvl1pPr marL="0" indent="0" rtl="0">
              <a:spcAft>
                <a:spcPts val="0"/>
              </a:spcAft>
              <a:buFontTx/>
              <a:buNone/>
              <a:defRPr sz="750"/>
            </a:lvl1pPr>
            <a:lvl2pPr marL="0" indent="0">
              <a:spcAft>
                <a:spcPts val="0"/>
              </a:spcAft>
              <a:buFontTx/>
              <a:buNone/>
              <a:defRPr sz="750"/>
            </a:lvl2pPr>
            <a:lvl3pPr marL="0" indent="0">
              <a:spcAft>
                <a:spcPts val="0"/>
              </a:spcAft>
              <a:buFontTx/>
              <a:buNone/>
              <a:defRPr sz="750"/>
            </a:lvl3pPr>
            <a:lvl4pPr marL="0" indent="0">
              <a:spcAft>
                <a:spcPts val="0"/>
              </a:spcAft>
              <a:buFontTx/>
              <a:buNone/>
              <a:defRPr sz="750"/>
            </a:lvl4pPr>
            <a:lvl5pPr marL="0" indent="0">
              <a:spcAft>
                <a:spcPts val="0"/>
              </a:spcAft>
              <a:buFontTx/>
              <a:buNone/>
              <a:defRPr sz="750"/>
            </a:lvl5pPr>
            <a:lvl6pPr marL="0" indent="0">
              <a:spcAft>
                <a:spcPts val="0"/>
              </a:spcAft>
              <a:buFontTx/>
              <a:buNone/>
              <a:defRPr sz="750"/>
            </a:lvl6pPr>
            <a:lvl7pPr marL="0" indent="0">
              <a:spcAft>
                <a:spcPts val="0"/>
              </a:spcAft>
              <a:buFontTx/>
              <a:buNone/>
              <a:defRPr sz="750"/>
            </a:lvl7pPr>
            <a:lvl8pPr marL="0" indent="0">
              <a:spcAft>
                <a:spcPts val="0"/>
              </a:spcAft>
              <a:buFontTx/>
              <a:buNone/>
              <a:defRPr sz="750"/>
            </a:lvl8pPr>
            <a:lvl9pPr marL="0" indent="0">
              <a:spcAft>
                <a:spcPts val="0"/>
              </a:spcAft>
              <a:buFontTx/>
              <a:buNone/>
              <a:defRPr sz="750"/>
            </a:lvl9pPr>
          </a:lstStyle>
          <a:p>
            <a:pPr lvl="0"/>
            <a:r>
              <a:rPr lang="nl-NL"/>
              <a:t>[Optional footnotes/references]</a:t>
            </a:r>
          </a:p>
        </p:txBody>
      </p:sp>
    </p:spTree>
    <p:extLst>
      <p:ext uri="{BB962C8B-B14F-4D97-AF65-F5344CB8AC3E}">
        <p14:creationId xmlns:p14="http://schemas.microsoft.com/office/powerpoint/2010/main" val="41175884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12AA55-E2AE-478C-8B40-141B7234E7E2}"/>
              </a:ext>
            </a:extLst>
          </p:cNvPr>
          <p:cNvGraphicFramePr>
            <a:graphicFrameLocks noChangeAspect="1"/>
          </p:cNvGraphicFramePr>
          <p:nvPr>
            <p:custDataLst>
              <p:tags r:id="rId1"/>
            </p:custDataLst>
            <p:extLst>
              <p:ext uri="{D42A27DB-BD31-4B8C-83A1-F6EECF244321}">
                <p14:modId xmlns:p14="http://schemas.microsoft.com/office/powerpoint/2010/main" val="21453950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2412AA55-E2AE-478C-8B40-141B7234E7E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2DA3EE-4F40-4D8C-B159-6EACE3B79048}"/>
              </a:ext>
            </a:extLst>
          </p:cNvPr>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782089" y="152400"/>
            <a:ext cx="10529888" cy="933450"/>
          </a:xfrm>
        </p:spPr>
        <p:txBody>
          <a:bodyPr vert="horz"/>
          <a:lstStyle>
            <a:lvl1pPr rtl="0">
              <a:defRPr lang="nl-NL" sz="2000" b="1" kern="1200" dirty="0">
                <a:solidFill>
                  <a:schemeClr val="tx2"/>
                </a:solidFill>
                <a:latin typeface="+mj-lt"/>
                <a:ea typeface="+mj-ea"/>
                <a:cs typeface="+mj-cs"/>
              </a:defRPr>
            </a:lvl1pPr>
          </a:lstStyle>
          <a:p>
            <a:r>
              <a:rPr lang="nl-NL"/>
              <a:t>Click to edit Master title style</a:t>
            </a:r>
          </a:p>
        </p:txBody>
      </p:sp>
      <p:sp>
        <p:nvSpPr>
          <p:cNvPr id="3" name="Content Placeholder 2"/>
          <p:cNvSpPr>
            <a:spLocks noGrp="1"/>
          </p:cNvSpPr>
          <p:nvPr>
            <p:ph idx="1"/>
          </p:nvPr>
        </p:nvSpPr>
        <p:spPr>
          <a:xfrm>
            <a:off x="874756" y="1666876"/>
            <a:ext cx="10435200" cy="4435473"/>
          </a:xfrm>
        </p:spPr>
        <p:txBody>
          <a:bodyPr/>
          <a:lstStyle>
            <a:lvl1pPr rtl="0">
              <a:defRPr/>
            </a:lvl1pPr>
            <a:lvl2pPr rtl="0">
              <a:defRPr/>
            </a:lvl2pPr>
            <a:lvl3pPr rtl="0">
              <a:defRPr/>
            </a:lvl3pPr>
            <a:lvl4pPr rtl="0">
              <a:defRPr/>
            </a:lvl4pPr>
            <a:lvl5pPr rtl="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Slide Number Placeholder 5"/>
          <p:cNvSpPr>
            <a:spLocks noGrp="1"/>
          </p:cNvSpPr>
          <p:nvPr>
            <p:ph type="sldNum" sz="quarter" idx="12"/>
          </p:nvPr>
        </p:nvSpPr>
        <p:spPr/>
        <p:txBody>
          <a:bodyPr/>
          <a:lstStyle>
            <a:lvl1pPr rtl="0">
              <a:defRPr/>
            </a:lvl1pPr>
          </a:lstStyle>
          <a:p>
            <a:fld id="{330EA680-D336-4FF7-8B7A-9848BB0A1C32}" type="slidenum">
              <a:rPr lang="nl-NL" smtClean="0"/>
              <a:t>‹nr.›</a:t>
            </a:fld>
            <a:endParaRPr lang="nl-NL"/>
          </a:p>
        </p:txBody>
      </p:sp>
      <p:sp>
        <p:nvSpPr>
          <p:cNvPr id="12" name="Text Placeholder 11">
            <a:extLst>
              <a:ext uri="{FF2B5EF4-FFF2-40B4-BE49-F238E27FC236}">
                <a16:creationId xmlns:a16="http://schemas.microsoft.com/office/drawing/2014/main" id="{6FE6979F-42FF-41E0-9B08-F547BD28DC7A}"/>
              </a:ext>
            </a:extLst>
          </p:cNvPr>
          <p:cNvSpPr>
            <a:spLocks noGrp="1"/>
          </p:cNvSpPr>
          <p:nvPr>
            <p:ph type="body" sz="quarter" idx="13" hasCustomPrompt="1"/>
          </p:nvPr>
        </p:nvSpPr>
        <p:spPr>
          <a:xfrm>
            <a:off x="787401" y="1268413"/>
            <a:ext cx="10529888" cy="215900"/>
          </a:xfrm>
        </p:spPr>
        <p:txBody>
          <a:bodyPr anchor="ctr"/>
          <a:lstStyle>
            <a:lvl1pPr marL="0" indent="0" rtl="0">
              <a:buNone/>
              <a:defRPr b="1"/>
            </a:lvl1pPr>
          </a:lstStyle>
          <a:p>
            <a:pPr lvl="0"/>
            <a:r>
              <a:rPr lang="nl-NL"/>
              <a:t>Subtitle</a:t>
            </a:r>
          </a:p>
        </p:txBody>
      </p:sp>
      <p:sp>
        <p:nvSpPr>
          <p:cNvPr id="16" name="Text Placeholder 15">
            <a:extLst>
              <a:ext uri="{FF2B5EF4-FFF2-40B4-BE49-F238E27FC236}">
                <a16:creationId xmlns:a16="http://schemas.microsoft.com/office/drawing/2014/main" id="{D3AED5F4-7CD1-42A6-9D94-0E87F2E59B65}"/>
              </a:ext>
            </a:extLst>
          </p:cNvPr>
          <p:cNvSpPr>
            <a:spLocks noGrp="1"/>
          </p:cNvSpPr>
          <p:nvPr>
            <p:ph type="body" sz="quarter" idx="14" hasCustomPrompt="1"/>
          </p:nvPr>
        </p:nvSpPr>
        <p:spPr>
          <a:xfrm>
            <a:off x="2190520" y="6324091"/>
            <a:ext cx="9126770" cy="215900"/>
          </a:xfrm>
        </p:spPr>
        <p:txBody>
          <a:bodyPr anchor="ctr"/>
          <a:lstStyle>
            <a:lvl1pPr marL="0" indent="0" rtl="0">
              <a:buNone/>
              <a:defRPr sz="600"/>
            </a:lvl1pPr>
          </a:lstStyle>
          <a:p>
            <a:pPr lvl="0"/>
            <a:r>
              <a:rPr lang="nl-NL"/>
              <a:t>footer</a:t>
            </a:r>
          </a:p>
        </p:txBody>
      </p:sp>
    </p:spTree>
    <p:extLst>
      <p:ext uri="{BB962C8B-B14F-4D97-AF65-F5344CB8AC3E}">
        <p14:creationId xmlns:p14="http://schemas.microsoft.com/office/powerpoint/2010/main" val="881182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slide">
    <p:bg>
      <p:bgRef idx="1001">
        <a:schemeClr val="bg1"/>
      </p:bgRef>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90A868F4-D9D2-D8C6-4B67-4D8CC5943122}"/>
              </a:ext>
            </a:extLst>
          </p:cNvPr>
          <p:cNvSpPr>
            <a:spLocks noGrp="1"/>
          </p:cNvSpPr>
          <p:nvPr>
            <p:ph type="subTitle" idx="1" hasCustomPrompt="1"/>
          </p:nvPr>
        </p:nvSpPr>
        <p:spPr>
          <a:xfrm>
            <a:off x="407988" y="4571999"/>
            <a:ext cx="4618037" cy="1355726"/>
          </a:xfrm>
          <a:solidFill>
            <a:schemeClr val="bg1"/>
          </a:solidFill>
        </p:spPr>
        <p:txBody>
          <a:bodyPr lIns="0" tIns="0" rIns="0" bIns="0" anchor="b">
            <a:noAutofit/>
          </a:bodyPr>
          <a:lstStyle>
            <a:lvl1pPr marL="0" indent="0" algn="l">
              <a:lnSpc>
                <a:spcPct val="75000"/>
              </a:lnSpc>
              <a:buNone/>
              <a:defRPr sz="12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Introductietekst van de presentatie</a:t>
            </a:r>
          </a:p>
        </p:txBody>
      </p:sp>
      <p:pic>
        <p:nvPicPr>
          <p:cNvPr id="9" name="Graphic 8">
            <a:extLst>
              <a:ext uri="{FF2B5EF4-FFF2-40B4-BE49-F238E27FC236}">
                <a16:creationId xmlns:a16="http://schemas.microsoft.com/office/drawing/2014/main" id="{27C5E697-8994-D354-EBBD-49450FA3E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7" y="406399"/>
            <a:ext cx="1725613" cy="507533"/>
          </a:xfrm>
          <a:prstGeom prst="rect">
            <a:avLst/>
          </a:prstGeom>
        </p:spPr>
      </p:pic>
      <p:sp>
        <p:nvSpPr>
          <p:cNvPr id="11" name="Tijdelijke aanduiding voor afbeelding 10">
            <a:extLst>
              <a:ext uri="{FF2B5EF4-FFF2-40B4-BE49-F238E27FC236}">
                <a16:creationId xmlns:a16="http://schemas.microsoft.com/office/drawing/2014/main" id="{DB13E403-1890-7AF1-6B55-F398BC2F8C40}"/>
              </a:ext>
            </a:extLst>
          </p:cNvPr>
          <p:cNvSpPr>
            <a:spLocks noGrp="1"/>
          </p:cNvSpPr>
          <p:nvPr>
            <p:ph type="pic" sz="quarter" idx="13"/>
          </p:nvPr>
        </p:nvSpPr>
        <p:spPr>
          <a:xfrm>
            <a:off x="5232400" y="406400"/>
            <a:ext cx="6551612" cy="6451600"/>
          </a:xfrm>
          <a:prstGeom prst="round2SameRect">
            <a:avLst>
              <a:gd name="adj1" fmla="val 50000"/>
              <a:gd name="adj2" fmla="val 0"/>
            </a:avLst>
          </a:prstGeom>
          <a:solidFill>
            <a:schemeClr val="bg2"/>
          </a:solidFill>
        </p:spPr>
        <p:txBody>
          <a:bodyPr anchor="ctr"/>
          <a:lstStyle>
            <a:lvl1pPr marL="0" indent="0" algn="ctr">
              <a:buNone/>
              <a:defRPr b="1" i="0">
                <a:latin typeface="Calibri" panose="020F0502020204030204" pitchFamily="34" charset="0"/>
                <a:cs typeface="Calibri" panose="020F0502020204030204" pitchFamily="34" charset="0"/>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37E008BD-51F8-A91C-100D-11AC8E63ABD6}"/>
              </a:ext>
            </a:extLst>
          </p:cNvPr>
          <p:cNvSpPr>
            <a:spLocks noGrp="1"/>
          </p:cNvSpPr>
          <p:nvPr>
            <p:ph type="ctrTitle" hasCustomPrompt="1"/>
          </p:nvPr>
        </p:nvSpPr>
        <p:spPr>
          <a:xfrm>
            <a:off x="407988" y="1447799"/>
            <a:ext cx="7513638" cy="2917825"/>
          </a:xfrm>
        </p:spPr>
        <p:txBody>
          <a:bodyPr anchor="t">
            <a:noAutofit/>
          </a:bodyPr>
          <a:lstStyle>
            <a:lvl1pPr algn="l">
              <a:defRPr sz="6400" b="1" i="0">
                <a:solidFill>
                  <a:schemeClr val="tx1"/>
                </a:solidFill>
                <a:latin typeface="Calibri" panose="020F0502020204030204" pitchFamily="34" charset="0"/>
                <a:cs typeface="Calibri" panose="020F0502020204030204" pitchFamily="34" charset="0"/>
              </a:defRPr>
            </a:lvl1pPr>
          </a:lstStyle>
          <a:p>
            <a:r>
              <a:rPr lang="nl-NL"/>
              <a:t>Presentatie titel</a:t>
            </a:r>
          </a:p>
        </p:txBody>
      </p:sp>
      <p:sp>
        <p:nvSpPr>
          <p:cNvPr id="5" name="Tijdelijke aanduiding voor tekst 4">
            <a:extLst>
              <a:ext uri="{FF2B5EF4-FFF2-40B4-BE49-F238E27FC236}">
                <a16:creationId xmlns:a16="http://schemas.microsoft.com/office/drawing/2014/main" id="{E509CBBF-5811-7177-30EF-07395E8A3C01}"/>
              </a:ext>
            </a:extLst>
          </p:cNvPr>
          <p:cNvSpPr>
            <a:spLocks noGrp="1"/>
          </p:cNvSpPr>
          <p:nvPr>
            <p:ph type="body" sz="quarter" idx="16" hasCustomPrompt="1"/>
          </p:nvPr>
        </p:nvSpPr>
        <p:spPr>
          <a:xfrm>
            <a:off x="407987" y="6134099"/>
            <a:ext cx="4618037" cy="317500"/>
          </a:xfrm>
          <a:solidFill>
            <a:schemeClr val="bg1"/>
          </a:solidFill>
        </p:spPr>
        <p:txBody>
          <a:bodyPr lIns="0" tIns="0" rIns="0" bIns="0" anchor="b">
            <a:normAutofit/>
          </a:bodyPr>
          <a:lstStyle>
            <a:lvl1pPr marL="0" indent="0">
              <a:buNone/>
              <a:defRPr sz="1200" b="0">
                <a:solidFill>
                  <a:schemeClr val="accent3"/>
                </a:solidFill>
              </a:defRPr>
            </a:lvl1pPr>
          </a:lstStyle>
          <a:p>
            <a:pPr lvl="0"/>
            <a:r>
              <a:rPr lang="nl-NL"/>
              <a:t>Naam auteur </a:t>
            </a:r>
            <a:r>
              <a:rPr lang="nl-NL">
                <a:effectLst/>
              </a:rPr>
              <a:t>— 2024</a:t>
            </a:r>
            <a:endParaRPr lang="nl-NL"/>
          </a:p>
        </p:txBody>
      </p:sp>
      <p:pic>
        <p:nvPicPr>
          <p:cNvPr id="4" name="Graphic 3">
            <a:extLst>
              <a:ext uri="{FF2B5EF4-FFF2-40B4-BE49-F238E27FC236}">
                <a16:creationId xmlns:a16="http://schemas.microsoft.com/office/drawing/2014/main" id="{192C1848-9C29-D7EA-67AF-06B106466A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7" y="406399"/>
            <a:ext cx="1725613" cy="507533"/>
          </a:xfrm>
          <a:prstGeom prst="rect">
            <a:avLst/>
          </a:prstGeom>
        </p:spPr>
      </p:pic>
    </p:spTree>
    <p:extLst>
      <p:ext uri="{BB962C8B-B14F-4D97-AF65-F5344CB8AC3E}">
        <p14:creationId xmlns:p14="http://schemas.microsoft.com/office/powerpoint/2010/main" val="343342963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patroon 2">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AD68908-62D7-979F-A682-2B5E334586A7}"/>
              </a:ext>
            </a:extLst>
          </p:cNvPr>
          <p:cNvGraphicFramePr>
            <a:graphicFrameLocks noChangeAspect="1"/>
          </p:cNvGraphicFramePr>
          <p:nvPr>
            <p:custDataLst>
              <p:tags r:id="rId1"/>
            </p:custDataLst>
            <p:extLst>
              <p:ext uri="{D42A27DB-BD31-4B8C-83A1-F6EECF244321}">
                <p14:modId xmlns:p14="http://schemas.microsoft.com/office/powerpoint/2010/main" val="2928785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EAD68908-62D7-979F-A682-2B5E33458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2844ACD-3D3B-A784-16D1-933086B2A04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4C78E241-3161-82EF-6B04-EEECB8C4AE15}"/>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D659875-E5BB-FFA1-587B-CE1FC04DD2AC}"/>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17026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 patroon 3">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F7D290C-DAFB-7C4A-EBA0-375B8F9348FF}"/>
              </a:ext>
            </a:extLst>
          </p:cNvPr>
          <p:cNvGraphicFramePr>
            <a:graphicFrameLocks noChangeAspect="1"/>
          </p:cNvGraphicFramePr>
          <p:nvPr>
            <p:custDataLst>
              <p:tags r:id="rId1"/>
            </p:custDataLst>
            <p:extLst>
              <p:ext uri="{D42A27DB-BD31-4B8C-83A1-F6EECF244321}">
                <p14:modId xmlns:p14="http://schemas.microsoft.com/office/powerpoint/2010/main" val="2480137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7F7D290C-DAFB-7C4A-EBA0-375B8F9348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96B199C-18A6-8973-EF8E-1620D9E981F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14815CE-728B-BFA0-BE33-403DD1ADEB04}"/>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11CE7C8-FD56-0BE4-0F79-49761C0E2F49}"/>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7064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 patroon 4">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5A1935E-10CA-ED8E-0708-C963E804E46E}"/>
              </a:ext>
            </a:extLst>
          </p:cNvPr>
          <p:cNvGraphicFramePr>
            <a:graphicFrameLocks noChangeAspect="1"/>
          </p:cNvGraphicFramePr>
          <p:nvPr>
            <p:custDataLst>
              <p:tags r:id="rId1"/>
            </p:custDataLst>
            <p:extLst>
              <p:ext uri="{D42A27DB-BD31-4B8C-83A1-F6EECF244321}">
                <p14:modId xmlns:p14="http://schemas.microsoft.com/office/powerpoint/2010/main" val="1271352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75A1935E-10CA-ED8E-0708-C963E804E4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1BF6906-C4DC-133D-E163-2172AFBFB3B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FE058D81-DEB1-5FD3-4CED-FA5D5643B36B}"/>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rgbClr val="202124"/>
                </a:solidFill>
                <a:effectLst/>
                <a:latin typeface="Google Sans"/>
              </a:rPr>
              <a:t>|  © Zorg bij jou</a:t>
            </a:r>
            <a:endParaRPr lang="nl-NL" sz="800" noProof="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50919A1-9171-53CD-EF40-3666B74FB4CC}"/>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tx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46780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patroon 5">
    <p:bg bwMode="gray">
      <p:bgPr>
        <a:solidFill>
          <a:schemeClr val="accent4"/>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06309DE-18C5-DDBF-F567-B540C873BC52}"/>
              </a:ext>
            </a:extLst>
          </p:cNvPr>
          <p:cNvGraphicFramePr>
            <a:graphicFrameLocks noChangeAspect="1"/>
          </p:cNvGraphicFramePr>
          <p:nvPr>
            <p:custDataLst>
              <p:tags r:id="rId1"/>
            </p:custDataLst>
            <p:extLst>
              <p:ext uri="{D42A27DB-BD31-4B8C-83A1-F6EECF244321}">
                <p14:modId xmlns:p14="http://schemas.microsoft.com/office/powerpoint/2010/main" val="1140222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606309DE-18C5-DDBF-F567-B540C873BC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F5FA298-018E-F3D7-FB99-91A30156003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2" name="Copyright">
            <a:extLst>
              <a:ext uri="{FF2B5EF4-FFF2-40B4-BE49-F238E27FC236}">
                <a16:creationId xmlns:a16="http://schemas.microsoft.com/office/drawing/2014/main" id="{79C41872-56D2-968D-049F-946C4D787B00}"/>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CBD6597-9230-AF4C-6066-84BB83799148}"/>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97104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foto">
    <p:bg bwMode="gray">
      <p:bgPr>
        <a:solidFill>
          <a:schemeClr val="bg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FCBD8BA-D108-4356-1023-D4268DD999AF}"/>
              </a:ext>
            </a:extLst>
          </p:cNvPr>
          <p:cNvGraphicFramePr>
            <a:graphicFrameLocks noChangeAspect="1"/>
          </p:cNvGraphicFramePr>
          <p:nvPr>
            <p:custDataLst>
              <p:tags r:id="rId1"/>
            </p:custDataLst>
            <p:extLst>
              <p:ext uri="{D42A27DB-BD31-4B8C-83A1-F6EECF244321}">
                <p14:modId xmlns:p14="http://schemas.microsoft.com/office/powerpoint/2010/main" val="4181629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AFCBD8BA-D108-4356-1023-D4268DD999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8">
            <a:extLst>
              <a:ext uri="{FF2B5EF4-FFF2-40B4-BE49-F238E27FC236}">
                <a16:creationId xmlns:a16="http://schemas.microsoft.com/office/drawing/2014/main" id="{7C5E69CB-04B1-0F34-C106-4CBEA20E3BB6}"/>
              </a:ext>
            </a:extLst>
          </p:cNvPr>
          <p:cNvSpPr>
            <a:spLocks noGrp="1"/>
          </p:cNvSpPr>
          <p:nvPr>
            <p:ph type="pic" sz="quarter" idx="11" hasCustomPrompt="1"/>
          </p:nvPr>
        </p:nvSpPr>
        <p:spPr>
          <a:xfrm>
            <a:off x="0" y="0"/>
            <a:ext cx="12192000" cy="6858000"/>
          </a:xfrm>
          <a:prstGeom prst="rect">
            <a:avLst/>
          </a:prstGeom>
        </p:spPr>
        <p:txBody>
          <a:bodyPr lIns="180000" tIns="2951999" rIns="180000" bIns="180000" anchor="t">
            <a:normAutofit/>
          </a:bodyPr>
          <a:lstStyle>
            <a:lvl1pPr algn="ctr" rtl="0">
              <a:defRPr sz="1200">
                <a:solidFill>
                  <a:schemeClr val="bg1"/>
                </a:solidFill>
              </a:defRPr>
            </a:lvl1pPr>
          </a:lstStyle>
          <a:p>
            <a:r>
              <a:rPr lang="nl-NL" noProof="0"/>
              <a:t>Voeg een foto toe</a:t>
            </a:r>
          </a:p>
        </p:txBody>
      </p:sp>
      <p:sp>
        <p:nvSpPr>
          <p:cNvPr id="18" name="Title 1"/>
          <p:cNvSpPr>
            <a:spLocks noGrp="1"/>
          </p:cNvSpPr>
          <p:nvPr>
            <p:ph type="title" hasCustomPrompt="1"/>
          </p:nvPr>
        </p:nvSpPr>
        <p:spPr bwMode="gray">
          <a:xfrm>
            <a:off x="501649" y="-660827"/>
            <a:ext cx="3613151" cy="4089827"/>
          </a:xfrm>
          <a:prstGeom prst="roundRect">
            <a:avLst/>
          </a:prstGeom>
          <a:solidFill>
            <a:schemeClr val="bg1"/>
          </a:solidFill>
        </p:spPr>
        <p:txBody>
          <a:bodyPr vert="horz" lIns="216000" tIns="180000" rIns="180000" bIns="180000" anchor="b"/>
          <a:lstStyle>
            <a:lvl1pPr rtl="0">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nl-NL" noProof="0"/>
              <a:t>Klik om de hoofdstuktitel aan te passen</a:t>
            </a:r>
          </a:p>
        </p:txBody>
      </p:sp>
      <p:sp>
        <p:nvSpPr>
          <p:cNvPr id="3" name="Copyright">
            <a:extLst>
              <a:ext uri="{FF2B5EF4-FFF2-40B4-BE49-F238E27FC236}">
                <a16:creationId xmlns:a16="http://schemas.microsoft.com/office/drawing/2014/main" id="{2FA37416-5777-6456-5DD3-13EB4B14AB3B}"/>
              </a:ext>
            </a:extLst>
          </p:cNvPr>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chemeClr val="bg1"/>
                </a:solidFill>
                <a:effectLst/>
                <a:latin typeface="Google Sans"/>
              </a:rPr>
              <a:t>|  © Zorg bij jou</a:t>
            </a:r>
            <a:endParaRPr lang="nl-NL" sz="800" noProof="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D111345-E8C1-69FF-C08B-A20E3F50D8D0}"/>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bg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79334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subtitel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AD0E36C-3071-11CA-DFBC-4448F3526A87}"/>
              </a:ext>
            </a:extLst>
          </p:cNvPr>
          <p:cNvGraphicFramePr>
            <a:graphicFrameLocks noChangeAspect="1"/>
          </p:cNvGraphicFramePr>
          <p:nvPr>
            <p:custDataLst>
              <p:tags r:id="rId1"/>
            </p:custDataLst>
            <p:extLst>
              <p:ext uri="{D42A27DB-BD31-4B8C-83A1-F6EECF244321}">
                <p14:modId xmlns:p14="http://schemas.microsoft.com/office/powerpoint/2010/main" val="4044741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1AD0E36C-3071-11CA-DFBC-4448F3526A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1" y="1031927"/>
            <a:ext cx="11188700" cy="757255"/>
          </a:xfrm>
          <a:prstGeom prst="rect">
            <a:avLst/>
          </a:prstGeom>
        </p:spPr>
        <p:txBody>
          <a:bodyPr lIns="0" tIns="0" rIns="0" bIns="0">
            <a:noAutofit/>
          </a:bodyPr>
          <a:lstStyle>
            <a:lvl1pPr marL="0" indent="0" rtl="0">
              <a:buNone/>
              <a:defRPr sz="1800" b="0">
                <a:solidFill>
                  <a:srgbClr val="575757"/>
                </a:solidFill>
              </a:defRPr>
            </a:lvl1pPr>
          </a:lstStyle>
          <a:p>
            <a:pPr lvl="0"/>
            <a:r>
              <a:rPr lang="nl-NL" noProof="0"/>
              <a:t>Klik om de subtitel aan te passen</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26679534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0AF61F1-FE2B-E2C5-14A2-C9E408790F14}"/>
              </a:ext>
            </a:extLst>
          </p:cNvPr>
          <p:cNvGraphicFramePr>
            <a:graphicFrameLocks noChangeAspect="1"/>
          </p:cNvGraphicFramePr>
          <p:nvPr>
            <p:custDataLst>
              <p:tags r:id="rId1"/>
            </p:custDataLst>
            <p:extLst>
              <p:ext uri="{D42A27DB-BD31-4B8C-83A1-F6EECF244321}">
                <p14:modId xmlns:p14="http://schemas.microsoft.com/office/powerpoint/2010/main" val="2122723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3" name="think-cell data - do not delete" hidden="1">
                        <a:extLst>
                          <a:ext uri="{FF2B5EF4-FFF2-40B4-BE49-F238E27FC236}">
                            <a16:creationId xmlns:a16="http://schemas.microsoft.com/office/drawing/2014/main" id="{E0AF61F1-FE2B-E2C5-14A2-C9E408790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rtl="0">
              <a:defRPr>
                <a:latin typeface="+mj-lt"/>
              </a:defRPr>
            </a:lvl1pPr>
          </a:lstStyle>
          <a:p>
            <a:r>
              <a:rPr lang="nl-NL" noProof="0"/>
              <a:t>Klik om de titel aan te passen</a:t>
            </a:r>
            <a:endParaRPr lang="nl-NL"/>
          </a:p>
        </p:txBody>
      </p:sp>
    </p:spTree>
    <p:extLst>
      <p:ext uri="{BB962C8B-B14F-4D97-AF65-F5344CB8AC3E}">
        <p14:creationId xmlns:p14="http://schemas.microsoft.com/office/powerpoint/2010/main" val="36297918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oleObject" Target="../embeddings/oleObject2.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2.xml"/><Relationship Id="rId1" Type="http://schemas.openxmlformats.org/officeDocument/2006/relationships/slideLayout" Target="../slideLayouts/slideLayout22.xml"/><Relationship Id="rId5" Type="http://schemas.openxmlformats.org/officeDocument/2006/relationships/image" Target="../media/image13.svg"/><Relationship Id="rId4" Type="http://schemas.openxmlformats.org/officeDocument/2006/relationships/image" Target="../media/image1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3"/>
            </p:custDataLst>
            <p:extLst>
              <p:ext uri="{D42A27DB-BD31-4B8C-83A1-F6EECF244321}">
                <p14:modId xmlns:p14="http://schemas.microsoft.com/office/powerpoint/2010/main" val="266031082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4" name="Object 3" hidden="1"/>
                      <p:cNvPicPr/>
                      <p:nvPr/>
                    </p:nvPicPr>
                    <p:blipFill>
                      <a:blip r:embed="rId26"/>
                      <a:stretch>
                        <a:fillRect/>
                      </a:stretch>
                    </p:blipFill>
                    <p:spPr>
                      <a:xfrm>
                        <a:off x="2118" y="1589"/>
                        <a:ext cx="2116" cy="1587"/>
                      </a:xfrm>
                      <a:prstGeom prst="rect">
                        <a:avLst/>
                      </a:prstGeom>
                    </p:spPr>
                  </p:pic>
                </p:oleObj>
              </mc:Fallback>
            </mc:AlternateContent>
          </a:graphicData>
        </a:graphic>
      </p:graphicFrame>
      <p:sp>
        <p:nvSpPr>
          <p:cNvPr id="18" name="Copyright"/>
          <p:cNvSpPr txBox="1"/>
          <p:nvPr/>
        </p:nvSpPr>
        <p:spPr>
          <a:xfrm>
            <a:off x="675227" y="6477001"/>
            <a:ext cx="5355168" cy="123111"/>
          </a:xfrm>
          <a:prstGeom prst="rect">
            <a:avLst/>
          </a:prstGeom>
          <a:noFill/>
        </p:spPr>
        <p:txBody>
          <a:bodyPr wrap="square" lIns="0" tIns="0" rIns="0" bIns="0" rtlCol="0">
            <a:spAutoFit/>
          </a:bodyPr>
          <a:lstStyle/>
          <a:p>
            <a:pPr marL="0" indent="0" rtl="0">
              <a:spcBef>
                <a:spcPts val="600"/>
              </a:spcBef>
              <a:buSzPct val="100000"/>
              <a:buFont typeface="Arial"/>
              <a:buNone/>
            </a:pPr>
            <a:r>
              <a:rPr lang="nl-NL" sz="800" b="0" i="0">
                <a:solidFill>
                  <a:srgbClr val="202124"/>
                </a:solidFill>
                <a:effectLst/>
                <a:latin typeface="Google Sans"/>
              </a:rPr>
              <a:t>|  © Zorg bij jou</a:t>
            </a:r>
            <a:endParaRPr lang="nl-NL" sz="800" noProof="0">
              <a:solidFill>
                <a:schemeClr val="tx1"/>
              </a:solidFill>
              <a:latin typeface="Calibri" panose="020F0502020204030204" pitchFamily="34" charset="0"/>
              <a:cs typeface="Calibri" panose="020F0502020204030204" pitchFamily="34" charset="0"/>
            </a:endParaRPr>
          </a:p>
        </p:txBody>
      </p:sp>
      <p:sp>
        <p:nvSpPr>
          <p:cNvPr id="19" name="Text Placeholder 18"/>
          <p:cNvSpPr>
            <a:spLocks noGrp="1"/>
          </p:cNvSpPr>
          <p:nvPr>
            <p:ph type="body" idx="1"/>
          </p:nvPr>
        </p:nvSpPr>
        <p:spPr>
          <a:xfrm>
            <a:off x="501650" y="1685167"/>
            <a:ext cx="11188700" cy="4696583"/>
          </a:xfrm>
          <a:prstGeom prst="rect">
            <a:avLst/>
          </a:prstGeom>
        </p:spPr>
        <p:txBody>
          <a:bodyPr vert="horz" lIns="0" tIns="0" rIns="0" bIns="0" rtlCol="0">
            <a:normAutofit/>
          </a:bodyPr>
          <a:lstStyle/>
          <a:p>
            <a:pPr lvl="0"/>
            <a:r>
              <a:rPr lang="nl-NL" noProof="0"/>
              <a:t>Klik om de tekst aan te passen</a:t>
            </a:r>
          </a:p>
          <a:p>
            <a:pPr lvl="1"/>
            <a:r>
              <a:rPr lang="nl-NL" noProof="0"/>
              <a:t>Tweede level</a:t>
            </a:r>
          </a:p>
          <a:p>
            <a:pPr lvl="2"/>
            <a:r>
              <a:rPr lang="nl-NL" noProof="0"/>
              <a:t>Derde level</a:t>
            </a:r>
          </a:p>
          <a:p>
            <a:pPr lvl="3"/>
            <a:r>
              <a:rPr lang="nl-NL" noProof="0"/>
              <a:t>Vierde level</a:t>
            </a:r>
          </a:p>
          <a:p>
            <a:pPr lvl="4"/>
            <a:r>
              <a:rPr lang="nl-NL" noProof="0"/>
              <a:t>Vijfde level</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0" name="Rectangle 9">
            <a:hlinkClick r:id="" action="ppaction://noaction"/>
            <a:extLst>
              <a:ext uri="{FF2B5EF4-FFF2-40B4-BE49-F238E27FC236}">
                <a16:creationId xmlns:a16="http://schemas.microsoft.com/office/drawing/2014/main" id="{E5C10B32-E2D1-4E1E-AF8B-C1CB0642773B}"/>
              </a:ext>
            </a:extLst>
          </p:cNvPr>
          <p:cNvSpPr/>
          <p:nvPr/>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algn="ctr" rtl="0">
              <a:lnSpc>
                <a:spcPct val="106000"/>
              </a:lnSpc>
              <a:buFont typeface="Wingdings 2" pitchFamily="18" charset="2"/>
              <a:buNone/>
            </a:pPr>
            <a:endParaRPr lang="nl-NL" sz="1600" b="1">
              <a:solidFill>
                <a:schemeClr val="bg1"/>
              </a:solidFill>
            </a:endParaRPr>
          </a:p>
        </p:txBody>
      </p:sp>
      <p:sp>
        <p:nvSpPr>
          <p:cNvPr id="15" name="TextBox 14">
            <a:extLst>
              <a:ext uri="{FF2B5EF4-FFF2-40B4-BE49-F238E27FC236}">
                <a16:creationId xmlns:a16="http://schemas.microsoft.com/office/drawing/2014/main" id="{395F6546-8B6E-49C6-9457-A94531976ED1}"/>
              </a:ext>
            </a:extLst>
          </p:cNvPr>
          <p:cNvSpPr txBox="1"/>
          <p:nvPr/>
        </p:nvSpPr>
        <p:spPr>
          <a:xfrm>
            <a:off x="495300" y="6477001"/>
            <a:ext cx="307975" cy="123111"/>
          </a:xfrm>
          <a:prstGeom prst="rect">
            <a:avLst/>
          </a:prstGeom>
          <a:noFill/>
        </p:spPr>
        <p:txBody>
          <a:bodyPr wrap="square" lIns="0" tIns="0" rIns="0" bIns="0" rtlCol="0">
            <a:spAutoFit/>
          </a:bodyPr>
          <a:lstStyle/>
          <a:p>
            <a:pPr marL="0" indent="0" algn="l" rtl="0">
              <a:spcBef>
                <a:spcPts val="600"/>
              </a:spcBef>
              <a:buSzPct val="100000"/>
              <a:buFont typeface="Arial"/>
              <a:buNone/>
            </a:pPr>
            <a:fld id="{C58DF478-B544-4ED8-9ED4-6A2648E2D233}" type="slidenum">
              <a:rPr lang="nl-NL" sz="800" noProof="0" smtClean="0">
                <a:solidFill>
                  <a:schemeClr val="tx1"/>
                </a:solidFill>
                <a:latin typeface="Calibri" panose="020F0502020204030204" pitchFamily="34" charset="0"/>
                <a:cs typeface="Calibri" panose="020F0502020204030204" pitchFamily="34" charset="0"/>
              </a:rPr>
              <a:pPr marL="0" indent="0" algn="l" rtl="0">
                <a:spcBef>
                  <a:spcPts val="600"/>
                </a:spcBef>
                <a:buSzPct val="100000"/>
                <a:buFont typeface="Arial"/>
                <a:buNone/>
              </a:pPr>
              <a:t>‹nr.›</a:t>
            </a:fld>
            <a:endParaRPr lang="nl-NL" sz="800" noProof="0">
              <a:solidFill>
                <a:schemeClr val="tx1"/>
              </a:solidFill>
              <a:latin typeface="Calibri" panose="020F0502020204030204" pitchFamily="34" charset="0"/>
              <a:cs typeface="Calibri" panose="020F0502020204030204" pitchFamily="34" charset="0"/>
            </a:endParaRPr>
          </a:p>
        </p:txBody>
      </p:sp>
      <p:sp>
        <p:nvSpPr>
          <p:cNvPr id="17" name="Title Placeholder 1">
            <a:extLst>
              <a:ext uri="{FF2B5EF4-FFF2-40B4-BE49-F238E27FC236}">
                <a16:creationId xmlns:a16="http://schemas.microsoft.com/office/drawing/2014/main" id="{7EE45B84-5546-410E-BFA9-0EE3C4CCC877}"/>
              </a:ext>
            </a:extLst>
          </p:cNvPr>
          <p:cNvSpPr>
            <a:spLocks noGrp="1"/>
          </p:cNvSpPr>
          <p:nvPr>
            <p:ph type="title"/>
          </p:nvPr>
        </p:nvSpPr>
        <p:spPr bwMode="gray">
          <a:xfrm>
            <a:off x="501649" y="304800"/>
            <a:ext cx="11281285" cy="340136"/>
          </a:xfrm>
          <a:prstGeom prst="rect">
            <a:avLst/>
          </a:prstGeom>
        </p:spPr>
        <p:txBody>
          <a:bodyPr vert="horz" lIns="0" tIns="0" rIns="0" bIns="0" rtlCol="0" anchor="t" anchorCtr="0">
            <a:noAutofit/>
          </a:bodyPr>
          <a:lstStyle/>
          <a:p>
            <a:r>
              <a:rPr lang="nl-NL" noProof="0"/>
              <a:t>Klik om de titel aan te passen</a:t>
            </a:r>
          </a:p>
        </p:txBody>
      </p:sp>
      <p:pic>
        <p:nvPicPr>
          <p:cNvPr id="5" name="Picture 4">
            <a:extLst>
              <a:ext uri="{FF2B5EF4-FFF2-40B4-BE49-F238E27FC236}">
                <a16:creationId xmlns:a16="http://schemas.microsoft.com/office/drawing/2014/main" id="{DACB59CC-F4A0-894E-0E8F-B7B9895E770A}"/>
              </a:ext>
            </a:extLst>
          </p:cNvPr>
          <p:cNvPicPr>
            <a:picLocks noChangeAspect="1"/>
          </p:cNvPicPr>
          <p:nvPr/>
        </p:nvPicPr>
        <p:blipFill>
          <a:blip r:embed="rId27"/>
          <a:stretch>
            <a:fillRect/>
          </a:stretch>
        </p:blipFill>
        <p:spPr>
          <a:xfrm>
            <a:off x="10520855" y="6321541"/>
            <a:ext cx="1173543" cy="345600"/>
          </a:xfrm>
          <a:prstGeom prst="rect">
            <a:avLst/>
          </a:prstGeom>
        </p:spPr>
      </p:pic>
      <p:graphicFrame>
        <p:nvGraphicFramePr>
          <p:cNvPr id="2" name="think-cell data - do not delete" hidden="1">
            <a:extLst>
              <a:ext uri="{FF2B5EF4-FFF2-40B4-BE49-F238E27FC236}">
                <a16:creationId xmlns:a16="http://schemas.microsoft.com/office/drawing/2014/main" id="{E60DD1C6-FFF1-58A0-1491-BD604F960737}"/>
              </a:ext>
            </a:extLst>
          </p:cNvPr>
          <p:cNvGraphicFramePr>
            <a:graphicFrameLocks noChangeAspect="1"/>
          </p:cNvGraphicFramePr>
          <p:nvPr userDrawn="1">
            <p:custDataLst>
              <p:tags r:id="rId24"/>
            </p:custDataLst>
            <p:extLst>
              <p:ext uri="{D42A27DB-BD31-4B8C-83A1-F6EECF244321}">
                <p14:modId xmlns:p14="http://schemas.microsoft.com/office/powerpoint/2010/main" val="69628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606" imgH="608" progId="TCLayout.ActiveDocument.1">
                  <p:embed/>
                </p:oleObj>
              </mc:Choice>
              <mc:Fallback>
                <p:oleObj name="think-cell Slide" r:id="rId28" imgW="606" imgH="608" progId="TCLayout.ActiveDocument.1">
                  <p:embed/>
                  <p:pic>
                    <p:nvPicPr>
                      <p:cNvPr id="2" name="think-cell data - do not delete" hidden="1">
                        <a:extLst>
                          <a:ext uri="{FF2B5EF4-FFF2-40B4-BE49-F238E27FC236}">
                            <a16:creationId xmlns:a16="http://schemas.microsoft.com/office/drawing/2014/main" id="{E60DD1C6-FFF1-58A0-1491-BD604F960737}"/>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0860789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transition>
    <p:fade/>
  </p:transition>
  <p:txStyles>
    <p:title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8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0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192">
          <p15:clr>
            <a:srgbClr val="F26B43"/>
          </p15:clr>
        </p15:guide>
        <p15:guide id="65" orient="horz" pos="1056">
          <p15:clr>
            <a:srgbClr val="F26B43"/>
          </p15:clr>
        </p15:guide>
        <p15:guide id="66" orient="horz" pos="2232">
          <p15:clr>
            <a:srgbClr val="F26B43"/>
          </p15:clr>
        </p15:guide>
        <p15:guide id="67" orient="horz" pos="4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435514D-3827-6B09-59D1-5C710B95144C}"/>
              </a:ext>
            </a:extLst>
          </p:cNvPr>
          <p:cNvSpPr>
            <a:spLocks noGrp="1"/>
          </p:cNvSpPr>
          <p:nvPr>
            <p:ph type="title"/>
          </p:nvPr>
        </p:nvSpPr>
        <p:spPr>
          <a:xfrm>
            <a:off x="407988" y="1447800"/>
            <a:ext cx="2687638" cy="3962400"/>
          </a:xfrm>
          <a:prstGeom prst="rect">
            <a:avLst/>
          </a:prstGeom>
        </p:spPr>
        <p:txBody>
          <a:bodyPr vert="horz" lIns="0" tIns="0" rIns="0" bIns="0" rtlCol="0" anchor="t">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54B1153-88AF-DCAB-64CE-9AEC18EE6DF5}"/>
              </a:ext>
            </a:extLst>
          </p:cNvPr>
          <p:cNvSpPr>
            <a:spLocks noGrp="1"/>
          </p:cNvSpPr>
          <p:nvPr>
            <p:ph type="body" idx="1"/>
          </p:nvPr>
        </p:nvSpPr>
        <p:spPr>
          <a:xfrm>
            <a:off x="4267200" y="1447800"/>
            <a:ext cx="6550024" cy="3962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CEB72E63-6851-260D-6A2D-8741CB3C4E2D}"/>
              </a:ext>
            </a:extLst>
          </p:cNvPr>
          <p:cNvSpPr>
            <a:spLocks noGrp="1"/>
          </p:cNvSpPr>
          <p:nvPr>
            <p:ph type="ftr" sz="quarter" idx="3"/>
          </p:nvPr>
        </p:nvSpPr>
        <p:spPr>
          <a:xfrm>
            <a:off x="407987" y="406399"/>
            <a:ext cx="5380037" cy="314326"/>
          </a:xfrm>
          <a:prstGeom prst="rect">
            <a:avLst/>
          </a:prstGeom>
        </p:spPr>
        <p:txBody>
          <a:bodyPr vert="horz" lIns="0" tIns="0" rIns="0" bIns="0" rtlCol="0" anchor="t"/>
          <a:lstStyle>
            <a:lvl1pPr algn="l">
              <a:defRPr sz="900" b="0" i="0">
                <a:solidFill>
                  <a:schemeClr val="tx2"/>
                </a:solidFill>
                <a:latin typeface="Calibri" panose="020F0502020204030204" pitchFamily="34" charset="0"/>
              </a:defRPr>
            </a:lvl1pPr>
          </a:lstStyle>
          <a:p>
            <a:r>
              <a:rPr lang="nl-NL"/>
              <a:t>Hybride zorgpaden die impact maken</a:t>
            </a:r>
          </a:p>
        </p:txBody>
      </p:sp>
      <p:sp>
        <p:nvSpPr>
          <p:cNvPr id="6" name="Tijdelijke aanduiding voor dianummer 5">
            <a:extLst>
              <a:ext uri="{FF2B5EF4-FFF2-40B4-BE49-F238E27FC236}">
                <a16:creationId xmlns:a16="http://schemas.microsoft.com/office/drawing/2014/main" id="{9521B3FC-5E5B-E4BB-8212-E5B71204F787}"/>
              </a:ext>
            </a:extLst>
          </p:cNvPr>
          <p:cNvSpPr>
            <a:spLocks noGrp="1"/>
          </p:cNvSpPr>
          <p:nvPr>
            <p:ph type="sldNum" sz="quarter" idx="4"/>
          </p:nvPr>
        </p:nvSpPr>
        <p:spPr>
          <a:xfrm>
            <a:off x="11023599" y="406400"/>
            <a:ext cx="758825" cy="314325"/>
          </a:xfrm>
          <a:prstGeom prst="rect">
            <a:avLst/>
          </a:prstGeom>
        </p:spPr>
        <p:txBody>
          <a:bodyPr vert="horz" lIns="0" tIns="0" rIns="0" bIns="0" rtlCol="0" anchor="t" anchorCtr="0"/>
          <a:lstStyle>
            <a:lvl1pPr algn="r">
              <a:defRPr sz="900">
                <a:solidFill>
                  <a:schemeClr val="tx2"/>
                </a:solidFill>
                <a:latin typeface="FS Me" panose="02000506040000020004" pitchFamily="2" charset="77"/>
              </a:defRPr>
            </a:lvl1pPr>
          </a:lstStyle>
          <a:p>
            <a:r>
              <a:rPr lang="nl-NL">
                <a:latin typeface="Calibri" panose="020F0502020204030204" pitchFamily="34" charset="0"/>
              </a:rPr>
              <a:t>0</a:t>
            </a:r>
            <a:fld id="{8DA28792-A7EA-C140-8AA5-C17F3071EBC9}" type="slidenum">
              <a:rPr lang="nl-NL" smtClean="0">
                <a:latin typeface="Calibri" panose="020F0502020204030204" pitchFamily="34" charset="0"/>
              </a:rPr>
              <a:pPr/>
              <a:t>‹nr.›</a:t>
            </a:fld>
            <a:endParaRPr lang="nl-NL">
              <a:latin typeface="Calibri" panose="020F0502020204030204" pitchFamily="34" charset="0"/>
            </a:endParaRPr>
          </a:p>
        </p:txBody>
      </p:sp>
      <p:sp>
        <p:nvSpPr>
          <p:cNvPr id="18" name="Tekstvak 17">
            <a:extLst>
              <a:ext uri="{FF2B5EF4-FFF2-40B4-BE49-F238E27FC236}">
                <a16:creationId xmlns:a16="http://schemas.microsoft.com/office/drawing/2014/main" id="{912DFC35-7999-C727-CB27-1C28DFE4C486}"/>
              </a:ext>
            </a:extLst>
          </p:cNvPr>
          <p:cNvSpPr txBox="1"/>
          <p:nvPr/>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21" name="Graphic 20">
            <a:extLst>
              <a:ext uri="{FF2B5EF4-FFF2-40B4-BE49-F238E27FC236}">
                <a16:creationId xmlns:a16="http://schemas.microsoft.com/office/drawing/2014/main" id="{599CD0FE-3EC1-A0BC-FFE2-76F4AC307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64924" y="6134100"/>
            <a:ext cx="317500" cy="317500"/>
          </a:xfrm>
          <a:prstGeom prst="rect">
            <a:avLst/>
          </a:prstGeom>
        </p:spPr>
      </p:pic>
      <p:sp>
        <p:nvSpPr>
          <p:cNvPr id="4" name="Tekstvak 3">
            <a:extLst>
              <a:ext uri="{FF2B5EF4-FFF2-40B4-BE49-F238E27FC236}">
                <a16:creationId xmlns:a16="http://schemas.microsoft.com/office/drawing/2014/main" id="{7E0F51FE-5C6F-9F88-28A0-35C0F6351932}"/>
              </a:ext>
            </a:extLst>
          </p:cNvPr>
          <p:cNvSpPr txBox="1"/>
          <p:nvPr userDrawn="1"/>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7" name="Graphic 6">
            <a:extLst>
              <a:ext uri="{FF2B5EF4-FFF2-40B4-BE49-F238E27FC236}">
                <a16:creationId xmlns:a16="http://schemas.microsoft.com/office/drawing/2014/main" id="{83F98D94-93B6-510D-2C2A-86313900539F}"/>
              </a:ext>
            </a:extLst>
          </p:cNvPr>
          <p:cNvPicPr>
            <a:picLocks noChangeAspect="1"/>
          </p:cNvPicPr>
          <p:nvPr userDrawn="1"/>
        </p:nvPicPr>
        <p:blipFill>
          <a:blip r:embed="rId3">
            <a:extLst>
              <a:ext uri="{96DAC541-7B7A-43D3-8B79-37D633B846F1}">
                <asvg:svgBlip xmlns:asvg="http://schemas.microsoft.com/office/drawing/2016/SVG/main" r:embed="rId5"/>
              </a:ext>
            </a:extLst>
          </a:blip>
          <a:stretch>
            <a:fillRect/>
          </a:stretch>
        </p:blipFill>
        <p:spPr>
          <a:xfrm>
            <a:off x="11464924" y="6134100"/>
            <a:ext cx="317500" cy="317500"/>
          </a:xfrm>
          <a:prstGeom prst="rect">
            <a:avLst/>
          </a:prstGeom>
        </p:spPr>
      </p:pic>
    </p:spTree>
    <p:extLst>
      <p:ext uri="{BB962C8B-B14F-4D97-AF65-F5344CB8AC3E}">
        <p14:creationId xmlns:p14="http://schemas.microsoft.com/office/powerpoint/2010/main" val="829207453"/>
      </p:ext>
    </p:extLst>
  </p:cSld>
  <p:clrMap bg1="lt1" tx1="dk1" bg2="lt2" tx2="dk2" accent1="accent1" accent2="accent2" accent3="accent3" accent4="accent4" accent5="accent5" accent6="accent6" hlink="hlink" folHlink="folHlink"/>
  <p:sldLayoutIdLst>
    <p:sldLayoutId id="2147483948" r:id="rId1"/>
  </p:sldLayoutIdLst>
  <p:hf hdr="0" dt="0"/>
  <p:txStyles>
    <p:titleStyle>
      <a:lvl1pPr algn="l" defTabSz="914400" rtl="0" eaLnBrk="1" latinLnBrk="0" hangingPunct="1">
        <a:lnSpc>
          <a:spcPct val="90000"/>
        </a:lnSpc>
        <a:spcBef>
          <a:spcPct val="0"/>
        </a:spcBef>
        <a:buNone/>
        <a:defRPr sz="20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1" orient="horz" pos="4064" userDrawn="1">
          <p15:clr>
            <a:srgbClr val="F26B43"/>
          </p15:clr>
        </p15:guide>
        <p15:guide id="52" pos="257" userDrawn="1">
          <p15:clr>
            <a:srgbClr val="F26B43"/>
          </p15:clr>
        </p15:guide>
        <p15:guide id="53" orient="horz" pos="3864" userDrawn="1">
          <p15:clr>
            <a:srgbClr val="F26B43"/>
          </p15:clr>
        </p15:guide>
        <p15:guide id="54" orient="horz" pos="3734" userDrawn="1">
          <p15:clr>
            <a:srgbClr val="F26B43"/>
          </p15:clr>
        </p15:guide>
        <p15:guide id="55" orient="horz" pos="3536" userDrawn="1">
          <p15:clr>
            <a:srgbClr val="F26B43"/>
          </p15:clr>
        </p15:guide>
        <p15:guide id="56" orient="horz" pos="3408" userDrawn="1">
          <p15:clr>
            <a:srgbClr val="F26B43"/>
          </p15:clr>
        </p15:guide>
        <p15:guide id="57" orient="horz" pos="3208" userDrawn="1">
          <p15:clr>
            <a:srgbClr val="F26B43"/>
          </p15:clr>
        </p15:guide>
        <p15:guide id="58" orient="horz" pos="3078" userDrawn="1">
          <p15:clr>
            <a:srgbClr val="F26B43"/>
          </p15:clr>
        </p15:guide>
        <p15:guide id="59" orient="horz" pos="2880" userDrawn="1">
          <p15:clr>
            <a:srgbClr val="F26B43"/>
          </p15:clr>
        </p15:guide>
        <p15:guide id="60" orient="horz" pos="2750" userDrawn="1">
          <p15:clr>
            <a:srgbClr val="F26B43"/>
          </p15:clr>
        </p15:guide>
        <p15:guide id="61" orient="horz" pos="2552" userDrawn="1">
          <p15:clr>
            <a:srgbClr val="F26B43"/>
          </p15:clr>
        </p15:guide>
        <p15:guide id="62" orient="horz" pos="2422" userDrawn="1">
          <p15:clr>
            <a:srgbClr val="F26B43"/>
          </p15:clr>
        </p15:guide>
        <p15:guide id="63" orient="horz" pos="2226" userDrawn="1">
          <p15:clr>
            <a:srgbClr val="F26B43"/>
          </p15:clr>
        </p15:guide>
        <p15:guide id="64" orient="horz" pos="2094" userDrawn="1">
          <p15:clr>
            <a:srgbClr val="F26B43"/>
          </p15:clr>
        </p15:guide>
        <p15:guide id="65" orient="horz" pos="1896" userDrawn="1">
          <p15:clr>
            <a:srgbClr val="F26B43"/>
          </p15:clr>
        </p15:guide>
        <p15:guide id="66" orient="horz" pos="1766" userDrawn="1">
          <p15:clr>
            <a:srgbClr val="F26B43"/>
          </p15:clr>
        </p15:guide>
        <p15:guide id="67" orient="horz" pos="1568" userDrawn="1">
          <p15:clr>
            <a:srgbClr val="F26B43"/>
          </p15:clr>
        </p15:guide>
        <p15:guide id="68" orient="horz" pos="1438" userDrawn="1">
          <p15:clr>
            <a:srgbClr val="F26B43"/>
          </p15:clr>
        </p15:guide>
        <p15:guide id="69" orient="horz" pos="1240" userDrawn="1">
          <p15:clr>
            <a:srgbClr val="F26B43"/>
          </p15:clr>
        </p15:guide>
        <p15:guide id="70" orient="horz" pos="1110" userDrawn="1">
          <p15:clr>
            <a:srgbClr val="F26B43"/>
          </p15:clr>
        </p15:guide>
        <p15:guide id="71" orient="horz" pos="912" userDrawn="1">
          <p15:clr>
            <a:srgbClr val="F26B43"/>
          </p15:clr>
        </p15:guide>
        <p15:guide id="72" orient="horz" pos="782" userDrawn="1">
          <p15:clr>
            <a:srgbClr val="F26B43"/>
          </p15:clr>
        </p15:guide>
        <p15:guide id="73" orient="horz" pos="584" userDrawn="1">
          <p15:clr>
            <a:srgbClr val="F26B43"/>
          </p15:clr>
        </p15:guide>
        <p15:guide id="74" orient="horz" pos="454" userDrawn="1">
          <p15:clr>
            <a:srgbClr val="F26B43"/>
          </p15:clr>
        </p15:guide>
        <p15:guide id="75" orient="horz" pos="256" userDrawn="1">
          <p15:clr>
            <a:srgbClr val="F26B43"/>
          </p15:clr>
        </p15:guide>
        <p15:guide id="76" pos="734" userDrawn="1">
          <p15:clr>
            <a:srgbClr val="F26B43"/>
          </p15:clr>
        </p15:guide>
        <p15:guide id="77" pos="869" userDrawn="1">
          <p15:clr>
            <a:srgbClr val="F26B43"/>
          </p15:clr>
        </p15:guide>
        <p15:guide id="78" pos="1342" userDrawn="1">
          <p15:clr>
            <a:srgbClr val="F26B43"/>
          </p15:clr>
        </p15:guide>
        <p15:guide id="79" pos="1472" userDrawn="1">
          <p15:clr>
            <a:srgbClr val="F26B43"/>
          </p15:clr>
        </p15:guide>
        <p15:guide id="80" pos="1950" userDrawn="1">
          <p15:clr>
            <a:srgbClr val="F26B43"/>
          </p15:clr>
        </p15:guide>
        <p15:guide id="81" pos="2080" userDrawn="1">
          <p15:clr>
            <a:srgbClr val="F26B43"/>
          </p15:clr>
        </p15:guide>
        <p15:guide id="82" pos="2558" userDrawn="1">
          <p15:clr>
            <a:srgbClr val="F26B43"/>
          </p15:clr>
        </p15:guide>
        <p15:guide id="83" pos="2688" userDrawn="1">
          <p15:clr>
            <a:srgbClr val="F26B43"/>
          </p15:clr>
        </p15:guide>
        <p15:guide id="84" pos="3166" userDrawn="1">
          <p15:clr>
            <a:srgbClr val="F26B43"/>
          </p15:clr>
        </p15:guide>
        <p15:guide id="85" pos="3296" userDrawn="1">
          <p15:clr>
            <a:srgbClr val="F26B43"/>
          </p15:clr>
        </p15:guide>
        <p15:guide id="86" pos="3646" userDrawn="1">
          <p15:clr>
            <a:srgbClr val="F26B43"/>
          </p15:clr>
        </p15:guide>
        <p15:guide id="87" pos="3774" userDrawn="1">
          <p15:clr>
            <a:srgbClr val="F26B43"/>
          </p15:clr>
        </p15:guide>
        <p15:guide id="88" pos="3904" userDrawn="1">
          <p15:clr>
            <a:srgbClr val="F26B43"/>
          </p15:clr>
        </p15:guide>
        <p15:guide id="89" pos="4032" userDrawn="1">
          <p15:clr>
            <a:srgbClr val="F26B43"/>
          </p15:clr>
        </p15:guide>
        <p15:guide id="90" pos="4382" userDrawn="1">
          <p15:clr>
            <a:srgbClr val="F26B43"/>
          </p15:clr>
        </p15:guide>
        <p15:guide id="91" pos="4512" userDrawn="1">
          <p15:clr>
            <a:srgbClr val="F26B43"/>
          </p15:clr>
        </p15:guide>
        <p15:guide id="92" pos="4990" userDrawn="1">
          <p15:clr>
            <a:srgbClr val="F26B43"/>
          </p15:clr>
        </p15:guide>
        <p15:guide id="93" pos="5120" userDrawn="1">
          <p15:clr>
            <a:srgbClr val="F26B43"/>
          </p15:clr>
        </p15:guide>
        <p15:guide id="94" pos="5598" userDrawn="1">
          <p15:clr>
            <a:srgbClr val="F26B43"/>
          </p15:clr>
        </p15:guide>
        <p15:guide id="95" pos="5728" userDrawn="1">
          <p15:clr>
            <a:srgbClr val="F26B43"/>
          </p15:clr>
        </p15:guide>
        <p15:guide id="96" pos="6206" userDrawn="1">
          <p15:clr>
            <a:srgbClr val="F26B43"/>
          </p15:clr>
        </p15:guide>
        <p15:guide id="97" pos="6336" userDrawn="1">
          <p15:clr>
            <a:srgbClr val="F26B43"/>
          </p15:clr>
        </p15:guide>
        <p15:guide id="98" pos="6814" userDrawn="1">
          <p15:clr>
            <a:srgbClr val="F26B43"/>
          </p15:clr>
        </p15:guide>
        <p15:guide id="99" pos="6944" userDrawn="1">
          <p15:clr>
            <a:srgbClr val="F26B43"/>
          </p15:clr>
        </p15:guide>
        <p15:guide id="100" pos="74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8.xml"/><Relationship Id="rId1" Type="http://schemas.openxmlformats.org/officeDocument/2006/relationships/tags" Target="../tags/tag33.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8.xml"/><Relationship Id="rId1" Type="http://schemas.openxmlformats.org/officeDocument/2006/relationships/tags" Target="../tags/tag38.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5.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8.xml"/><Relationship Id="rId1" Type="http://schemas.openxmlformats.org/officeDocument/2006/relationships/tags" Target="../tags/tag43.xml"/><Relationship Id="rId5" Type="http://schemas.openxmlformats.org/officeDocument/2006/relationships/image" Target="../media/image24.png"/><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3.e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8.xml"/><Relationship Id="rId5" Type="http://schemas.openxmlformats.org/officeDocument/2006/relationships/image" Target="../media/image16.emf"/><Relationship Id="rId4"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oleObject" Target="../embeddings/oleObject24.bin"/><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3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3.emf"/><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tags" Target="../tags/tag32.xml"/><Relationship Id="rId5" Type="http://schemas.openxmlformats.org/officeDocument/2006/relationships/image" Target="../media/image24.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0D4F78-883C-9531-3939-39D544181C62}"/>
              </a:ext>
            </a:extLst>
          </p:cNvPr>
          <p:cNvSpPr>
            <a:spLocks noGrp="1"/>
          </p:cNvSpPr>
          <p:nvPr>
            <p:ph type="ctrTitle"/>
          </p:nvPr>
        </p:nvSpPr>
        <p:spPr/>
        <p:txBody>
          <a:bodyPr/>
          <a:lstStyle/>
          <a:p>
            <a:r>
              <a:rPr lang="en-US" dirty="0">
                <a:latin typeface="Calibri"/>
                <a:ea typeface="Calibri"/>
                <a:cs typeface="Calibri"/>
              </a:rPr>
              <a:t>Template:</a:t>
            </a:r>
            <a:br>
              <a:rPr lang="en-US" dirty="0">
                <a:latin typeface="Calibri"/>
                <a:ea typeface="Calibri"/>
                <a:cs typeface="Calibri"/>
              </a:rPr>
            </a:br>
            <a:r>
              <a:rPr lang="en-US" dirty="0" err="1">
                <a:latin typeface="Calibri"/>
                <a:ea typeface="Calibri"/>
                <a:cs typeface="Calibri"/>
              </a:rPr>
              <a:t>Impactanalyse</a:t>
            </a:r>
            <a:br>
              <a:rPr lang="en-US" dirty="0">
                <a:ea typeface="Calibri"/>
              </a:rPr>
            </a:br>
            <a:endParaRPr lang="en-US" dirty="0">
              <a:ea typeface="Calibri"/>
            </a:endParaRPr>
          </a:p>
        </p:txBody>
      </p:sp>
      <p:sp>
        <p:nvSpPr>
          <p:cNvPr id="9" name="Oval 8">
            <a:extLst>
              <a:ext uri="{FF2B5EF4-FFF2-40B4-BE49-F238E27FC236}">
                <a16:creationId xmlns:a16="http://schemas.microsoft.com/office/drawing/2014/main" id="{5695D66D-5F2D-6CE5-BEB1-0B143D6CB24C}"/>
              </a:ext>
            </a:extLst>
          </p:cNvPr>
          <p:cNvSpPr/>
          <p:nvPr/>
        </p:nvSpPr>
        <p:spPr>
          <a:xfrm>
            <a:off x="8772000" y="-2839500"/>
            <a:ext cx="6840000" cy="684000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956F2CC3-15FD-C043-F4E3-04A2D9638B4E}"/>
              </a:ext>
            </a:extLst>
          </p:cNvPr>
          <p:cNvSpPr txBox="1"/>
          <p:nvPr/>
        </p:nvSpPr>
        <p:spPr>
          <a:xfrm>
            <a:off x="9383712" y="1124633"/>
            <a:ext cx="2617470" cy="646331"/>
          </a:xfrm>
          <a:prstGeom prst="rect">
            <a:avLst/>
          </a:prstGeom>
          <a:noFill/>
        </p:spPr>
        <p:txBody>
          <a:bodyPr wrap="square" rtlCol="0">
            <a:spAutoFit/>
          </a:bodyPr>
          <a:lstStyle/>
          <a:p>
            <a:r>
              <a:rPr lang="nl-NL" sz="3600">
                <a:latin typeface="+mj-lt"/>
              </a:rPr>
              <a:t>Digitaliseren</a:t>
            </a:r>
          </a:p>
        </p:txBody>
      </p:sp>
    </p:spTree>
    <p:extLst>
      <p:ext uri="{BB962C8B-B14F-4D97-AF65-F5344CB8AC3E}">
        <p14:creationId xmlns:p14="http://schemas.microsoft.com/office/powerpoint/2010/main" val="112089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1CC4879-DB42-C903-0C5F-6B52E22FF50A}"/>
              </a:ext>
            </a:extLst>
          </p:cNvPr>
          <p:cNvGraphicFramePr>
            <a:graphicFrameLocks noChangeAspect="1"/>
          </p:cNvGraphicFramePr>
          <p:nvPr>
            <p:custDataLst>
              <p:tags r:id="rId1"/>
            </p:custDataLst>
            <p:extLst>
              <p:ext uri="{D42A27DB-BD31-4B8C-83A1-F6EECF244321}">
                <p14:modId xmlns:p14="http://schemas.microsoft.com/office/powerpoint/2010/main" val="3001605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41CC4879-DB42-C903-0C5F-6B52E22FF5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27B38CC-CC0E-75B5-B4E3-DE00E554C29D}"/>
              </a:ext>
            </a:extLst>
          </p:cNvPr>
          <p:cNvSpPr>
            <a:spLocks noGrp="1"/>
          </p:cNvSpPr>
          <p:nvPr>
            <p:ph type="title"/>
          </p:nvPr>
        </p:nvSpPr>
        <p:spPr/>
        <p:txBody>
          <a:bodyPr vert="horz"/>
          <a:lstStyle/>
          <a:p>
            <a:r>
              <a:rPr lang="nl-NL">
                <a:solidFill>
                  <a:schemeClr val="accent1"/>
                </a:solidFill>
              </a:rPr>
              <a:t>Stap 2 | </a:t>
            </a:r>
            <a:r>
              <a:rPr lang="nl-NL"/>
              <a:t>Aan de hand van het patiëntenstroomdiagram kan de impact van hybride zorg op bespaarde zorgactiviteiten worden geëvalueerd</a:t>
            </a:r>
          </a:p>
        </p:txBody>
      </p:sp>
      <p:sp>
        <p:nvSpPr>
          <p:cNvPr id="4" name="Rectangle 3">
            <a:extLst>
              <a:ext uri="{FF2B5EF4-FFF2-40B4-BE49-F238E27FC236}">
                <a16:creationId xmlns:a16="http://schemas.microsoft.com/office/drawing/2014/main" id="{CE75CD86-74B2-047E-D46D-41A64136FA8A}"/>
              </a:ext>
            </a:extLst>
          </p:cNvPr>
          <p:cNvSpPr/>
          <p:nvPr/>
        </p:nvSpPr>
        <p:spPr bwMode="gray">
          <a:xfrm>
            <a:off x="2198693" y="6365523"/>
            <a:ext cx="3769276"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a:t>Dit is een versimpelde weergave en dient alleen ter illustratie </a:t>
            </a:r>
          </a:p>
          <a:p>
            <a:pPr marL="228600" indent="-228600">
              <a:lnSpc>
                <a:spcPct val="106000"/>
              </a:lnSpc>
              <a:buFontTx/>
              <a:buAutoNum type="arabicParenR"/>
            </a:pPr>
            <a:r>
              <a:rPr lang="nl-NL" sz="800"/>
              <a:t>Alle aannames en inschattingen dienen met medical leads gevalideerd te worden</a:t>
            </a:r>
          </a:p>
          <a:p>
            <a:pPr marL="228600" indent="-228600">
              <a:lnSpc>
                <a:spcPct val="106000"/>
              </a:lnSpc>
              <a:buAutoNum type="arabicParenR"/>
            </a:pPr>
            <a:endParaRPr lang="nl-NL" sz="800"/>
          </a:p>
        </p:txBody>
      </p:sp>
      <p:graphicFrame>
        <p:nvGraphicFramePr>
          <p:cNvPr id="5" name="Table 4">
            <a:extLst>
              <a:ext uri="{FF2B5EF4-FFF2-40B4-BE49-F238E27FC236}">
                <a16:creationId xmlns:a16="http://schemas.microsoft.com/office/drawing/2014/main" id="{F8F9571C-6297-EC0B-2D7E-875AAD2928CF}"/>
              </a:ext>
            </a:extLst>
          </p:cNvPr>
          <p:cNvGraphicFramePr>
            <a:graphicFrameLocks noGrp="1"/>
          </p:cNvGraphicFramePr>
          <p:nvPr>
            <p:extLst>
              <p:ext uri="{D42A27DB-BD31-4B8C-83A1-F6EECF244321}">
                <p14:modId xmlns:p14="http://schemas.microsoft.com/office/powerpoint/2010/main" val="741399939"/>
              </p:ext>
            </p:extLst>
          </p:nvPr>
        </p:nvGraphicFramePr>
        <p:xfrm>
          <a:off x="391289" y="1683180"/>
          <a:ext cx="7650552" cy="4352493"/>
        </p:xfrm>
        <a:graphic>
          <a:graphicData uri="http://schemas.openxmlformats.org/drawingml/2006/table">
            <a:tbl>
              <a:tblPr firstRow="1" bandRow="1">
                <a:tableStyleId>{5C22544A-7EE6-4342-B048-85BDC9FD1C3A}</a:tableStyleId>
              </a:tblPr>
              <a:tblGrid>
                <a:gridCol w="1457358">
                  <a:extLst>
                    <a:ext uri="{9D8B030D-6E8A-4147-A177-3AD203B41FA5}">
                      <a16:colId xmlns:a16="http://schemas.microsoft.com/office/drawing/2014/main" val="699280732"/>
                    </a:ext>
                  </a:extLst>
                </a:gridCol>
                <a:gridCol w="928057">
                  <a:extLst>
                    <a:ext uri="{9D8B030D-6E8A-4147-A177-3AD203B41FA5}">
                      <a16:colId xmlns:a16="http://schemas.microsoft.com/office/drawing/2014/main" val="377983464"/>
                    </a:ext>
                  </a:extLst>
                </a:gridCol>
                <a:gridCol w="326939">
                  <a:extLst>
                    <a:ext uri="{9D8B030D-6E8A-4147-A177-3AD203B41FA5}">
                      <a16:colId xmlns:a16="http://schemas.microsoft.com/office/drawing/2014/main" val="1654079735"/>
                    </a:ext>
                  </a:extLst>
                </a:gridCol>
                <a:gridCol w="615116">
                  <a:extLst>
                    <a:ext uri="{9D8B030D-6E8A-4147-A177-3AD203B41FA5}">
                      <a16:colId xmlns:a16="http://schemas.microsoft.com/office/drawing/2014/main" val="1783886007"/>
                    </a:ext>
                  </a:extLst>
                </a:gridCol>
                <a:gridCol w="101449">
                  <a:extLst>
                    <a:ext uri="{9D8B030D-6E8A-4147-A177-3AD203B41FA5}">
                      <a16:colId xmlns:a16="http://schemas.microsoft.com/office/drawing/2014/main" val="1529540764"/>
                    </a:ext>
                  </a:extLst>
                </a:gridCol>
                <a:gridCol w="101449">
                  <a:extLst>
                    <a:ext uri="{9D8B030D-6E8A-4147-A177-3AD203B41FA5}">
                      <a16:colId xmlns:a16="http://schemas.microsoft.com/office/drawing/2014/main" val="1530829042"/>
                    </a:ext>
                  </a:extLst>
                </a:gridCol>
                <a:gridCol w="790044">
                  <a:extLst>
                    <a:ext uri="{9D8B030D-6E8A-4147-A177-3AD203B41FA5}">
                      <a16:colId xmlns:a16="http://schemas.microsoft.com/office/drawing/2014/main" val="547641877"/>
                    </a:ext>
                  </a:extLst>
                </a:gridCol>
                <a:gridCol w="101449">
                  <a:extLst>
                    <a:ext uri="{9D8B030D-6E8A-4147-A177-3AD203B41FA5}">
                      <a16:colId xmlns:a16="http://schemas.microsoft.com/office/drawing/2014/main" val="3437363896"/>
                    </a:ext>
                  </a:extLst>
                </a:gridCol>
                <a:gridCol w="676926">
                  <a:extLst>
                    <a:ext uri="{9D8B030D-6E8A-4147-A177-3AD203B41FA5}">
                      <a16:colId xmlns:a16="http://schemas.microsoft.com/office/drawing/2014/main" val="508958923"/>
                    </a:ext>
                  </a:extLst>
                </a:gridCol>
                <a:gridCol w="638036">
                  <a:extLst>
                    <a:ext uri="{9D8B030D-6E8A-4147-A177-3AD203B41FA5}">
                      <a16:colId xmlns:a16="http://schemas.microsoft.com/office/drawing/2014/main" val="3738000788"/>
                    </a:ext>
                  </a:extLst>
                </a:gridCol>
                <a:gridCol w="685500">
                  <a:extLst>
                    <a:ext uri="{9D8B030D-6E8A-4147-A177-3AD203B41FA5}">
                      <a16:colId xmlns:a16="http://schemas.microsoft.com/office/drawing/2014/main" val="432058634"/>
                    </a:ext>
                  </a:extLst>
                </a:gridCol>
                <a:gridCol w="1228229">
                  <a:extLst>
                    <a:ext uri="{9D8B030D-6E8A-4147-A177-3AD203B41FA5}">
                      <a16:colId xmlns:a16="http://schemas.microsoft.com/office/drawing/2014/main" val="1861561212"/>
                    </a:ext>
                  </a:extLst>
                </a:gridCol>
              </a:tblGrid>
              <a:tr h="480768">
                <a:tc>
                  <a:txBody>
                    <a:bodyPr/>
                    <a:lstStyle/>
                    <a:p>
                      <a:pPr algn="ctr"/>
                      <a:endParaRPr lang="nl-NL" sz="1000" dirty="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dirty="0">
                          <a:solidFill>
                            <a:schemeClr val="tx1"/>
                          </a:solidFill>
                        </a:rPr>
                        <a:t># activiteiten</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gridSpan="2">
                  <a:txBody>
                    <a:bodyPr/>
                    <a:lstStyle/>
                    <a:p>
                      <a:pPr algn="ctr"/>
                      <a:r>
                        <a:rPr lang="nl-NL" sz="1100" dirty="0">
                          <a:solidFill>
                            <a:schemeClr val="tx1"/>
                          </a:solidFill>
                        </a:rPr>
                        <a:t>Tijdsbesteding</a:t>
                      </a: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gridSpan="2">
                  <a:txBody>
                    <a:bodyPr/>
                    <a:lstStyle/>
                    <a:p>
                      <a:pPr algn="ctr"/>
                      <a:r>
                        <a:rPr lang="nl-NL" sz="1100" dirty="0">
                          <a:solidFill>
                            <a:schemeClr val="tx1"/>
                          </a:solidFill>
                        </a:rPr>
                        <a:t>Aannames</a:t>
                      </a:r>
                    </a:p>
                    <a:p>
                      <a:pPr algn="ctr"/>
                      <a:r>
                        <a:rPr lang="nl-NL" sz="1100" baseline="30000" dirty="0">
                          <a:solidFill>
                            <a:schemeClr val="tx1"/>
                          </a:solidFill>
                        </a:rPr>
                        <a:t>(Hypothesen COPD)</a:t>
                      </a:r>
                      <a:endParaRPr lang="nl-NL" sz="1100" dirty="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dirty="0">
                          <a:solidFill>
                            <a:schemeClr val="tx1"/>
                          </a:solidFill>
                        </a:rPr>
                        <a:t>Medisch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dirty="0">
                          <a:solidFill>
                            <a:schemeClr val="tx1"/>
                          </a:solidFill>
                        </a:rPr>
                        <a:t>Arts-assistent</a:t>
                      </a:r>
                    </a:p>
                    <a:p>
                      <a:pPr algn="ctr"/>
                      <a:r>
                        <a:rPr lang="nl-NL" sz="1100" dirty="0">
                          <a:solidFill>
                            <a:schemeClr val="tx1"/>
                          </a:solidFill>
                        </a:rPr>
                        <a:t>(uur)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dirty="0" err="1">
                          <a:solidFill>
                            <a:schemeClr val="tx1"/>
                          </a:solidFill>
                        </a:rPr>
                        <a:t>Verpl</a:t>
                      </a:r>
                      <a:r>
                        <a:rPr lang="nl-NL" sz="1100" dirty="0">
                          <a:solidFill>
                            <a:schemeClr val="tx1"/>
                          </a:solidFill>
                        </a:rPr>
                        <a:t>.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dirty="0">
                          <a:solidFill>
                            <a:schemeClr val="tx1"/>
                          </a:solidFill>
                        </a:rPr>
                        <a:t>Verpleegkundige (uur)</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50124">
                <a:tc>
                  <a:txBody>
                    <a:bodyPr/>
                    <a:lstStyle/>
                    <a:p>
                      <a:pPr algn="ctr"/>
                      <a:r>
                        <a:rPr lang="nl-NL" sz="1000" b="1" dirty="0">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dirty="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nl-NL" sz="1600" b="1" kern="1200" dirty="0">
                          <a:solidFill>
                            <a:schemeClr val="tx1"/>
                          </a:solidFill>
                          <a:latin typeface="+mn-lt"/>
                          <a:ea typeface="+mn-ea"/>
                          <a:cs typeface="+mn-cs"/>
                        </a:rPr>
                        <a:t>×</a:t>
                      </a:r>
                    </a:p>
                  </a:txBody>
                  <a:tcPr marL="36000" marR="36000" marT="0" marB="0" anchor="ctr">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kern="1200" dirty="0">
                          <a:solidFill>
                            <a:schemeClr val="tx1"/>
                          </a:solidFill>
                          <a:latin typeface="+mn-lt"/>
                          <a:ea typeface="+mn-ea"/>
                          <a:cs typeface="+mn-cs"/>
                        </a:rPr>
                        <a:t>20 min</a:t>
                      </a:r>
                    </a:p>
                  </a:txBody>
                  <a:tcPr marL="36000" marR="36000" marT="0" marB="0" anchor="ctr">
                    <a:lnL w="12700" cap="flat" cmpd="sng" algn="ctr">
                      <a:no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dirty="0">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50124">
                <a:tc>
                  <a:txBody>
                    <a:bodyPr/>
                    <a:lstStyle/>
                    <a:p>
                      <a:pPr algn="ctr"/>
                      <a:r>
                        <a:rPr lang="nl-NL" sz="1000" b="1" dirty="0">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dirty="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dirty="0">
                          <a:solidFill>
                            <a:schemeClr val="tx1"/>
                          </a:solidFill>
                        </a:rPr>
                        <a:t>15-90 min </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dirty="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dirty="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550124">
                <a:tc>
                  <a:txBody>
                    <a:bodyPr/>
                    <a:lstStyle/>
                    <a:p>
                      <a:pPr algn="ctr"/>
                      <a:r>
                        <a:rPr lang="nl-NL" sz="1000" b="1" dirty="0">
                          <a:solidFill>
                            <a:schemeClr val="tx1"/>
                          </a:solidFill>
                        </a:rPr>
                        <a:t>Afname klinische 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dirty="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15-230 min</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endParaRPr lang="nl-NL" sz="1000">
                        <a:solidFill>
                          <a:schemeClr val="tx1"/>
                        </a:solidFill>
                      </a:endParaRP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dirty="0">
                          <a:ln>
                            <a:noFill/>
                          </a:ln>
                          <a:solidFill>
                            <a:srgbClr val="3C3C3C"/>
                          </a:solidFill>
                          <a:effectLst/>
                          <a:uLnTx/>
                          <a:uFillTx/>
                          <a:latin typeface="Calibri"/>
                          <a:ea typeface="+mn-ea"/>
                          <a:cs typeface="+mn-cs"/>
                        </a:rPr>
                        <a:t>=</a:t>
                      </a:r>
                      <a:endParaRPr lang="nl-NL" sz="1600" b="1" dirty="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550124">
                <a:tc>
                  <a:txBody>
                    <a:bodyPr/>
                    <a:lstStyle/>
                    <a:p>
                      <a:pPr algn="ctr"/>
                      <a:r>
                        <a:rPr lang="nl-NL" sz="1000" b="1" dirty="0">
                          <a:solidFill>
                            <a:schemeClr val="tx1"/>
                          </a:solidFill>
                        </a:rPr>
                        <a:t>Kortere klinische ligduur</a:t>
                      </a:r>
                    </a:p>
                    <a:p>
                      <a:pPr algn="ctr"/>
                      <a:r>
                        <a:rPr lang="nl-NL" sz="1000" b="1" dirty="0">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dirty="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3C3C3C"/>
                          </a:solidFill>
                          <a:effectLst/>
                          <a:uLnTx/>
                          <a:uFillTx/>
                          <a:latin typeface="+mn-lt"/>
                          <a:ea typeface="+mn-ea"/>
                          <a:cs typeface="+mn-cs"/>
                        </a:rPr>
                        <a:t>×</a:t>
                      </a:r>
                      <a:endParaRPr kumimoji="0" lang="nl-NL" sz="1600" b="1" i="0" u="none" strike="noStrike" kern="1200" cap="none" spc="0" normalizeH="0" baseline="0" noProof="0" dirty="0">
                        <a:ln>
                          <a:noFill/>
                        </a:ln>
                        <a:solidFill>
                          <a:srgbClr val="3C3C3C"/>
                        </a:solidFill>
                        <a:effectLst/>
                        <a:uLnTx/>
                        <a:uFillTx/>
                        <a:latin typeface="Calibri"/>
                        <a:ea typeface="+mn-ea"/>
                        <a:cs typeface="+mn-cs"/>
                      </a:endParaRP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dirty="0">
                          <a:solidFill>
                            <a:schemeClr val="tx1"/>
                          </a:solidFill>
                        </a:rPr>
                        <a:t>15-230 min</a:t>
                      </a:r>
                    </a:p>
                  </a:txBody>
                  <a:tcPr marL="36000" marR="36000" marT="0" marB="0" anchor="ctr">
                    <a:lnL w="12700" cmpd="sng">
                      <a:noFill/>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a:solidFill>
                          <a:schemeClr val="tx1"/>
                        </a:solidFill>
                      </a:endParaRP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dirty="0">
                          <a:ln>
                            <a:noFill/>
                          </a:ln>
                          <a:solidFill>
                            <a:srgbClr val="3C3C3C"/>
                          </a:solidFill>
                          <a:effectLst/>
                          <a:uLnTx/>
                          <a:uFillTx/>
                          <a:latin typeface="Calibri"/>
                          <a:ea typeface="+mn-ea"/>
                          <a:cs typeface="+mn-cs"/>
                        </a:rPr>
                        <a:t>=</a:t>
                      </a:r>
                      <a:endParaRPr lang="nl-NL" sz="1600" b="1" dirty="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09856">
                <a:tc>
                  <a:txBody>
                    <a:bodyPr/>
                    <a:lstStyle/>
                    <a:p>
                      <a:pPr algn="ctr"/>
                      <a:r>
                        <a:rPr lang="nl-NL" sz="1000" b="1" dirty="0">
                          <a:solidFill>
                            <a:schemeClr val="bg1"/>
                          </a:solidFill>
                        </a:rPr>
                        <a:t>Vrijgekomen uren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r>
                        <a:rPr lang="nl-NL" sz="1000" i="1" dirty="0">
                          <a:solidFill>
                            <a:schemeClr val="tx1"/>
                          </a:solidFill>
                        </a:rPr>
                        <a:t>      </a:t>
                      </a:r>
                      <a:endParaRPr lang="nl-NL" sz="800" i="1" dirty="0">
                        <a:solidFill>
                          <a:schemeClr val="tx1"/>
                        </a:solidFill>
                      </a:endParaRPr>
                    </a:p>
                  </a:txBody>
                  <a:tcPr marL="36000" marR="36000" marT="0" marB="0">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309856">
                <a:tc>
                  <a:txBody>
                    <a:bodyPr/>
                    <a:lstStyle/>
                    <a:p>
                      <a:pPr algn="ctr"/>
                      <a:r>
                        <a:rPr lang="nl-NL" sz="1000" b="1" dirty="0">
                          <a:solidFill>
                            <a:schemeClr val="bg1"/>
                          </a:solidFill>
                        </a:rPr>
                        <a:t>Vrijgekomen uren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85224504"/>
                  </a:ext>
                </a:extLst>
              </a:tr>
              <a:tr h="233100">
                <a:tc>
                  <a:txBody>
                    <a:bodyPr/>
                    <a:lstStyle/>
                    <a:p>
                      <a:pPr algn="ctr"/>
                      <a:endParaRPr lang="nl-NL" sz="1000" b="1"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475669">
                <a:tc>
                  <a:txBody>
                    <a:bodyPr/>
                    <a:lstStyle/>
                    <a:p>
                      <a:pPr algn="ctr"/>
                      <a:r>
                        <a:rPr lang="nl-NL" sz="1000" b="1" dirty="0">
                          <a:solidFill>
                            <a:schemeClr val="tx1"/>
                          </a:solidFill>
                        </a:rPr>
                        <a:t>Extra activiteit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dirty="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3C3C3C"/>
                          </a:solidFill>
                          <a:effectLst/>
                          <a:uLnTx/>
                          <a:uFillTx/>
                          <a:latin typeface="+mn-lt"/>
                          <a:ea typeface="+mn-ea"/>
                          <a:cs typeface="+mn-cs"/>
                        </a:rPr>
                        <a:t>×</a:t>
                      </a:r>
                      <a:endParaRPr kumimoji="0" lang="nl-NL" sz="1200" b="1" i="0" u="none" strike="noStrike" kern="1200" cap="none" spc="0" normalizeH="0" baseline="0" noProof="0" dirty="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dirty="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25108"/>
                  </a:ext>
                </a:extLst>
              </a:tr>
              <a:tr h="30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1" dirty="0">
                          <a:solidFill>
                            <a:schemeClr val="bg1"/>
                          </a:solidFill>
                        </a:rPr>
                        <a:t>Geïnvesteerde tijd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gridSpan="2">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dirty="0">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754782603"/>
                  </a:ext>
                </a:extLst>
              </a:tr>
            </a:tbl>
          </a:graphicData>
        </a:graphic>
      </p:graphicFrame>
      <p:sp>
        <p:nvSpPr>
          <p:cNvPr id="42" name="Text Placeholder 41">
            <a:extLst>
              <a:ext uri="{FF2B5EF4-FFF2-40B4-BE49-F238E27FC236}">
                <a16:creationId xmlns:a16="http://schemas.microsoft.com/office/drawing/2014/main" id="{1E0C9805-2C0C-A833-251E-3064F64D2804}"/>
              </a:ext>
            </a:extLst>
          </p:cNvPr>
          <p:cNvSpPr>
            <a:spLocks noGrp="1"/>
          </p:cNvSpPr>
          <p:nvPr>
            <p:ph type="body" sz="quarter" idx="13"/>
          </p:nvPr>
        </p:nvSpPr>
        <p:spPr/>
        <p:txBody>
          <a:bodyPr/>
          <a:lstStyle/>
          <a:p>
            <a:r>
              <a:rPr lang="nl-NL"/>
              <a:t> </a:t>
            </a:r>
          </a:p>
        </p:txBody>
      </p:sp>
      <p:sp>
        <p:nvSpPr>
          <p:cNvPr id="43" name="Rectangle 42">
            <a:extLst>
              <a:ext uri="{FF2B5EF4-FFF2-40B4-BE49-F238E27FC236}">
                <a16:creationId xmlns:a16="http://schemas.microsoft.com/office/drawing/2014/main" id="{B235E7D6-D38B-3B71-692D-E792DD96F83E}"/>
              </a:ext>
            </a:extLst>
          </p:cNvPr>
          <p:cNvSpPr/>
          <p:nvPr/>
        </p:nvSpPr>
        <p:spPr bwMode="gray">
          <a:xfrm>
            <a:off x="2738031" y="1537314"/>
            <a:ext cx="5303811" cy="4680606"/>
          </a:xfrm>
          <a:prstGeom prst="rect">
            <a:avLst/>
          </a:prstGeom>
          <a:solidFill>
            <a:srgbClr val="FFFFFF">
              <a:alpha val="72941"/>
            </a:srgb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46" name="Rechthoek: afgeronde hoeken 1">
            <a:extLst>
              <a:ext uri="{FF2B5EF4-FFF2-40B4-BE49-F238E27FC236}">
                <a16:creationId xmlns:a16="http://schemas.microsoft.com/office/drawing/2014/main" id="{D46AF287-E166-8ED1-E08F-644EC3C888EA}"/>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Te doorlopen substappen</a:t>
            </a:r>
            <a:r>
              <a:rPr lang="nl-NL" sz="1200" b="1" baseline="30000"/>
              <a:t>2</a:t>
            </a:r>
            <a:r>
              <a:rPr lang="nl-NL" sz="1200" b="1"/>
              <a:t>:</a:t>
            </a:r>
          </a:p>
        </p:txBody>
      </p:sp>
      <p:sp>
        <p:nvSpPr>
          <p:cNvPr id="47" name="Rectangle 46">
            <a:extLst>
              <a:ext uri="{FF2B5EF4-FFF2-40B4-BE49-F238E27FC236}">
                <a16:creationId xmlns:a16="http://schemas.microsoft.com/office/drawing/2014/main" id="{AAAEF3E8-DB22-902B-8568-DE7F096BB9FE}"/>
              </a:ext>
            </a:extLst>
          </p:cNvPr>
          <p:cNvSpPr/>
          <p:nvPr/>
        </p:nvSpPr>
        <p:spPr bwMode="gray">
          <a:xfrm>
            <a:off x="8115301" y="1721104"/>
            <a:ext cx="3589751"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26000"/>
              </a:lnSpc>
              <a:spcBef>
                <a:spcPct val="25000"/>
              </a:spcBef>
              <a:buFont typeface="+mj-lt"/>
              <a:buAutoNum type="alphaUcPeriod"/>
            </a:pPr>
            <a:r>
              <a:rPr lang="nl-NL" sz="1200"/>
              <a:t>Ga na welke zorgactiviteiten voor het zorgpad relevant zijn, e.g. polibezoek of SEH bezoek (dit is inzichtelijk geworden met het stroomdiagram)</a:t>
            </a:r>
          </a:p>
          <a:p>
            <a:pPr marL="228600" indent="-228600">
              <a:lnSpc>
                <a:spcPct val="126000"/>
              </a:lnSpc>
              <a:spcBef>
                <a:spcPct val="25000"/>
              </a:spcBef>
              <a:buFont typeface="+mj-lt"/>
              <a:buAutoNum type="alphaUcPeriod"/>
            </a:pPr>
            <a:r>
              <a:rPr lang="nl-NL" sz="1200"/>
              <a:t>Evalueer de impact van hybride zorg per zorgactiviteit (e.g. besparing van zorgactiviteiten)</a:t>
            </a:r>
            <a:br>
              <a:rPr lang="nl-NL" sz="1200"/>
            </a:br>
            <a:r>
              <a:rPr lang="nl-NL" sz="1200"/>
              <a:t>- Op de volgende 3 slides worden voorbeelden gegeven van mogelijke uitwerkingen van deze substap</a:t>
            </a:r>
          </a:p>
        </p:txBody>
      </p:sp>
      <p:sp>
        <p:nvSpPr>
          <p:cNvPr id="50" name="Hexagon 49">
            <a:extLst>
              <a:ext uri="{FF2B5EF4-FFF2-40B4-BE49-F238E27FC236}">
                <a16:creationId xmlns:a16="http://schemas.microsoft.com/office/drawing/2014/main" id="{EE2F37B6-ACAE-0AD1-41BA-CB530E97F854}"/>
              </a:ext>
            </a:extLst>
          </p:cNvPr>
          <p:cNvSpPr/>
          <p:nvPr/>
        </p:nvSpPr>
        <p:spPr bwMode="gray">
          <a:xfrm>
            <a:off x="486948" y="193504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A</a:t>
            </a:r>
          </a:p>
        </p:txBody>
      </p:sp>
      <p:sp>
        <p:nvSpPr>
          <p:cNvPr id="51" name="Hexagon 50">
            <a:extLst>
              <a:ext uri="{FF2B5EF4-FFF2-40B4-BE49-F238E27FC236}">
                <a16:creationId xmlns:a16="http://schemas.microsoft.com/office/drawing/2014/main" id="{33A7104F-BDE2-914A-A4B5-E9AB9305B02E}"/>
              </a:ext>
            </a:extLst>
          </p:cNvPr>
          <p:cNvSpPr/>
          <p:nvPr/>
        </p:nvSpPr>
        <p:spPr bwMode="gray">
          <a:xfrm>
            <a:off x="2216450" y="168222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54" name="Rechthoek: afgeronde hoeken 1">
            <a:extLst>
              <a:ext uri="{FF2B5EF4-FFF2-40B4-BE49-F238E27FC236}">
                <a16:creationId xmlns:a16="http://schemas.microsoft.com/office/drawing/2014/main" id="{782B6AD1-FD6A-D86D-F7FA-D5F8D84ACCFE}"/>
              </a:ext>
            </a:extLst>
          </p:cNvPr>
          <p:cNvSpPr/>
          <p:nvPr/>
        </p:nvSpPr>
        <p:spPr>
          <a:xfrm>
            <a:off x="8242648" y="6104062"/>
            <a:ext cx="1518169" cy="15855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Te doorlopen substappen</a:t>
            </a:r>
          </a:p>
        </p:txBody>
      </p:sp>
      <p:sp>
        <p:nvSpPr>
          <p:cNvPr id="7" name="Hexagon 6">
            <a:extLst>
              <a:ext uri="{FF2B5EF4-FFF2-40B4-BE49-F238E27FC236}">
                <a16:creationId xmlns:a16="http://schemas.microsoft.com/office/drawing/2014/main" id="{55D20C79-D923-7D6A-0A19-3A09E42B6711}"/>
              </a:ext>
            </a:extLst>
          </p:cNvPr>
          <p:cNvSpPr/>
          <p:nvPr/>
        </p:nvSpPr>
        <p:spPr bwMode="gray">
          <a:xfrm>
            <a:off x="8145898" y="618394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sp>
        <p:nvSpPr>
          <p:cNvPr id="2" name="Rectangle 1">
            <a:extLst>
              <a:ext uri="{FF2B5EF4-FFF2-40B4-BE49-F238E27FC236}">
                <a16:creationId xmlns:a16="http://schemas.microsoft.com/office/drawing/2014/main" id="{72B35038-FD34-DF30-0D96-2FD24C3BFD6C}"/>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6" name="Rechthoek: afgeronde hoeken 1">
            <a:extLst>
              <a:ext uri="{FF2B5EF4-FFF2-40B4-BE49-F238E27FC236}">
                <a16:creationId xmlns:a16="http://schemas.microsoft.com/office/drawing/2014/main" id="{F4950D7F-5120-73A5-F1C6-55DF866B54B9}"/>
              </a:ext>
            </a:extLst>
          </p:cNvPr>
          <p:cNvSpPr/>
          <p:nvPr/>
        </p:nvSpPr>
        <p:spPr>
          <a:xfrm>
            <a:off x="479425" y="1391378"/>
            <a:ext cx="7380329" cy="270857"/>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een impactanalyse op bespaarde zorgactiviteiten (ter illustratie)</a:t>
            </a:r>
            <a:r>
              <a:rPr lang="nl-NL" sz="1200" b="1" baseline="30000"/>
              <a:t>1</a:t>
            </a:r>
            <a:endParaRPr lang="nl-NL" sz="1200" b="1"/>
          </a:p>
        </p:txBody>
      </p:sp>
      <p:sp>
        <p:nvSpPr>
          <p:cNvPr id="9" name="Rectangle 8">
            <a:extLst>
              <a:ext uri="{FF2B5EF4-FFF2-40B4-BE49-F238E27FC236}">
                <a16:creationId xmlns:a16="http://schemas.microsoft.com/office/drawing/2014/main" id="{8EBD4E26-2F2E-8E14-78DB-33B3A0F34C9D}"/>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0" name="Oval 9">
            <a:extLst>
              <a:ext uri="{FF2B5EF4-FFF2-40B4-BE49-F238E27FC236}">
                <a16:creationId xmlns:a16="http://schemas.microsoft.com/office/drawing/2014/main" id="{282A5823-72AF-297A-D2BA-AE545FE7C33A}"/>
              </a:ext>
            </a:extLst>
          </p:cNvPr>
          <p:cNvSpPr/>
          <p:nvPr/>
        </p:nvSpPr>
        <p:spPr bwMode="gray">
          <a:xfrm>
            <a:off x="1431184" y="1628398"/>
            <a:ext cx="1750531" cy="4475663"/>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Tree>
    <p:extLst>
      <p:ext uri="{BB962C8B-B14F-4D97-AF65-F5344CB8AC3E}">
        <p14:creationId xmlns:p14="http://schemas.microsoft.com/office/powerpoint/2010/main" val="23607696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2E22B1FD-EDB6-9885-F756-DE0F0101EAF4}"/>
              </a:ext>
            </a:extLst>
          </p:cNvPr>
          <p:cNvGraphicFramePr>
            <a:graphicFrameLocks noChangeAspect="1"/>
          </p:cNvGraphicFramePr>
          <p:nvPr>
            <p:custDataLst>
              <p:tags r:id="rId1"/>
            </p:custDataLst>
            <p:extLst>
              <p:ext uri="{D42A27DB-BD31-4B8C-83A1-F6EECF244321}">
                <p14:modId xmlns:p14="http://schemas.microsoft.com/office/powerpoint/2010/main" val="548704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9" name="think-cell data - do not delete" hidden="1">
                        <a:extLst>
                          <a:ext uri="{FF2B5EF4-FFF2-40B4-BE49-F238E27FC236}">
                            <a16:creationId xmlns:a16="http://schemas.microsoft.com/office/drawing/2014/main" id="{2E22B1FD-EDB6-9885-F756-DE0F0101E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8D0281D-FA0E-4CBA-CED2-B474B9BE431A}"/>
              </a:ext>
            </a:extLst>
          </p:cNvPr>
          <p:cNvSpPr>
            <a:spLocks noGrp="1"/>
          </p:cNvSpPr>
          <p:nvPr>
            <p:ph type="title"/>
          </p:nvPr>
        </p:nvSpPr>
        <p:spPr>
          <a:xfrm>
            <a:off x="501650" y="317500"/>
            <a:ext cx="11188700" cy="334099"/>
          </a:xfrm>
        </p:spPr>
        <p:txBody>
          <a:bodyPr vert="horz"/>
          <a:lstStyle/>
          <a:p>
            <a:r>
              <a:rPr lang="nl-NL">
                <a:solidFill>
                  <a:schemeClr val="accent1"/>
                </a:solidFill>
              </a:rPr>
              <a:t>Stap 2 | </a:t>
            </a:r>
            <a:r>
              <a:rPr lang="nl-NL"/>
              <a:t>Wanneer het aantal polibezoeken in het reguliere en het hybride pad zijn ingeschat, kan het aantal bespaarde polibezoeken op een eenvoudige wijze worden uitgerekend</a:t>
            </a:r>
          </a:p>
        </p:txBody>
      </p:sp>
      <p:sp>
        <p:nvSpPr>
          <p:cNvPr id="17" name="Rectangle 16">
            <a:extLst>
              <a:ext uri="{FF2B5EF4-FFF2-40B4-BE49-F238E27FC236}">
                <a16:creationId xmlns:a16="http://schemas.microsoft.com/office/drawing/2014/main" id="{EF091CD5-7EB5-5EA6-0550-F55CC50DC8CF}"/>
              </a:ext>
            </a:extLst>
          </p:cNvPr>
          <p:cNvSpPr/>
          <p:nvPr/>
        </p:nvSpPr>
        <p:spPr bwMode="gray">
          <a:xfrm>
            <a:off x="587254" y="2542429"/>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 patiënten regulier zorgpad</a:t>
            </a:r>
          </a:p>
        </p:txBody>
      </p:sp>
      <p:sp>
        <p:nvSpPr>
          <p:cNvPr id="18" name="Rectangle 17">
            <a:extLst>
              <a:ext uri="{FF2B5EF4-FFF2-40B4-BE49-F238E27FC236}">
                <a16:creationId xmlns:a16="http://schemas.microsoft.com/office/drawing/2014/main" id="{FBE5DF66-72FB-062E-811E-D43787717C05}"/>
              </a:ext>
            </a:extLst>
          </p:cNvPr>
          <p:cNvSpPr/>
          <p:nvPr/>
        </p:nvSpPr>
        <p:spPr bwMode="gray">
          <a:xfrm>
            <a:off x="587254" y="3728724"/>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 patiënten hybride zorgpad</a:t>
            </a:r>
          </a:p>
        </p:txBody>
      </p:sp>
      <p:cxnSp>
        <p:nvCxnSpPr>
          <p:cNvPr id="54" name="Straight Connector 53">
            <a:extLst>
              <a:ext uri="{FF2B5EF4-FFF2-40B4-BE49-F238E27FC236}">
                <a16:creationId xmlns:a16="http://schemas.microsoft.com/office/drawing/2014/main" id="{3D258BAE-18A7-89C4-1617-EB93B323C828}"/>
              </a:ext>
            </a:extLst>
          </p:cNvPr>
          <p:cNvCxnSpPr>
            <a:cxnSpLocks/>
          </p:cNvCxnSpPr>
          <p:nvPr/>
        </p:nvCxnSpPr>
        <p:spPr>
          <a:xfrm>
            <a:off x="2943528" y="2970636"/>
            <a:ext cx="985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Flowchart: Connector 93">
            <a:extLst>
              <a:ext uri="{FF2B5EF4-FFF2-40B4-BE49-F238E27FC236}">
                <a16:creationId xmlns:a16="http://schemas.microsoft.com/office/drawing/2014/main" id="{BE7A897A-5040-436C-F76B-797202EBA940}"/>
              </a:ext>
            </a:extLst>
          </p:cNvPr>
          <p:cNvSpPr/>
          <p:nvPr/>
        </p:nvSpPr>
        <p:spPr bwMode="gray">
          <a:xfrm>
            <a:off x="3464801" y="2841098"/>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205" name="Pentagon 204">
            <a:extLst>
              <a:ext uri="{FF2B5EF4-FFF2-40B4-BE49-F238E27FC236}">
                <a16:creationId xmlns:a16="http://schemas.microsoft.com/office/drawing/2014/main" id="{A8FB3223-65AF-068A-BBEF-DC20DB4B2F2E}"/>
              </a:ext>
            </a:extLst>
          </p:cNvPr>
          <p:cNvSpPr/>
          <p:nvPr/>
        </p:nvSpPr>
        <p:spPr bwMode="gray">
          <a:xfrm>
            <a:off x="587253" y="2309918"/>
            <a:ext cx="180000" cy="180000"/>
          </a:xfrm>
          <a:prstGeom prst="pent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grpSp>
        <p:nvGrpSpPr>
          <p:cNvPr id="5" name="Group 4">
            <a:extLst>
              <a:ext uri="{FF2B5EF4-FFF2-40B4-BE49-F238E27FC236}">
                <a16:creationId xmlns:a16="http://schemas.microsoft.com/office/drawing/2014/main" id="{33FCBB77-7C15-7FC3-3ADC-5654765C6505}"/>
              </a:ext>
            </a:extLst>
          </p:cNvPr>
          <p:cNvGrpSpPr/>
          <p:nvPr/>
        </p:nvGrpSpPr>
        <p:grpSpPr>
          <a:xfrm>
            <a:off x="1790125" y="6018466"/>
            <a:ext cx="5920264" cy="246221"/>
            <a:chOff x="1790125" y="6018466"/>
            <a:chExt cx="5920264" cy="246221"/>
          </a:xfrm>
        </p:grpSpPr>
        <p:grpSp>
          <p:nvGrpSpPr>
            <p:cNvPr id="143" name="Group 142">
              <a:extLst>
                <a:ext uri="{FF2B5EF4-FFF2-40B4-BE49-F238E27FC236}">
                  <a16:creationId xmlns:a16="http://schemas.microsoft.com/office/drawing/2014/main" id="{6944E1B5-5E32-B2B1-6EB9-6E34E943DF4F}"/>
                </a:ext>
              </a:extLst>
            </p:cNvPr>
            <p:cNvGrpSpPr/>
            <p:nvPr/>
          </p:nvGrpSpPr>
          <p:grpSpPr>
            <a:xfrm>
              <a:off x="2805577" y="6051482"/>
              <a:ext cx="4904812" cy="180188"/>
              <a:chOff x="2805577" y="6083712"/>
              <a:chExt cx="4904812" cy="180188"/>
            </a:xfrm>
          </p:grpSpPr>
          <p:grpSp>
            <p:nvGrpSpPr>
              <p:cNvPr id="142" name="Group 141">
                <a:extLst>
                  <a:ext uri="{FF2B5EF4-FFF2-40B4-BE49-F238E27FC236}">
                    <a16:creationId xmlns:a16="http://schemas.microsoft.com/office/drawing/2014/main" id="{C7D4F03D-F651-BE50-59E7-C7C91A6BE84B}"/>
                  </a:ext>
                </a:extLst>
              </p:cNvPr>
              <p:cNvGrpSpPr/>
              <p:nvPr/>
            </p:nvGrpSpPr>
            <p:grpSpPr>
              <a:xfrm>
                <a:off x="2805577" y="6083712"/>
                <a:ext cx="3473510" cy="180188"/>
                <a:chOff x="2805577" y="6083712"/>
                <a:chExt cx="3473510" cy="180188"/>
              </a:xfrm>
            </p:grpSpPr>
            <p:sp>
              <p:nvSpPr>
                <p:cNvPr id="97" name="Rectangle 96">
                  <a:extLst>
                    <a:ext uri="{FF2B5EF4-FFF2-40B4-BE49-F238E27FC236}">
                      <a16:creationId xmlns:a16="http://schemas.microsoft.com/office/drawing/2014/main" id="{E1CEA3E7-34E7-CB1F-0724-25CD37BCB85F}"/>
                    </a:ext>
                  </a:extLst>
                </p:cNvPr>
                <p:cNvSpPr/>
                <p:nvPr/>
              </p:nvSpPr>
              <p:spPr bwMode="gray">
                <a:xfrm>
                  <a:off x="2805577" y="6083712"/>
                  <a:ext cx="176653" cy="180188"/>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104" name="TextBox 103">
                  <a:extLst>
                    <a:ext uri="{FF2B5EF4-FFF2-40B4-BE49-F238E27FC236}">
                      <a16:creationId xmlns:a16="http://schemas.microsoft.com/office/drawing/2014/main" id="{E93232CF-2DCA-BB40-862B-EBAF8C704203}"/>
                    </a:ext>
                  </a:extLst>
                </p:cNvPr>
                <p:cNvSpPr txBox="1"/>
                <p:nvPr/>
              </p:nvSpPr>
              <p:spPr>
                <a:xfrm>
                  <a:off x="3047999"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Regulier zorgpad</a:t>
                  </a:r>
                </a:p>
              </p:txBody>
            </p:sp>
            <p:sp>
              <p:nvSpPr>
                <p:cNvPr id="105" name="Rectangle 104">
                  <a:extLst>
                    <a:ext uri="{FF2B5EF4-FFF2-40B4-BE49-F238E27FC236}">
                      <a16:creationId xmlns:a16="http://schemas.microsoft.com/office/drawing/2014/main" id="{5B3BE95E-7B0A-88F5-7C7D-AE262AC3DA2A}"/>
                    </a:ext>
                  </a:extLst>
                </p:cNvPr>
                <p:cNvSpPr/>
                <p:nvPr/>
              </p:nvSpPr>
              <p:spPr bwMode="gray">
                <a:xfrm>
                  <a:off x="4216973" y="6083712"/>
                  <a:ext cx="176653" cy="180188"/>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108" name="TextBox 107">
                  <a:extLst>
                    <a:ext uri="{FF2B5EF4-FFF2-40B4-BE49-F238E27FC236}">
                      <a16:creationId xmlns:a16="http://schemas.microsoft.com/office/drawing/2014/main" id="{887F4500-589F-0B4B-94E9-081B03D35954}"/>
                    </a:ext>
                  </a:extLst>
                </p:cNvPr>
                <p:cNvSpPr txBox="1"/>
                <p:nvPr/>
              </p:nvSpPr>
              <p:spPr>
                <a:xfrm>
                  <a:off x="4516190"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Hybride zorgpad</a:t>
                  </a:r>
                </a:p>
              </p:txBody>
            </p:sp>
            <p:sp>
              <p:nvSpPr>
                <p:cNvPr id="111" name="Rectangle 110">
                  <a:extLst>
                    <a:ext uri="{FF2B5EF4-FFF2-40B4-BE49-F238E27FC236}">
                      <a16:creationId xmlns:a16="http://schemas.microsoft.com/office/drawing/2014/main" id="{5EB02512-B661-0084-1B59-3A6A91820598}"/>
                    </a:ext>
                  </a:extLst>
                </p:cNvPr>
                <p:cNvSpPr/>
                <p:nvPr/>
              </p:nvSpPr>
              <p:spPr bwMode="gray">
                <a:xfrm>
                  <a:off x="5658800" y="6083712"/>
                  <a:ext cx="176653" cy="180188"/>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grpSp>
          <p:sp>
            <p:nvSpPr>
              <p:cNvPr id="112" name="TextBox 111">
                <a:extLst>
                  <a:ext uri="{FF2B5EF4-FFF2-40B4-BE49-F238E27FC236}">
                    <a16:creationId xmlns:a16="http://schemas.microsoft.com/office/drawing/2014/main" id="{5E076C82-B50E-EE4E-2DD3-23D4A8308B81}"/>
                  </a:ext>
                </a:extLst>
              </p:cNvPr>
              <p:cNvSpPr txBox="1"/>
              <p:nvPr/>
            </p:nvSpPr>
            <p:spPr>
              <a:xfrm>
                <a:off x="5947492"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Berekende waarde</a:t>
                </a:r>
              </a:p>
            </p:txBody>
          </p:sp>
        </p:grpSp>
        <p:grpSp>
          <p:nvGrpSpPr>
            <p:cNvPr id="4" name="Group 3">
              <a:extLst>
                <a:ext uri="{FF2B5EF4-FFF2-40B4-BE49-F238E27FC236}">
                  <a16:creationId xmlns:a16="http://schemas.microsoft.com/office/drawing/2014/main" id="{D2A870EE-F209-5B75-EFD9-8349B0AC7A92}"/>
                </a:ext>
              </a:extLst>
            </p:cNvPr>
            <p:cNvGrpSpPr/>
            <p:nvPr/>
          </p:nvGrpSpPr>
          <p:grpSpPr>
            <a:xfrm>
              <a:off x="1790125" y="6018466"/>
              <a:ext cx="1367264" cy="246221"/>
              <a:chOff x="1790125" y="6018466"/>
              <a:chExt cx="1367264" cy="246221"/>
            </a:xfrm>
          </p:grpSpPr>
          <p:sp>
            <p:nvSpPr>
              <p:cNvPr id="180" name="TextBox 179">
                <a:extLst>
                  <a:ext uri="{FF2B5EF4-FFF2-40B4-BE49-F238E27FC236}">
                    <a16:creationId xmlns:a16="http://schemas.microsoft.com/office/drawing/2014/main" id="{8F4B9CE7-131B-D77F-12EA-C3CC9EBE0D4B}"/>
                  </a:ext>
                </a:extLst>
              </p:cNvPr>
              <p:cNvSpPr txBox="1"/>
              <p:nvPr/>
            </p:nvSpPr>
            <p:spPr>
              <a:xfrm>
                <a:off x="1900088" y="6018466"/>
                <a:ext cx="1257301" cy="246221"/>
              </a:xfrm>
              <a:prstGeom prst="rect">
                <a:avLst/>
              </a:prstGeom>
              <a:noFill/>
            </p:spPr>
            <p:txBody>
              <a:bodyPr wrap="square">
                <a:spAutoFit/>
              </a:bodyPr>
              <a:lstStyle/>
              <a:p>
                <a:r>
                  <a:rPr lang="nl-NL" sz="1000"/>
                  <a:t>Toelichting</a:t>
                </a:r>
              </a:p>
            </p:txBody>
          </p:sp>
          <p:sp>
            <p:nvSpPr>
              <p:cNvPr id="2" name="Hexagon 1">
                <a:extLst>
                  <a:ext uri="{FF2B5EF4-FFF2-40B4-BE49-F238E27FC236}">
                    <a16:creationId xmlns:a16="http://schemas.microsoft.com/office/drawing/2014/main" id="{7E6F7FB7-24B5-E0AE-2760-BC29AB858BD2}"/>
                  </a:ext>
                </a:extLst>
              </p:cNvPr>
              <p:cNvSpPr/>
              <p:nvPr/>
            </p:nvSpPr>
            <p:spPr bwMode="gray">
              <a:xfrm>
                <a:off x="1790125" y="6076079"/>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grpSp>
      <p:sp>
        <p:nvSpPr>
          <p:cNvPr id="6" name="Rechthoek: afgeronde hoeken 1">
            <a:extLst>
              <a:ext uri="{FF2B5EF4-FFF2-40B4-BE49-F238E27FC236}">
                <a16:creationId xmlns:a16="http://schemas.microsoft.com/office/drawing/2014/main" id="{22F5B9CB-5CFA-857A-BED4-D77FC306DF0C}"/>
              </a:ext>
            </a:extLst>
          </p:cNvPr>
          <p:cNvSpPr/>
          <p:nvPr/>
        </p:nvSpPr>
        <p:spPr>
          <a:xfrm>
            <a:off x="479425" y="1412393"/>
            <a:ext cx="7086235"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uitwerking om totaal aantal bespaarde polibezoeken uit te rekenen</a:t>
            </a:r>
            <a:r>
              <a:rPr lang="nl-NL" sz="1200" b="1" baseline="30000"/>
              <a:t>1,2</a:t>
            </a:r>
            <a:endParaRPr lang="nl-NL" sz="1200" b="1"/>
          </a:p>
        </p:txBody>
      </p:sp>
      <p:sp>
        <p:nvSpPr>
          <p:cNvPr id="7" name="Rechthoek: afgeronde hoeken 1">
            <a:extLst>
              <a:ext uri="{FF2B5EF4-FFF2-40B4-BE49-F238E27FC236}">
                <a16:creationId xmlns:a16="http://schemas.microsoft.com/office/drawing/2014/main" id="{AD7BDF3D-3F69-5EE6-546D-B8A813FCCA07}"/>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Toeliching:</a:t>
            </a:r>
          </a:p>
        </p:txBody>
      </p:sp>
      <p:sp>
        <p:nvSpPr>
          <p:cNvPr id="12" name="Rectangle 11">
            <a:extLst>
              <a:ext uri="{FF2B5EF4-FFF2-40B4-BE49-F238E27FC236}">
                <a16:creationId xmlns:a16="http://schemas.microsoft.com/office/drawing/2014/main" id="{CEBCFE92-DDB8-C391-738B-A784D0C6CDF6}"/>
              </a:ext>
            </a:extLst>
          </p:cNvPr>
          <p:cNvSpPr/>
          <p:nvPr/>
        </p:nvSpPr>
        <p:spPr bwMode="gray">
          <a:xfrm>
            <a:off x="2198693" y="6373761"/>
            <a:ext cx="5511696" cy="246221"/>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Font typeface="Wingdings 2" pitchFamily="18" charset="2"/>
              <a:buAutoNum type="arabicParenR"/>
            </a:pPr>
            <a:r>
              <a:rPr lang="nl-NL" sz="800"/>
              <a:t>Het is afhankelijk van het gekozen zorgpad of de hier getoonde zorgactiviteiten relevant zijn</a:t>
            </a:r>
          </a:p>
          <a:p>
            <a:pPr marL="228600" indent="-228600">
              <a:lnSpc>
                <a:spcPct val="106000"/>
              </a:lnSpc>
              <a:buFont typeface="Wingdings 2" pitchFamily="18" charset="2"/>
              <a:buAutoNum type="arabicParenR"/>
            </a:pPr>
            <a:r>
              <a:rPr lang="nl-NL" sz="800"/>
              <a:t>Deze uitwerking dient als voorbeeld, afhankelijk van het zorgpad kan de berekening er anders uit zien</a:t>
            </a:r>
          </a:p>
          <a:p>
            <a:pPr marL="228600" indent="-228600">
              <a:lnSpc>
                <a:spcPct val="106000"/>
              </a:lnSpc>
              <a:buAutoNum type="arabicParenR"/>
            </a:pPr>
            <a:endParaRPr lang="nl-NL" sz="800"/>
          </a:p>
        </p:txBody>
      </p:sp>
      <p:sp>
        <p:nvSpPr>
          <p:cNvPr id="13" name="Rectangle 12">
            <a:extLst>
              <a:ext uri="{FF2B5EF4-FFF2-40B4-BE49-F238E27FC236}">
                <a16:creationId xmlns:a16="http://schemas.microsoft.com/office/drawing/2014/main" id="{C00FF25C-C4C1-B633-FEB8-42128C7077CF}"/>
              </a:ext>
            </a:extLst>
          </p:cNvPr>
          <p:cNvSpPr/>
          <p:nvPr/>
        </p:nvSpPr>
        <p:spPr bwMode="gray">
          <a:xfrm>
            <a:off x="8115301" y="1721104"/>
            <a:ext cx="3581399"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50000"/>
              </a:lnSpc>
              <a:spcBef>
                <a:spcPct val="50000"/>
              </a:spcBef>
              <a:buFont typeface="+mj-lt"/>
              <a:buAutoNum type="alphaUcPeriod"/>
            </a:pPr>
            <a:r>
              <a:rPr lang="nl-NL" sz="1200"/>
              <a:t>Het totaal aantal patiënten in het reguliere zorgpad is afhankelijk van het totaal aantal patiënten en het verwachte inclusieaantal</a:t>
            </a:r>
          </a:p>
          <a:p>
            <a:pPr marL="228600" indent="-228600">
              <a:lnSpc>
                <a:spcPct val="150000"/>
              </a:lnSpc>
              <a:spcBef>
                <a:spcPct val="50000"/>
              </a:spcBef>
              <a:buFont typeface="+mj-lt"/>
              <a:buAutoNum type="alphaUcPeriod"/>
            </a:pPr>
            <a:r>
              <a:rPr lang="nl-NL" sz="1200"/>
              <a:t>Het totaal aantal patiënten in het hybride </a:t>
            </a:r>
            <a:r>
              <a:rPr lang="nl-NL" sz="1200" err="1"/>
              <a:t>zorgpad</a:t>
            </a:r>
            <a:r>
              <a:rPr lang="nl-NL" sz="1200"/>
              <a:t> is afhankelijk van het totaal aantal patiënten en het verwachte inclusieaantal</a:t>
            </a:r>
          </a:p>
          <a:p>
            <a:pPr marL="228600" indent="-228600">
              <a:lnSpc>
                <a:spcPct val="150000"/>
              </a:lnSpc>
              <a:spcBef>
                <a:spcPct val="50000"/>
              </a:spcBef>
              <a:buFont typeface="+mj-lt"/>
              <a:buAutoNum type="alphaUcPeriod"/>
            </a:pPr>
            <a:r>
              <a:rPr lang="nl-NL" sz="1200"/>
              <a:t>Medical leads geven een inschatting van het gemiddelde aantal polibezoeken per patiënt</a:t>
            </a:r>
          </a:p>
          <a:p>
            <a:pPr marL="228600" indent="-228600">
              <a:lnSpc>
                <a:spcPct val="150000"/>
              </a:lnSpc>
              <a:spcBef>
                <a:spcPct val="50000"/>
              </a:spcBef>
              <a:buFont typeface="+mj-lt"/>
              <a:buAutoNum type="alphaUcPeriod"/>
            </a:pPr>
            <a:r>
              <a:rPr lang="nl-NL" sz="1200"/>
              <a:t>Door het totale aantal van polibezoeken in het hybride zorgpad af te trekken van het totale aantal polibezoeken in het reguliere zorgpad bereken je het totaal aantal bespaarde polibezoeken</a:t>
            </a:r>
          </a:p>
        </p:txBody>
      </p:sp>
      <p:sp>
        <p:nvSpPr>
          <p:cNvPr id="8" name="Rectangle 7">
            <a:extLst>
              <a:ext uri="{FF2B5EF4-FFF2-40B4-BE49-F238E27FC236}">
                <a16:creationId xmlns:a16="http://schemas.microsoft.com/office/drawing/2014/main" id="{005B4A10-44AD-8392-7B42-277F7D9E023A}"/>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4" name="Rectangle 13">
            <a:extLst>
              <a:ext uri="{FF2B5EF4-FFF2-40B4-BE49-F238E27FC236}">
                <a16:creationId xmlns:a16="http://schemas.microsoft.com/office/drawing/2014/main" id="{B5164056-CF7F-78CB-A183-8CAB70EC9413}"/>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cxnSp>
        <p:nvCxnSpPr>
          <p:cNvPr id="11" name="Straight Connector 10">
            <a:extLst>
              <a:ext uri="{FF2B5EF4-FFF2-40B4-BE49-F238E27FC236}">
                <a16:creationId xmlns:a16="http://schemas.microsoft.com/office/drawing/2014/main" id="{634AC896-4103-C175-33FC-F737EE3FB891}"/>
              </a:ext>
            </a:extLst>
          </p:cNvPr>
          <p:cNvCxnSpPr>
            <a:cxnSpLocks/>
            <a:stCxn id="17" idx="3"/>
            <a:endCxn id="16" idx="1"/>
          </p:cNvCxnSpPr>
          <p:nvPr/>
        </p:nvCxnSpPr>
        <p:spPr>
          <a:xfrm>
            <a:off x="1654314" y="2970636"/>
            <a:ext cx="4766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Flowchart: Connector 48">
            <a:extLst>
              <a:ext uri="{FF2B5EF4-FFF2-40B4-BE49-F238E27FC236}">
                <a16:creationId xmlns:a16="http://schemas.microsoft.com/office/drawing/2014/main" id="{9E04467A-A711-6B75-6B39-092901A38C75}"/>
              </a:ext>
            </a:extLst>
          </p:cNvPr>
          <p:cNvSpPr/>
          <p:nvPr/>
        </p:nvSpPr>
        <p:spPr bwMode="gray">
          <a:xfrm>
            <a:off x="1756153" y="2878419"/>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6" name="Rectangle 15">
            <a:extLst>
              <a:ext uri="{FF2B5EF4-FFF2-40B4-BE49-F238E27FC236}">
                <a16:creationId xmlns:a16="http://schemas.microsoft.com/office/drawing/2014/main" id="{1D1F72CA-75DE-AB54-35BC-7A6F7069F144}"/>
              </a:ext>
            </a:extLst>
          </p:cNvPr>
          <p:cNvSpPr/>
          <p:nvPr/>
        </p:nvSpPr>
        <p:spPr bwMode="gray">
          <a:xfrm>
            <a:off x="2130956" y="2542429"/>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 polibezoeken per</a:t>
            </a:r>
          </a:p>
          <a:p>
            <a:pPr algn="ctr">
              <a:lnSpc>
                <a:spcPct val="106000"/>
              </a:lnSpc>
              <a:buFont typeface="Wingdings 2" pitchFamily="18" charset="2"/>
              <a:buNone/>
            </a:pPr>
            <a:r>
              <a:rPr lang="nl-NL" sz="1000" b="1">
                <a:solidFill>
                  <a:schemeClr val="bg1"/>
                </a:solidFill>
              </a:rPr>
              <a:t>patiënt reguliere zorgpad</a:t>
            </a:r>
          </a:p>
        </p:txBody>
      </p:sp>
      <p:sp>
        <p:nvSpPr>
          <p:cNvPr id="22" name="Rectangle 21">
            <a:extLst>
              <a:ext uri="{FF2B5EF4-FFF2-40B4-BE49-F238E27FC236}">
                <a16:creationId xmlns:a16="http://schemas.microsoft.com/office/drawing/2014/main" id="{EB7AF1DC-220E-C736-E0A4-326FF3AA8BA4}"/>
              </a:ext>
            </a:extLst>
          </p:cNvPr>
          <p:cNvSpPr/>
          <p:nvPr/>
        </p:nvSpPr>
        <p:spPr bwMode="gray">
          <a:xfrm>
            <a:off x="3926299" y="2542429"/>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Totaal # polibezoeken reguliere zorgpad</a:t>
            </a:r>
          </a:p>
        </p:txBody>
      </p:sp>
      <p:sp>
        <p:nvSpPr>
          <p:cNvPr id="27" name="Rectangle 26">
            <a:extLst>
              <a:ext uri="{FF2B5EF4-FFF2-40B4-BE49-F238E27FC236}">
                <a16:creationId xmlns:a16="http://schemas.microsoft.com/office/drawing/2014/main" id="{63727F12-0213-7181-64AC-860603ED460F}"/>
              </a:ext>
            </a:extLst>
          </p:cNvPr>
          <p:cNvSpPr/>
          <p:nvPr/>
        </p:nvSpPr>
        <p:spPr bwMode="gray">
          <a:xfrm>
            <a:off x="2147888" y="3728724"/>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 polibezoeken per</a:t>
            </a:r>
          </a:p>
          <a:p>
            <a:pPr algn="ctr">
              <a:lnSpc>
                <a:spcPct val="106000"/>
              </a:lnSpc>
              <a:buFont typeface="Wingdings 2" pitchFamily="18" charset="2"/>
              <a:buNone/>
            </a:pPr>
            <a:r>
              <a:rPr lang="nl-NL" sz="1000" b="1">
                <a:solidFill>
                  <a:schemeClr val="bg1"/>
                </a:solidFill>
              </a:rPr>
              <a:t>patiënt hybride zorgpad</a:t>
            </a:r>
          </a:p>
        </p:txBody>
      </p:sp>
      <p:cxnSp>
        <p:nvCxnSpPr>
          <p:cNvPr id="28" name="Straight Connector 27">
            <a:extLst>
              <a:ext uri="{FF2B5EF4-FFF2-40B4-BE49-F238E27FC236}">
                <a16:creationId xmlns:a16="http://schemas.microsoft.com/office/drawing/2014/main" id="{C2206B54-EA28-E125-BF3D-D87B272FBF7F}"/>
              </a:ext>
            </a:extLst>
          </p:cNvPr>
          <p:cNvCxnSpPr>
            <a:cxnSpLocks/>
            <a:stCxn id="18" idx="3"/>
            <a:endCxn id="27" idx="1"/>
          </p:cNvCxnSpPr>
          <p:nvPr/>
        </p:nvCxnSpPr>
        <p:spPr>
          <a:xfrm>
            <a:off x="1654314" y="4156931"/>
            <a:ext cx="49357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C30568A9-E06B-AC48-4573-BF7EA6D8617B}"/>
              </a:ext>
            </a:extLst>
          </p:cNvPr>
          <p:cNvSpPr/>
          <p:nvPr/>
        </p:nvSpPr>
        <p:spPr bwMode="gray">
          <a:xfrm>
            <a:off x="1768863" y="4018771"/>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36" name="Rectangle 35">
            <a:extLst>
              <a:ext uri="{FF2B5EF4-FFF2-40B4-BE49-F238E27FC236}">
                <a16:creationId xmlns:a16="http://schemas.microsoft.com/office/drawing/2014/main" id="{93BCFB5D-2ABD-8411-7BE7-75FF9DC77C97}"/>
              </a:ext>
            </a:extLst>
          </p:cNvPr>
          <p:cNvSpPr/>
          <p:nvPr/>
        </p:nvSpPr>
        <p:spPr bwMode="gray">
          <a:xfrm>
            <a:off x="3926299" y="3728724"/>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Totaal # polibezoeken hybride zorgpad</a:t>
            </a:r>
          </a:p>
        </p:txBody>
      </p:sp>
      <p:cxnSp>
        <p:nvCxnSpPr>
          <p:cNvPr id="37" name="Straight Connector 36">
            <a:extLst>
              <a:ext uri="{FF2B5EF4-FFF2-40B4-BE49-F238E27FC236}">
                <a16:creationId xmlns:a16="http://schemas.microsoft.com/office/drawing/2014/main" id="{3D3E41A5-27DE-A0F1-B32D-9A84D1BFC264}"/>
              </a:ext>
            </a:extLst>
          </p:cNvPr>
          <p:cNvCxnSpPr>
            <a:cxnSpLocks/>
            <a:stCxn id="27" idx="3"/>
            <a:endCxn id="36" idx="1"/>
          </p:cNvCxnSpPr>
          <p:nvPr/>
        </p:nvCxnSpPr>
        <p:spPr>
          <a:xfrm>
            <a:off x="3214948" y="4156931"/>
            <a:ext cx="7113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Flowchart: Connector 37">
            <a:extLst>
              <a:ext uri="{FF2B5EF4-FFF2-40B4-BE49-F238E27FC236}">
                <a16:creationId xmlns:a16="http://schemas.microsoft.com/office/drawing/2014/main" id="{64BF6DB0-2E81-A4C5-2692-0E881022DAE9}"/>
              </a:ext>
            </a:extLst>
          </p:cNvPr>
          <p:cNvSpPr/>
          <p:nvPr/>
        </p:nvSpPr>
        <p:spPr bwMode="gray">
          <a:xfrm>
            <a:off x="3454210" y="398750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cxnSp>
        <p:nvCxnSpPr>
          <p:cNvPr id="40" name="Straight Connector 39">
            <a:extLst>
              <a:ext uri="{FF2B5EF4-FFF2-40B4-BE49-F238E27FC236}">
                <a16:creationId xmlns:a16="http://schemas.microsoft.com/office/drawing/2014/main" id="{7CDE75AC-70AE-5FD2-FF08-1046BF9351C6}"/>
              </a:ext>
            </a:extLst>
          </p:cNvPr>
          <p:cNvCxnSpPr>
            <a:cxnSpLocks/>
            <a:stCxn id="22" idx="2"/>
            <a:endCxn id="36" idx="0"/>
          </p:cNvCxnSpPr>
          <p:nvPr/>
        </p:nvCxnSpPr>
        <p:spPr>
          <a:xfrm>
            <a:off x="4459829" y="3398843"/>
            <a:ext cx="0" cy="3298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Flowchart: Connector 43">
            <a:extLst>
              <a:ext uri="{FF2B5EF4-FFF2-40B4-BE49-F238E27FC236}">
                <a16:creationId xmlns:a16="http://schemas.microsoft.com/office/drawing/2014/main" id="{8FF33626-D4B5-F7D5-3CCF-9FADB143732A}"/>
              </a:ext>
            </a:extLst>
          </p:cNvPr>
          <p:cNvSpPr/>
          <p:nvPr/>
        </p:nvSpPr>
        <p:spPr bwMode="gray">
          <a:xfrm>
            <a:off x="4329386" y="343769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dirty="0"/>
              <a:t>-</a:t>
            </a:r>
          </a:p>
        </p:txBody>
      </p:sp>
      <p:sp>
        <p:nvSpPr>
          <p:cNvPr id="46" name="Rectangle 45">
            <a:extLst>
              <a:ext uri="{FF2B5EF4-FFF2-40B4-BE49-F238E27FC236}">
                <a16:creationId xmlns:a16="http://schemas.microsoft.com/office/drawing/2014/main" id="{1D9CF160-A422-E863-2378-5C5DA2175B79}"/>
              </a:ext>
            </a:extLst>
          </p:cNvPr>
          <p:cNvSpPr/>
          <p:nvPr/>
        </p:nvSpPr>
        <p:spPr bwMode="gray">
          <a:xfrm>
            <a:off x="5413962" y="3135576"/>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b="1">
                <a:solidFill>
                  <a:schemeClr val="bg1"/>
                </a:solidFill>
              </a:rPr>
              <a:t>Totaal # bespaarde polibezoeken</a:t>
            </a:r>
          </a:p>
        </p:txBody>
      </p:sp>
      <p:cxnSp>
        <p:nvCxnSpPr>
          <p:cNvPr id="48" name="Straight Connector 47">
            <a:extLst>
              <a:ext uri="{FF2B5EF4-FFF2-40B4-BE49-F238E27FC236}">
                <a16:creationId xmlns:a16="http://schemas.microsoft.com/office/drawing/2014/main" id="{74F52DD1-3D8D-1058-1D3C-DC75737E19AA}"/>
              </a:ext>
            </a:extLst>
          </p:cNvPr>
          <p:cNvCxnSpPr>
            <a:cxnSpLocks/>
          </p:cNvCxnSpPr>
          <p:nvPr/>
        </p:nvCxnSpPr>
        <p:spPr>
          <a:xfrm>
            <a:off x="4590272" y="3563783"/>
            <a:ext cx="985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Flowchart: Connector 49">
            <a:extLst>
              <a:ext uri="{FF2B5EF4-FFF2-40B4-BE49-F238E27FC236}">
                <a16:creationId xmlns:a16="http://schemas.microsoft.com/office/drawing/2014/main" id="{409E505F-23A2-E1C2-22DB-8B93A24ABB15}"/>
              </a:ext>
            </a:extLst>
          </p:cNvPr>
          <p:cNvSpPr/>
          <p:nvPr/>
        </p:nvSpPr>
        <p:spPr bwMode="gray">
          <a:xfrm>
            <a:off x="5022634" y="3429000"/>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53" name="Pentagon 52">
            <a:extLst>
              <a:ext uri="{FF2B5EF4-FFF2-40B4-BE49-F238E27FC236}">
                <a16:creationId xmlns:a16="http://schemas.microsoft.com/office/drawing/2014/main" id="{2CBF27BF-BA95-2056-CDE5-559CD0BE589F}"/>
              </a:ext>
            </a:extLst>
          </p:cNvPr>
          <p:cNvSpPr/>
          <p:nvPr/>
        </p:nvSpPr>
        <p:spPr bwMode="gray">
          <a:xfrm>
            <a:off x="587253" y="3508076"/>
            <a:ext cx="180000" cy="180000"/>
          </a:xfrm>
          <a:prstGeom prst="pent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p>
        </p:txBody>
      </p:sp>
      <p:sp>
        <p:nvSpPr>
          <p:cNvPr id="55" name="Pentagon 54">
            <a:extLst>
              <a:ext uri="{FF2B5EF4-FFF2-40B4-BE49-F238E27FC236}">
                <a16:creationId xmlns:a16="http://schemas.microsoft.com/office/drawing/2014/main" id="{FF088B10-11F8-0E54-3342-D7EFE01094A0}"/>
              </a:ext>
            </a:extLst>
          </p:cNvPr>
          <p:cNvSpPr/>
          <p:nvPr/>
        </p:nvSpPr>
        <p:spPr bwMode="gray">
          <a:xfrm>
            <a:off x="2130956" y="2313247"/>
            <a:ext cx="180000" cy="180000"/>
          </a:xfrm>
          <a:prstGeom prst="pent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56" name="Pentagon 55">
            <a:extLst>
              <a:ext uri="{FF2B5EF4-FFF2-40B4-BE49-F238E27FC236}">
                <a16:creationId xmlns:a16="http://schemas.microsoft.com/office/drawing/2014/main" id="{3ECECBCA-6936-E132-BFE9-1FEDF52BD7F0}"/>
              </a:ext>
            </a:extLst>
          </p:cNvPr>
          <p:cNvSpPr/>
          <p:nvPr/>
        </p:nvSpPr>
        <p:spPr bwMode="gray">
          <a:xfrm>
            <a:off x="5416403" y="2913739"/>
            <a:ext cx="180000" cy="180000"/>
          </a:xfrm>
          <a:prstGeom prst="pent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D</a:t>
            </a:r>
          </a:p>
        </p:txBody>
      </p:sp>
      <p:sp>
        <p:nvSpPr>
          <p:cNvPr id="9" name="Pentagon 8">
            <a:extLst>
              <a:ext uri="{FF2B5EF4-FFF2-40B4-BE49-F238E27FC236}">
                <a16:creationId xmlns:a16="http://schemas.microsoft.com/office/drawing/2014/main" id="{0835966E-F9EF-E4B9-CAC9-E7F3B6BB600B}"/>
              </a:ext>
            </a:extLst>
          </p:cNvPr>
          <p:cNvSpPr/>
          <p:nvPr/>
        </p:nvSpPr>
        <p:spPr bwMode="gray">
          <a:xfrm>
            <a:off x="8151958" y="1882889"/>
            <a:ext cx="180000" cy="180000"/>
          </a:xfrm>
          <a:prstGeom prst="pent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10" name="Pentagon 9">
            <a:extLst>
              <a:ext uri="{FF2B5EF4-FFF2-40B4-BE49-F238E27FC236}">
                <a16:creationId xmlns:a16="http://schemas.microsoft.com/office/drawing/2014/main" id="{7928439A-A461-034B-3FCF-6DB78EEF74B7}"/>
              </a:ext>
            </a:extLst>
          </p:cNvPr>
          <p:cNvSpPr/>
          <p:nvPr/>
        </p:nvSpPr>
        <p:spPr bwMode="gray">
          <a:xfrm>
            <a:off x="8151958" y="2780553"/>
            <a:ext cx="180000" cy="180000"/>
          </a:xfrm>
          <a:prstGeom prst="pent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15" name="Pentagon 14">
            <a:extLst>
              <a:ext uri="{FF2B5EF4-FFF2-40B4-BE49-F238E27FC236}">
                <a16:creationId xmlns:a16="http://schemas.microsoft.com/office/drawing/2014/main" id="{81D054DF-8707-2923-4BE3-A6184964F03A}"/>
              </a:ext>
            </a:extLst>
          </p:cNvPr>
          <p:cNvSpPr/>
          <p:nvPr/>
        </p:nvSpPr>
        <p:spPr bwMode="gray">
          <a:xfrm>
            <a:off x="8151958" y="3730827"/>
            <a:ext cx="180000" cy="180000"/>
          </a:xfrm>
          <a:prstGeom prst="pent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19" name="Pentagon 18">
            <a:extLst>
              <a:ext uri="{FF2B5EF4-FFF2-40B4-BE49-F238E27FC236}">
                <a16:creationId xmlns:a16="http://schemas.microsoft.com/office/drawing/2014/main" id="{3E10135D-AF2A-DD7C-2644-D3A81EDE66DC}"/>
              </a:ext>
            </a:extLst>
          </p:cNvPr>
          <p:cNvSpPr/>
          <p:nvPr/>
        </p:nvSpPr>
        <p:spPr bwMode="gray">
          <a:xfrm>
            <a:off x="8151958" y="4370849"/>
            <a:ext cx="180000" cy="180000"/>
          </a:xfrm>
          <a:prstGeom prst="pent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Tree>
    <p:extLst>
      <p:ext uri="{BB962C8B-B14F-4D97-AF65-F5344CB8AC3E}">
        <p14:creationId xmlns:p14="http://schemas.microsoft.com/office/powerpoint/2010/main" val="12837262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2E22B1FD-EDB6-9885-F756-DE0F0101EAF4}"/>
              </a:ext>
            </a:extLst>
          </p:cNvPr>
          <p:cNvGraphicFramePr>
            <a:graphicFrameLocks noChangeAspect="1"/>
          </p:cNvGraphicFramePr>
          <p:nvPr>
            <p:custDataLst>
              <p:tags r:id="rId1"/>
            </p:custDataLst>
            <p:extLst>
              <p:ext uri="{D42A27DB-BD31-4B8C-83A1-F6EECF244321}">
                <p14:modId xmlns:p14="http://schemas.microsoft.com/office/powerpoint/2010/main" val="867969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9" name="think-cell data - do not delete" hidden="1">
                        <a:extLst>
                          <a:ext uri="{FF2B5EF4-FFF2-40B4-BE49-F238E27FC236}">
                            <a16:creationId xmlns:a16="http://schemas.microsoft.com/office/drawing/2014/main" id="{2E22B1FD-EDB6-9885-F756-DE0F0101E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3" name="Rectangle 162">
            <a:extLst>
              <a:ext uri="{FF2B5EF4-FFF2-40B4-BE49-F238E27FC236}">
                <a16:creationId xmlns:a16="http://schemas.microsoft.com/office/drawing/2014/main" id="{8FC103EB-C4F8-2AFE-7CB6-DA507CC6AE89}"/>
              </a:ext>
            </a:extLst>
          </p:cNvPr>
          <p:cNvSpPr/>
          <p:nvPr/>
        </p:nvSpPr>
        <p:spPr bwMode="gray">
          <a:xfrm>
            <a:off x="8115301" y="1721104"/>
            <a:ext cx="3575050"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50000"/>
              </a:lnSpc>
              <a:buFont typeface="+mj-lt"/>
              <a:buAutoNum type="alphaUcPeriod"/>
            </a:pPr>
            <a:r>
              <a:rPr lang="nl-NL" sz="1200"/>
              <a:t>Het verwachte percentage patiënten dat naar de SEH gaat in het reguliere zorgpad</a:t>
            </a:r>
          </a:p>
          <a:p>
            <a:pPr marL="228600" indent="-228600">
              <a:lnSpc>
                <a:spcPct val="150000"/>
              </a:lnSpc>
              <a:buFont typeface="+mj-lt"/>
              <a:buAutoNum type="alphaUcPeriod"/>
            </a:pPr>
            <a:r>
              <a:rPr lang="nl-NL" sz="1200"/>
              <a:t>Dit getal is afhankelijk van het geschatte inclusie-aantal</a:t>
            </a:r>
          </a:p>
          <a:p>
            <a:pPr marL="228600" indent="-228600">
              <a:lnSpc>
                <a:spcPct val="150000"/>
              </a:lnSpc>
              <a:buFont typeface="+mj-lt"/>
              <a:buAutoNum type="alphaUcPeriod"/>
            </a:pPr>
            <a:r>
              <a:rPr lang="nl-NL" sz="1200"/>
              <a:t>Door het geschatte aantal SEH bezoeken in het hybride pad af te trekken van het geschatte aantal in het reguliere zorgpad, reken je het totaal bespaarde SEH bezoeken uit</a:t>
            </a:r>
          </a:p>
        </p:txBody>
      </p:sp>
      <p:cxnSp>
        <p:nvCxnSpPr>
          <p:cNvPr id="41" name="Straight Connector 40">
            <a:extLst>
              <a:ext uri="{FF2B5EF4-FFF2-40B4-BE49-F238E27FC236}">
                <a16:creationId xmlns:a16="http://schemas.microsoft.com/office/drawing/2014/main" id="{FD78825A-999C-89AA-8097-93B7C172AA6C}"/>
              </a:ext>
            </a:extLst>
          </p:cNvPr>
          <p:cNvCxnSpPr>
            <a:cxnSpLocks/>
            <a:stCxn id="34" idx="2"/>
            <a:endCxn id="38" idx="6"/>
          </p:cNvCxnSpPr>
          <p:nvPr/>
        </p:nvCxnSpPr>
        <p:spPr>
          <a:xfrm>
            <a:off x="1688090" y="2846366"/>
            <a:ext cx="6414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C26B6E4-4B67-ACAC-B4AB-2F366F0154B8}"/>
              </a:ext>
            </a:extLst>
          </p:cNvPr>
          <p:cNvCxnSpPr>
            <a:stCxn id="33" idx="6"/>
          </p:cNvCxnSpPr>
          <p:nvPr/>
        </p:nvCxnSpPr>
        <p:spPr>
          <a:xfrm>
            <a:off x="3670874" y="3870464"/>
            <a:ext cx="9266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8D0281D-FA0E-4CBA-CED2-B474B9BE431A}"/>
              </a:ext>
            </a:extLst>
          </p:cNvPr>
          <p:cNvSpPr>
            <a:spLocks noGrp="1"/>
          </p:cNvSpPr>
          <p:nvPr>
            <p:ph type="title"/>
          </p:nvPr>
        </p:nvSpPr>
        <p:spPr/>
        <p:txBody>
          <a:bodyPr vert="horz"/>
          <a:lstStyle/>
          <a:p>
            <a:r>
              <a:rPr lang="nl-NL">
                <a:solidFill>
                  <a:schemeClr val="accent1"/>
                </a:solidFill>
              </a:rPr>
              <a:t>Stap 2 | </a:t>
            </a:r>
            <a:r>
              <a:rPr lang="nl-NL"/>
              <a:t>Door het patiëntenstroomdiagram is het verschil in percentage tussen SEH bezoeken inzichtelijk geworden en kan het aantal bespaarde SEH bezoeken worden berekend</a:t>
            </a:r>
          </a:p>
        </p:txBody>
      </p:sp>
      <p:sp>
        <p:nvSpPr>
          <p:cNvPr id="17" name="Rectangle 16">
            <a:extLst>
              <a:ext uri="{FF2B5EF4-FFF2-40B4-BE49-F238E27FC236}">
                <a16:creationId xmlns:a16="http://schemas.microsoft.com/office/drawing/2014/main" id="{EF091CD5-7EB5-5EA6-0550-F55CC50DC8CF}"/>
              </a:ext>
            </a:extLst>
          </p:cNvPr>
          <p:cNvSpPr/>
          <p:nvPr/>
        </p:nvSpPr>
        <p:spPr bwMode="gray">
          <a:xfrm>
            <a:off x="2238460" y="2418159"/>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SEH bezoeken reguliere pad</a:t>
            </a:r>
          </a:p>
        </p:txBody>
      </p:sp>
      <p:sp>
        <p:nvSpPr>
          <p:cNvPr id="18" name="Rectangle 17">
            <a:extLst>
              <a:ext uri="{FF2B5EF4-FFF2-40B4-BE49-F238E27FC236}">
                <a16:creationId xmlns:a16="http://schemas.microsoft.com/office/drawing/2014/main" id="{FBE5DF66-72FB-062E-811E-D43787717C05}"/>
              </a:ext>
            </a:extLst>
          </p:cNvPr>
          <p:cNvSpPr/>
          <p:nvPr/>
        </p:nvSpPr>
        <p:spPr bwMode="gray">
          <a:xfrm>
            <a:off x="2238460" y="4551243"/>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a:t>
            </a:r>
          </a:p>
          <a:p>
            <a:pPr algn="ctr">
              <a:lnSpc>
                <a:spcPct val="106000"/>
              </a:lnSpc>
              <a:buFont typeface="Wingdings 2" pitchFamily="18" charset="2"/>
              <a:buNone/>
            </a:pPr>
            <a:r>
              <a:rPr lang="nl-NL" sz="1000">
                <a:solidFill>
                  <a:schemeClr val="bg1"/>
                </a:solidFill>
              </a:rPr>
              <a:t>SEH bezoeken hybride zorgpad</a:t>
            </a:r>
          </a:p>
        </p:txBody>
      </p:sp>
      <p:cxnSp>
        <p:nvCxnSpPr>
          <p:cNvPr id="32" name="Connector: Elbow 31">
            <a:extLst>
              <a:ext uri="{FF2B5EF4-FFF2-40B4-BE49-F238E27FC236}">
                <a16:creationId xmlns:a16="http://schemas.microsoft.com/office/drawing/2014/main" id="{610A25B5-E518-3757-9C4D-852C4D0148DF}"/>
              </a:ext>
            </a:extLst>
          </p:cNvPr>
          <p:cNvCxnSpPr>
            <a:cxnSpLocks/>
            <a:stCxn id="17" idx="3"/>
            <a:endCxn id="18" idx="3"/>
          </p:cNvCxnSpPr>
          <p:nvPr/>
        </p:nvCxnSpPr>
        <p:spPr>
          <a:xfrm>
            <a:off x="3305520" y="2846366"/>
            <a:ext cx="12700" cy="2133084"/>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D0D62FE2-DB6A-896E-0C0D-834EDB9DA45E}"/>
              </a:ext>
            </a:extLst>
          </p:cNvPr>
          <p:cNvSpPr/>
          <p:nvPr/>
        </p:nvSpPr>
        <p:spPr bwMode="gray">
          <a:xfrm>
            <a:off x="3409988" y="374092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42" name="TextBox 41">
            <a:extLst>
              <a:ext uri="{FF2B5EF4-FFF2-40B4-BE49-F238E27FC236}">
                <a16:creationId xmlns:a16="http://schemas.microsoft.com/office/drawing/2014/main" id="{DC2F19F4-3C65-D203-9133-12672E57B4EE}"/>
              </a:ext>
            </a:extLst>
          </p:cNvPr>
          <p:cNvSpPr txBox="1"/>
          <p:nvPr/>
        </p:nvSpPr>
        <p:spPr>
          <a:xfrm>
            <a:off x="2364094" y="6393929"/>
            <a:ext cx="7235211" cy="608821"/>
          </a:xfrm>
          <a:prstGeom prst="rect">
            <a:avLst/>
          </a:prstGeom>
          <a:noFill/>
        </p:spPr>
        <p:txBody>
          <a:bodyPr wrap="square">
            <a:spAutoFit/>
          </a:bodyPr>
          <a:lstStyle/>
          <a:p>
            <a:pPr marL="228600" indent="-228600">
              <a:lnSpc>
                <a:spcPct val="106000"/>
              </a:lnSpc>
              <a:buFont typeface="Wingdings 2" pitchFamily="18" charset="2"/>
              <a:buAutoNum type="arabicParenR"/>
            </a:pPr>
            <a:r>
              <a:rPr lang="nl-NL" sz="800"/>
              <a:t>Het is afhankelijk van het gekozen zorgpad of de hier getoonde zorgactiviteiten relevant zijn</a:t>
            </a:r>
          </a:p>
          <a:p>
            <a:pPr marL="228600" indent="-228600">
              <a:lnSpc>
                <a:spcPct val="106000"/>
              </a:lnSpc>
              <a:buFont typeface="Wingdings 2" pitchFamily="18" charset="2"/>
              <a:buAutoNum type="arabicParenR"/>
            </a:pPr>
            <a:r>
              <a:rPr lang="nl-NL" sz="800"/>
              <a:t>Deze uitwerking dient als voorbeeld, afhankelijk van het zorgpad kan de berekening er anders uit zien</a:t>
            </a:r>
          </a:p>
          <a:p>
            <a:pPr marL="228600" indent="-228600">
              <a:lnSpc>
                <a:spcPct val="106000"/>
              </a:lnSpc>
              <a:buFont typeface="Wingdings 2" pitchFamily="18" charset="2"/>
              <a:buAutoNum type="arabicParenR"/>
            </a:pPr>
            <a:endParaRPr lang="nl-NL" sz="800"/>
          </a:p>
          <a:p>
            <a:pPr marL="228600" indent="-228600">
              <a:lnSpc>
                <a:spcPct val="106000"/>
              </a:lnSpc>
              <a:buFont typeface="Wingdings 2" pitchFamily="18" charset="2"/>
              <a:buAutoNum type="arabicParenR"/>
            </a:pPr>
            <a:endParaRPr lang="nl-NL" sz="800"/>
          </a:p>
        </p:txBody>
      </p:sp>
      <p:sp>
        <p:nvSpPr>
          <p:cNvPr id="2" name="Flowchart: Connector 1">
            <a:extLst>
              <a:ext uri="{FF2B5EF4-FFF2-40B4-BE49-F238E27FC236}">
                <a16:creationId xmlns:a16="http://schemas.microsoft.com/office/drawing/2014/main" id="{B0C866B4-D10F-B2B1-7E24-9BC14839D00D}"/>
              </a:ext>
            </a:extLst>
          </p:cNvPr>
          <p:cNvSpPr/>
          <p:nvPr/>
        </p:nvSpPr>
        <p:spPr bwMode="gray">
          <a:xfrm>
            <a:off x="3904753" y="3747520"/>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5" name="Rectangle 4">
            <a:extLst>
              <a:ext uri="{FF2B5EF4-FFF2-40B4-BE49-F238E27FC236}">
                <a16:creationId xmlns:a16="http://schemas.microsoft.com/office/drawing/2014/main" id="{DB0A7DF5-EB84-4251-44CF-61CA22228CAA}"/>
              </a:ext>
            </a:extLst>
          </p:cNvPr>
          <p:cNvSpPr/>
          <p:nvPr/>
        </p:nvSpPr>
        <p:spPr bwMode="gray">
          <a:xfrm>
            <a:off x="4508243" y="3530612"/>
            <a:ext cx="1056410" cy="602712"/>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SEH bezoeken</a:t>
            </a:r>
          </a:p>
        </p:txBody>
      </p:sp>
      <p:sp>
        <p:nvSpPr>
          <p:cNvPr id="27" name="Rectangle 26">
            <a:extLst>
              <a:ext uri="{FF2B5EF4-FFF2-40B4-BE49-F238E27FC236}">
                <a16:creationId xmlns:a16="http://schemas.microsoft.com/office/drawing/2014/main" id="{B9D85927-CDC2-A126-0C43-79598D8F9900}"/>
              </a:ext>
            </a:extLst>
          </p:cNvPr>
          <p:cNvSpPr/>
          <p:nvPr/>
        </p:nvSpPr>
        <p:spPr bwMode="gray">
          <a:xfrm>
            <a:off x="520232" y="1813477"/>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dirty="0">
                <a:solidFill>
                  <a:schemeClr val="bg1"/>
                </a:solidFill>
              </a:rPr>
              <a:t>Totaal aantal patiënten in reguliere pad</a:t>
            </a:r>
          </a:p>
        </p:txBody>
      </p:sp>
      <p:sp>
        <p:nvSpPr>
          <p:cNvPr id="31" name="Rectangle 30">
            <a:extLst>
              <a:ext uri="{FF2B5EF4-FFF2-40B4-BE49-F238E27FC236}">
                <a16:creationId xmlns:a16="http://schemas.microsoft.com/office/drawing/2014/main" id="{FEA980D9-4598-EAB8-57FF-DE04981D7420}"/>
              </a:ext>
            </a:extLst>
          </p:cNvPr>
          <p:cNvSpPr/>
          <p:nvPr/>
        </p:nvSpPr>
        <p:spPr bwMode="gray">
          <a:xfrm>
            <a:off x="520232" y="2914725"/>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naar SEH</a:t>
            </a:r>
          </a:p>
        </p:txBody>
      </p:sp>
      <p:sp>
        <p:nvSpPr>
          <p:cNvPr id="38" name="Flowchart: Connector 37">
            <a:extLst>
              <a:ext uri="{FF2B5EF4-FFF2-40B4-BE49-F238E27FC236}">
                <a16:creationId xmlns:a16="http://schemas.microsoft.com/office/drawing/2014/main" id="{24776992-BA3A-63F1-C5A8-1B326074BDA1}"/>
              </a:ext>
            </a:extLst>
          </p:cNvPr>
          <p:cNvSpPr/>
          <p:nvPr/>
        </p:nvSpPr>
        <p:spPr bwMode="gray">
          <a:xfrm>
            <a:off x="2068680" y="2716828"/>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52" name="Rectangle 51">
            <a:extLst>
              <a:ext uri="{FF2B5EF4-FFF2-40B4-BE49-F238E27FC236}">
                <a16:creationId xmlns:a16="http://schemas.microsoft.com/office/drawing/2014/main" id="{F5637B07-A256-A4AB-302F-A5A61B0A99E0}"/>
              </a:ext>
            </a:extLst>
          </p:cNvPr>
          <p:cNvSpPr/>
          <p:nvPr/>
        </p:nvSpPr>
        <p:spPr bwMode="gray">
          <a:xfrm>
            <a:off x="520232" y="4015973"/>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hybride zorgpad</a:t>
            </a:r>
          </a:p>
        </p:txBody>
      </p:sp>
      <p:sp>
        <p:nvSpPr>
          <p:cNvPr id="53" name="Rectangle 52">
            <a:extLst>
              <a:ext uri="{FF2B5EF4-FFF2-40B4-BE49-F238E27FC236}">
                <a16:creationId xmlns:a16="http://schemas.microsoft.com/office/drawing/2014/main" id="{A816325F-1557-CCC0-D457-D994F7364DEE}"/>
              </a:ext>
            </a:extLst>
          </p:cNvPr>
          <p:cNvSpPr/>
          <p:nvPr/>
        </p:nvSpPr>
        <p:spPr bwMode="gray">
          <a:xfrm>
            <a:off x="520232" y="5028321"/>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naar SEH</a:t>
            </a:r>
          </a:p>
        </p:txBody>
      </p:sp>
      <p:cxnSp>
        <p:nvCxnSpPr>
          <p:cNvPr id="68" name="Straight Connector 67">
            <a:extLst>
              <a:ext uri="{FF2B5EF4-FFF2-40B4-BE49-F238E27FC236}">
                <a16:creationId xmlns:a16="http://schemas.microsoft.com/office/drawing/2014/main" id="{0AA0658B-18A2-CBDE-7A98-DF93AB719E90}"/>
              </a:ext>
            </a:extLst>
          </p:cNvPr>
          <p:cNvCxnSpPr>
            <a:cxnSpLocks/>
            <a:stCxn id="69" idx="2"/>
            <a:endCxn id="70" idx="6"/>
          </p:cNvCxnSpPr>
          <p:nvPr/>
        </p:nvCxnSpPr>
        <p:spPr>
          <a:xfrm>
            <a:off x="1679494" y="4979450"/>
            <a:ext cx="60120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Flowchart: Connector 69">
            <a:extLst>
              <a:ext uri="{FF2B5EF4-FFF2-40B4-BE49-F238E27FC236}">
                <a16:creationId xmlns:a16="http://schemas.microsoft.com/office/drawing/2014/main" id="{AEAD218D-705F-AB15-97F1-DCCDED8B4157}"/>
              </a:ext>
            </a:extLst>
          </p:cNvPr>
          <p:cNvSpPr/>
          <p:nvPr/>
        </p:nvSpPr>
        <p:spPr bwMode="gray">
          <a:xfrm>
            <a:off x="2019811" y="484991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cxnSp>
        <p:nvCxnSpPr>
          <p:cNvPr id="96" name="Connector: Elbow 95">
            <a:extLst>
              <a:ext uri="{FF2B5EF4-FFF2-40B4-BE49-F238E27FC236}">
                <a16:creationId xmlns:a16="http://schemas.microsoft.com/office/drawing/2014/main" id="{208334F6-F0DD-2F80-E136-464589E061DE}"/>
              </a:ext>
            </a:extLst>
          </p:cNvPr>
          <p:cNvCxnSpPr>
            <a:cxnSpLocks/>
            <a:stCxn id="27" idx="3"/>
            <a:endCxn id="31" idx="3"/>
          </p:cNvCxnSpPr>
          <p:nvPr/>
        </p:nvCxnSpPr>
        <p:spPr>
          <a:xfrm>
            <a:off x="1587292" y="2241684"/>
            <a:ext cx="12700" cy="1101248"/>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Flowchart: Connector 33">
            <a:extLst>
              <a:ext uri="{FF2B5EF4-FFF2-40B4-BE49-F238E27FC236}">
                <a16:creationId xmlns:a16="http://schemas.microsoft.com/office/drawing/2014/main" id="{82CF0B32-E636-237D-A094-03831BB24B17}"/>
              </a:ext>
            </a:extLst>
          </p:cNvPr>
          <p:cNvSpPr/>
          <p:nvPr/>
        </p:nvSpPr>
        <p:spPr bwMode="gray">
          <a:xfrm>
            <a:off x="1688090" y="2716828"/>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cxnSp>
        <p:nvCxnSpPr>
          <p:cNvPr id="101" name="Connector: Elbow 100">
            <a:extLst>
              <a:ext uri="{FF2B5EF4-FFF2-40B4-BE49-F238E27FC236}">
                <a16:creationId xmlns:a16="http://schemas.microsoft.com/office/drawing/2014/main" id="{58C8C124-5315-046D-493B-642E73EA7D71}"/>
              </a:ext>
            </a:extLst>
          </p:cNvPr>
          <p:cNvCxnSpPr>
            <a:cxnSpLocks/>
            <a:stCxn id="52" idx="3"/>
            <a:endCxn id="53" idx="3"/>
          </p:cNvCxnSpPr>
          <p:nvPr/>
        </p:nvCxnSpPr>
        <p:spPr>
          <a:xfrm>
            <a:off x="1587292" y="4444180"/>
            <a:ext cx="12700" cy="1012348"/>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Flowchart: Connector 68">
            <a:extLst>
              <a:ext uri="{FF2B5EF4-FFF2-40B4-BE49-F238E27FC236}">
                <a16:creationId xmlns:a16="http://schemas.microsoft.com/office/drawing/2014/main" id="{7028DFAC-27AD-B2E4-4DE9-C46A35F83F46}"/>
              </a:ext>
            </a:extLst>
          </p:cNvPr>
          <p:cNvSpPr/>
          <p:nvPr/>
        </p:nvSpPr>
        <p:spPr bwMode="gray">
          <a:xfrm>
            <a:off x="1679494" y="4849912"/>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67" name="Hexagon 166">
            <a:extLst>
              <a:ext uri="{FF2B5EF4-FFF2-40B4-BE49-F238E27FC236}">
                <a16:creationId xmlns:a16="http://schemas.microsoft.com/office/drawing/2014/main" id="{B53C7575-7CFD-ED48-402A-93132F3AEB1A}"/>
              </a:ext>
            </a:extLst>
          </p:cNvPr>
          <p:cNvSpPr/>
          <p:nvPr/>
        </p:nvSpPr>
        <p:spPr bwMode="gray">
          <a:xfrm>
            <a:off x="520231" y="270137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168" name="Hexagon 167">
            <a:extLst>
              <a:ext uri="{FF2B5EF4-FFF2-40B4-BE49-F238E27FC236}">
                <a16:creationId xmlns:a16="http://schemas.microsoft.com/office/drawing/2014/main" id="{296C25FC-8791-74B9-5B66-3418F6C2B694}"/>
              </a:ext>
            </a:extLst>
          </p:cNvPr>
          <p:cNvSpPr/>
          <p:nvPr/>
        </p:nvSpPr>
        <p:spPr bwMode="gray">
          <a:xfrm>
            <a:off x="525694" y="379968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169" name="Hexagon 168">
            <a:extLst>
              <a:ext uri="{FF2B5EF4-FFF2-40B4-BE49-F238E27FC236}">
                <a16:creationId xmlns:a16="http://schemas.microsoft.com/office/drawing/2014/main" id="{B568CB16-F952-A774-E91C-327146113801}"/>
              </a:ext>
            </a:extLst>
          </p:cNvPr>
          <p:cNvSpPr/>
          <p:nvPr/>
        </p:nvSpPr>
        <p:spPr bwMode="gray">
          <a:xfrm>
            <a:off x="4508242" y="331846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21" name="Rechthoek: afgeronde hoeken 1">
            <a:extLst>
              <a:ext uri="{FF2B5EF4-FFF2-40B4-BE49-F238E27FC236}">
                <a16:creationId xmlns:a16="http://schemas.microsoft.com/office/drawing/2014/main" id="{6761F140-27B9-5F56-A86A-08C34AF82FAB}"/>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lIns="91440" tIns="45720" rIns="91440" bIns="45720"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dirty="0"/>
              <a:t>Toelichting:</a:t>
            </a:r>
          </a:p>
        </p:txBody>
      </p:sp>
      <p:sp>
        <p:nvSpPr>
          <p:cNvPr id="22" name="Rechthoek: afgeronde hoeken 1">
            <a:extLst>
              <a:ext uri="{FF2B5EF4-FFF2-40B4-BE49-F238E27FC236}">
                <a16:creationId xmlns:a16="http://schemas.microsoft.com/office/drawing/2014/main" id="{621DF59E-557B-239F-F3C3-7AFED832CCCD}"/>
              </a:ext>
            </a:extLst>
          </p:cNvPr>
          <p:cNvSpPr/>
          <p:nvPr/>
        </p:nvSpPr>
        <p:spPr>
          <a:xfrm>
            <a:off x="479425" y="1412393"/>
            <a:ext cx="6554975"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uitwerking om totaal aantal bespaarde SEH bezoeken uit te rekenen</a:t>
            </a:r>
            <a:r>
              <a:rPr lang="nl-NL" sz="1200" b="1" baseline="30000"/>
              <a:t>1,2</a:t>
            </a:r>
            <a:endParaRPr lang="nl-NL" sz="1200" b="1"/>
          </a:p>
        </p:txBody>
      </p:sp>
      <p:grpSp>
        <p:nvGrpSpPr>
          <p:cNvPr id="40" name="Group 39">
            <a:extLst>
              <a:ext uri="{FF2B5EF4-FFF2-40B4-BE49-F238E27FC236}">
                <a16:creationId xmlns:a16="http://schemas.microsoft.com/office/drawing/2014/main" id="{D7D7119D-9FCA-57F1-1422-64E7F85F3011}"/>
              </a:ext>
            </a:extLst>
          </p:cNvPr>
          <p:cNvGrpSpPr/>
          <p:nvPr/>
        </p:nvGrpSpPr>
        <p:grpSpPr>
          <a:xfrm>
            <a:off x="1790125" y="6018466"/>
            <a:ext cx="5920264" cy="246221"/>
            <a:chOff x="1790125" y="6018466"/>
            <a:chExt cx="5920264" cy="246221"/>
          </a:xfrm>
        </p:grpSpPr>
        <p:grpSp>
          <p:nvGrpSpPr>
            <p:cNvPr id="43" name="Group 42">
              <a:extLst>
                <a:ext uri="{FF2B5EF4-FFF2-40B4-BE49-F238E27FC236}">
                  <a16:creationId xmlns:a16="http://schemas.microsoft.com/office/drawing/2014/main" id="{FE7867E6-0800-78E6-0581-6083DD416FB0}"/>
                </a:ext>
              </a:extLst>
            </p:cNvPr>
            <p:cNvGrpSpPr/>
            <p:nvPr/>
          </p:nvGrpSpPr>
          <p:grpSpPr>
            <a:xfrm>
              <a:off x="2805577" y="6051482"/>
              <a:ext cx="4904812" cy="180188"/>
              <a:chOff x="2805577" y="6083712"/>
              <a:chExt cx="4904812" cy="180188"/>
            </a:xfrm>
          </p:grpSpPr>
          <p:grpSp>
            <p:nvGrpSpPr>
              <p:cNvPr id="47" name="Group 46">
                <a:extLst>
                  <a:ext uri="{FF2B5EF4-FFF2-40B4-BE49-F238E27FC236}">
                    <a16:creationId xmlns:a16="http://schemas.microsoft.com/office/drawing/2014/main" id="{BC7A9425-E204-860B-09CE-D25BDBB75C31}"/>
                  </a:ext>
                </a:extLst>
              </p:cNvPr>
              <p:cNvGrpSpPr/>
              <p:nvPr/>
            </p:nvGrpSpPr>
            <p:grpSpPr>
              <a:xfrm>
                <a:off x="2805577" y="6083712"/>
                <a:ext cx="3473510" cy="180188"/>
                <a:chOff x="2805577" y="6083712"/>
                <a:chExt cx="3473510" cy="180188"/>
              </a:xfrm>
            </p:grpSpPr>
            <p:sp>
              <p:nvSpPr>
                <p:cNvPr id="49" name="Rectangle 48">
                  <a:extLst>
                    <a:ext uri="{FF2B5EF4-FFF2-40B4-BE49-F238E27FC236}">
                      <a16:creationId xmlns:a16="http://schemas.microsoft.com/office/drawing/2014/main" id="{282691B8-8634-4C44-03EB-06761BDAD3AA}"/>
                    </a:ext>
                  </a:extLst>
                </p:cNvPr>
                <p:cNvSpPr/>
                <p:nvPr/>
              </p:nvSpPr>
              <p:spPr bwMode="gray">
                <a:xfrm>
                  <a:off x="2805577" y="6083712"/>
                  <a:ext cx="176653" cy="180188"/>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50" name="TextBox 49">
                  <a:extLst>
                    <a:ext uri="{FF2B5EF4-FFF2-40B4-BE49-F238E27FC236}">
                      <a16:creationId xmlns:a16="http://schemas.microsoft.com/office/drawing/2014/main" id="{2646F05D-54BF-596B-6CDE-7FD255EAA80B}"/>
                    </a:ext>
                  </a:extLst>
                </p:cNvPr>
                <p:cNvSpPr txBox="1"/>
                <p:nvPr/>
              </p:nvSpPr>
              <p:spPr>
                <a:xfrm>
                  <a:off x="3047999"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Regulier zorgpad</a:t>
                  </a:r>
                </a:p>
              </p:txBody>
            </p:sp>
            <p:sp>
              <p:nvSpPr>
                <p:cNvPr id="51" name="Rectangle 50">
                  <a:extLst>
                    <a:ext uri="{FF2B5EF4-FFF2-40B4-BE49-F238E27FC236}">
                      <a16:creationId xmlns:a16="http://schemas.microsoft.com/office/drawing/2014/main" id="{B937EA04-747B-EEF0-5025-604271318452}"/>
                    </a:ext>
                  </a:extLst>
                </p:cNvPr>
                <p:cNvSpPr/>
                <p:nvPr/>
              </p:nvSpPr>
              <p:spPr bwMode="gray">
                <a:xfrm>
                  <a:off x="4216973" y="6083712"/>
                  <a:ext cx="176653" cy="180188"/>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54" name="TextBox 53">
                  <a:extLst>
                    <a:ext uri="{FF2B5EF4-FFF2-40B4-BE49-F238E27FC236}">
                      <a16:creationId xmlns:a16="http://schemas.microsoft.com/office/drawing/2014/main" id="{775171B2-685A-297A-C35A-0DE868CDC140}"/>
                    </a:ext>
                  </a:extLst>
                </p:cNvPr>
                <p:cNvSpPr txBox="1"/>
                <p:nvPr/>
              </p:nvSpPr>
              <p:spPr>
                <a:xfrm>
                  <a:off x="4516190"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Hybride zorgpad</a:t>
                  </a:r>
                </a:p>
              </p:txBody>
            </p:sp>
            <p:sp>
              <p:nvSpPr>
                <p:cNvPr id="55" name="Rectangle 54">
                  <a:extLst>
                    <a:ext uri="{FF2B5EF4-FFF2-40B4-BE49-F238E27FC236}">
                      <a16:creationId xmlns:a16="http://schemas.microsoft.com/office/drawing/2014/main" id="{251D718A-BD15-7E2E-ADAE-F03CCAFDB9EF}"/>
                    </a:ext>
                  </a:extLst>
                </p:cNvPr>
                <p:cNvSpPr/>
                <p:nvPr/>
              </p:nvSpPr>
              <p:spPr bwMode="gray">
                <a:xfrm>
                  <a:off x="5658800" y="6083712"/>
                  <a:ext cx="176653" cy="180188"/>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grpSp>
          <p:sp>
            <p:nvSpPr>
              <p:cNvPr id="48" name="TextBox 47">
                <a:extLst>
                  <a:ext uri="{FF2B5EF4-FFF2-40B4-BE49-F238E27FC236}">
                    <a16:creationId xmlns:a16="http://schemas.microsoft.com/office/drawing/2014/main" id="{E3F82928-F7F2-A92D-DA0D-AA785338D26B}"/>
                  </a:ext>
                </a:extLst>
              </p:cNvPr>
              <p:cNvSpPr txBox="1"/>
              <p:nvPr/>
            </p:nvSpPr>
            <p:spPr>
              <a:xfrm>
                <a:off x="5947492"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Berekende waarde</a:t>
                </a:r>
              </a:p>
            </p:txBody>
          </p:sp>
        </p:grpSp>
        <p:grpSp>
          <p:nvGrpSpPr>
            <p:cNvPr id="44" name="Group 43">
              <a:extLst>
                <a:ext uri="{FF2B5EF4-FFF2-40B4-BE49-F238E27FC236}">
                  <a16:creationId xmlns:a16="http://schemas.microsoft.com/office/drawing/2014/main" id="{DE648435-DF48-01AE-E8FF-C8A344FAE882}"/>
                </a:ext>
              </a:extLst>
            </p:cNvPr>
            <p:cNvGrpSpPr/>
            <p:nvPr/>
          </p:nvGrpSpPr>
          <p:grpSpPr>
            <a:xfrm>
              <a:off x="1790125" y="6018466"/>
              <a:ext cx="1367264" cy="246221"/>
              <a:chOff x="1790125" y="6018466"/>
              <a:chExt cx="1367264" cy="246221"/>
            </a:xfrm>
          </p:grpSpPr>
          <p:sp>
            <p:nvSpPr>
              <p:cNvPr id="45" name="TextBox 44">
                <a:extLst>
                  <a:ext uri="{FF2B5EF4-FFF2-40B4-BE49-F238E27FC236}">
                    <a16:creationId xmlns:a16="http://schemas.microsoft.com/office/drawing/2014/main" id="{7DDEE86A-1DCA-FD07-0801-341235ECDFC8}"/>
                  </a:ext>
                </a:extLst>
              </p:cNvPr>
              <p:cNvSpPr txBox="1"/>
              <p:nvPr/>
            </p:nvSpPr>
            <p:spPr>
              <a:xfrm>
                <a:off x="1900088" y="6018466"/>
                <a:ext cx="1257301" cy="246221"/>
              </a:xfrm>
              <a:prstGeom prst="rect">
                <a:avLst/>
              </a:prstGeom>
              <a:noFill/>
            </p:spPr>
            <p:txBody>
              <a:bodyPr wrap="square">
                <a:spAutoFit/>
              </a:bodyPr>
              <a:lstStyle/>
              <a:p>
                <a:r>
                  <a:rPr lang="nl-NL" sz="1000"/>
                  <a:t>Toelichting</a:t>
                </a:r>
              </a:p>
            </p:txBody>
          </p:sp>
          <p:sp>
            <p:nvSpPr>
              <p:cNvPr id="46" name="Hexagon 45">
                <a:extLst>
                  <a:ext uri="{FF2B5EF4-FFF2-40B4-BE49-F238E27FC236}">
                    <a16:creationId xmlns:a16="http://schemas.microsoft.com/office/drawing/2014/main" id="{EA7CB420-6256-6573-B4E7-FC1577AB4EEA}"/>
                  </a:ext>
                </a:extLst>
              </p:cNvPr>
              <p:cNvSpPr/>
              <p:nvPr/>
            </p:nvSpPr>
            <p:spPr bwMode="gray">
              <a:xfrm>
                <a:off x="1790125" y="6076079"/>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grpSp>
      <p:sp>
        <p:nvSpPr>
          <p:cNvPr id="4" name="Rectangle 3">
            <a:extLst>
              <a:ext uri="{FF2B5EF4-FFF2-40B4-BE49-F238E27FC236}">
                <a16:creationId xmlns:a16="http://schemas.microsoft.com/office/drawing/2014/main" id="{B38B8672-B33E-FF49-1D53-C353FD7AFAC3}"/>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6" name="Rectangle 5">
            <a:extLst>
              <a:ext uri="{FF2B5EF4-FFF2-40B4-BE49-F238E27FC236}">
                <a16:creationId xmlns:a16="http://schemas.microsoft.com/office/drawing/2014/main" id="{BED01E3A-1665-6801-5513-930DA124D3C0}"/>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8" name="Hexagon 7">
            <a:extLst>
              <a:ext uri="{FF2B5EF4-FFF2-40B4-BE49-F238E27FC236}">
                <a16:creationId xmlns:a16="http://schemas.microsoft.com/office/drawing/2014/main" id="{9F00BDE4-299F-3BA1-38F1-84F006D3C39B}"/>
              </a:ext>
            </a:extLst>
          </p:cNvPr>
          <p:cNvSpPr/>
          <p:nvPr/>
        </p:nvSpPr>
        <p:spPr bwMode="gray">
          <a:xfrm>
            <a:off x="8190132" y="189012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9" name="Hexagon 8">
            <a:extLst>
              <a:ext uri="{FF2B5EF4-FFF2-40B4-BE49-F238E27FC236}">
                <a16:creationId xmlns:a16="http://schemas.microsoft.com/office/drawing/2014/main" id="{284AD8B7-5D59-13D8-F56E-7C56C060DFB1}"/>
              </a:ext>
            </a:extLst>
          </p:cNvPr>
          <p:cNvSpPr/>
          <p:nvPr/>
        </p:nvSpPr>
        <p:spPr bwMode="gray">
          <a:xfrm>
            <a:off x="8190132" y="2418159"/>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10" name="Hexagon 9">
            <a:extLst>
              <a:ext uri="{FF2B5EF4-FFF2-40B4-BE49-F238E27FC236}">
                <a16:creationId xmlns:a16="http://schemas.microsoft.com/office/drawing/2014/main" id="{09F7E452-890A-2EF7-7E66-8898A2D97407}"/>
              </a:ext>
            </a:extLst>
          </p:cNvPr>
          <p:cNvSpPr/>
          <p:nvPr/>
        </p:nvSpPr>
        <p:spPr bwMode="gray">
          <a:xfrm>
            <a:off x="8190132" y="2975904"/>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Tree>
    <p:extLst>
      <p:ext uri="{BB962C8B-B14F-4D97-AF65-F5344CB8AC3E}">
        <p14:creationId xmlns:p14="http://schemas.microsoft.com/office/powerpoint/2010/main" val="26010013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2E22B1FD-EDB6-9885-F756-DE0F0101EAF4}"/>
              </a:ext>
            </a:extLst>
          </p:cNvPr>
          <p:cNvGraphicFramePr>
            <a:graphicFrameLocks noChangeAspect="1"/>
          </p:cNvGraphicFramePr>
          <p:nvPr>
            <p:custDataLst>
              <p:tags r:id="rId1"/>
            </p:custDataLst>
            <p:extLst>
              <p:ext uri="{D42A27DB-BD31-4B8C-83A1-F6EECF244321}">
                <p14:modId xmlns:p14="http://schemas.microsoft.com/office/powerpoint/2010/main" val="3285256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9" name="think-cell data - do not delete" hidden="1">
                        <a:extLst>
                          <a:ext uri="{FF2B5EF4-FFF2-40B4-BE49-F238E27FC236}">
                            <a16:creationId xmlns:a16="http://schemas.microsoft.com/office/drawing/2014/main" id="{2E22B1FD-EDB6-9885-F756-DE0F0101E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2" name="Straight Connector 131">
            <a:extLst>
              <a:ext uri="{FF2B5EF4-FFF2-40B4-BE49-F238E27FC236}">
                <a16:creationId xmlns:a16="http://schemas.microsoft.com/office/drawing/2014/main" id="{32ACDA7D-598B-E2C0-3361-FB3F43DFE752}"/>
              </a:ext>
            </a:extLst>
          </p:cNvPr>
          <p:cNvCxnSpPr>
            <a:cxnSpLocks/>
            <a:stCxn id="81" idx="6"/>
            <a:endCxn id="62" idx="6"/>
          </p:cNvCxnSpPr>
          <p:nvPr/>
        </p:nvCxnSpPr>
        <p:spPr>
          <a:xfrm>
            <a:off x="1951735" y="3945150"/>
            <a:ext cx="71445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8D0281D-FA0E-4CBA-CED2-B474B9BE431A}"/>
              </a:ext>
            </a:extLst>
          </p:cNvPr>
          <p:cNvSpPr>
            <a:spLocks noGrp="1"/>
          </p:cNvSpPr>
          <p:nvPr>
            <p:ph type="title"/>
          </p:nvPr>
        </p:nvSpPr>
        <p:spPr/>
        <p:txBody>
          <a:bodyPr vert="horz"/>
          <a:lstStyle/>
          <a:p>
            <a:r>
              <a:rPr lang="nl-NL">
                <a:solidFill>
                  <a:schemeClr val="accent1"/>
                </a:solidFill>
              </a:rPr>
              <a:t>Stap 2 | </a:t>
            </a:r>
            <a:r>
              <a:rPr lang="nl-NL" i="0">
                <a:solidFill>
                  <a:srgbClr val="464646"/>
                </a:solidFill>
                <a:effectLst/>
                <a:latin typeface="-apple-system"/>
              </a:rPr>
              <a:t>Het verschil in percentage tussen het aantal opgenomen patiënten en de gemiddelde ligduur is inzichtelijk geworden. Hierdoor kan het aantal bespaarde opnamen en ligdagen worden berekend</a:t>
            </a:r>
            <a:endParaRPr lang="nl-NL"/>
          </a:p>
        </p:txBody>
      </p:sp>
      <p:sp>
        <p:nvSpPr>
          <p:cNvPr id="42" name="TextBox 41">
            <a:extLst>
              <a:ext uri="{FF2B5EF4-FFF2-40B4-BE49-F238E27FC236}">
                <a16:creationId xmlns:a16="http://schemas.microsoft.com/office/drawing/2014/main" id="{DC2F19F4-3C65-D203-9133-12672E57B4EE}"/>
              </a:ext>
            </a:extLst>
          </p:cNvPr>
          <p:cNvSpPr txBox="1"/>
          <p:nvPr/>
        </p:nvSpPr>
        <p:spPr>
          <a:xfrm>
            <a:off x="2160768" y="6386003"/>
            <a:ext cx="5543353" cy="478336"/>
          </a:xfrm>
          <a:prstGeom prst="rect">
            <a:avLst/>
          </a:prstGeom>
          <a:noFill/>
        </p:spPr>
        <p:txBody>
          <a:bodyPr wrap="square">
            <a:spAutoFit/>
          </a:bodyPr>
          <a:lstStyle/>
          <a:p>
            <a:pPr marL="228600" indent="-228600">
              <a:lnSpc>
                <a:spcPct val="106000"/>
              </a:lnSpc>
              <a:buFont typeface="Wingdings 2" pitchFamily="18" charset="2"/>
              <a:buAutoNum type="arabicParenR"/>
            </a:pPr>
            <a:r>
              <a:rPr lang="nl-NL" sz="800"/>
              <a:t>Afhankelijk van het zorgpad kan de berekening er anders uit zien, dit stroomdiagram dient als voorbeeld</a:t>
            </a:r>
          </a:p>
          <a:p>
            <a:pPr marL="228600" indent="-228600">
              <a:lnSpc>
                <a:spcPct val="106000"/>
              </a:lnSpc>
              <a:buFont typeface="Wingdings 2" pitchFamily="18" charset="2"/>
              <a:buAutoNum type="arabicParenR"/>
            </a:pPr>
            <a:r>
              <a:rPr lang="nl-NL" sz="800"/>
              <a:t>Het is afhankelijk van het gekozen zorgpad of de hier getoonde zorgactiviteiten relevant zijn</a:t>
            </a:r>
          </a:p>
          <a:p>
            <a:pPr marL="228600" indent="-228600">
              <a:lnSpc>
                <a:spcPct val="106000"/>
              </a:lnSpc>
              <a:buFont typeface="Wingdings 2" pitchFamily="18" charset="2"/>
              <a:buAutoNum type="arabicParenR"/>
            </a:pPr>
            <a:endParaRPr lang="nl-NL" sz="800"/>
          </a:p>
        </p:txBody>
      </p:sp>
      <p:cxnSp>
        <p:nvCxnSpPr>
          <p:cNvPr id="11" name="Straight Connector 10">
            <a:extLst>
              <a:ext uri="{FF2B5EF4-FFF2-40B4-BE49-F238E27FC236}">
                <a16:creationId xmlns:a16="http://schemas.microsoft.com/office/drawing/2014/main" id="{4A526412-16D7-CBEA-0ACD-B96603F9D5C4}"/>
              </a:ext>
            </a:extLst>
          </p:cNvPr>
          <p:cNvCxnSpPr>
            <a:cxnSpLocks/>
            <a:stCxn id="15" idx="6"/>
            <a:endCxn id="22" idx="1"/>
          </p:cNvCxnSpPr>
          <p:nvPr/>
        </p:nvCxnSpPr>
        <p:spPr>
          <a:xfrm flipV="1">
            <a:off x="4056212" y="3120388"/>
            <a:ext cx="2130152" cy="115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75D153A-2767-F883-B75F-B75C42BDA06F}"/>
              </a:ext>
            </a:extLst>
          </p:cNvPr>
          <p:cNvSpPr/>
          <p:nvPr/>
        </p:nvSpPr>
        <p:spPr bwMode="gray">
          <a:xfrm>
            <a:off x="2623984" y="1847854"/>
            <a:ext cx="1067060" cy="856414"/>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klinische opnamen reguliere pad</a:t>
            </a:r>
          </a:p>
        </p:txBody>
      </p:sp>
      <p:sp>
        <p:nvSpPr>
          <p:cNvPr id="13" name="Rectangle 12">
            <a:extLst>
              <a:ext uri="{FF2B5EF4-FFF2-40B4-BE49-F238E27FC236}">
                <a16:creationId xmlns:a16="http://schemas.microsoft.com/office/drawing/2014/main" id="{0DEB51C4-3978-6F47-4FF3-82C3E2E5F9C7}"/>
              </a:ext>
            </a:extLst>
          </p:cNvPr>
          <p:cNvSpPr/>
          <p:nvPr/>
        </p:nvSpPr>
        <p:spPr bwMode="gray">
          <a:xfrm>
            <a:off x="2617804" y="3512006"/>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klinische opnamen hybride pad</a:t>
            </a:r>
          </a:p>
        </p:txBody>
      </p:sp>
      <p:cxnSp>
        <p:nvCxnSpPr>
          <p:cNvPr id="14" name="Connector: Elbow 13">
            <a:extLst>
              <a:ext uri="{FF2B5EF4-FFF2-40B4-BE49-F238E27FC236}">
                <a16:creationId xmlns:a16="http://schemas.microsoft.com/office/drawing/2014/main" id="{76D7DDE1-1E1A-E0F3-E82A-150FC40333B5}"/>
              </a:ext>
            </a:extLst>
          </p:cNvPr>
          <p:cNvCxnSpPr>
            <a:cxnSpLocks/>
            <a:stCxn id="12" idx="3"/>
            <a:endCxn id="13" idx="3"/>
          </p:cNvCxnSpPr>
          <p:nvPr/>
        </p:nvCxnSpPr>
        <p:spPr>
          <a:xfrm flipH="1">
            <a:off x="3684864" y="2276061"/>
            <a:ext cx="6180" cy="1664152"/>
          </a:xfrm>
          <a:prstGeom prst="bentConnector3">
            <a:avLst>
              <a:gd name="adj1" fmla="val -3699029"/>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9A2A0833-4CE0-C35F-35CC-856B7AC4D07C}"/>
              </a:ext>
            </a:extLst>
          </p:cNvPr>
          <p:cNvSpPr/>
          <p:nvPr/>
        </p:nvSpPr>
        <p:spPr bwMode="gray">
          <a:xfrm>
            <a:off x="3795326" y="300238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22" name="Rectangle 21">
            <a:extLst>
              <a:ext uri="{FF2B5EF4-FFF2-40B4-BE49-F238E27FC236}">
                <a16:creationId xmlns:a16="http://schemas.microsoft.com/office/drawing/2014/main" id="{34865B9B-4A1B-814C-9AF7-01CCE6CAD835}"/>
              </a:ext>
            </a:extLst>
          </p:cNvPr>
          <p:cNvSpPr/>
          <p:nvPr/>
        </p:nvSpPr>
        <p:spPr bwMode="gray">
          <a:xfrm>
            <a:off x="6186364" y="2692181"/>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klinische opnamen</a:t>
            </a:r>
          </a:p>
        </p:txBody>
      </p:sp>
      <p:sp>
        <p:nvSpPr>
          <p:cNvPr id="71" name="Rectangle 70">
            <a:extLst>
              <a:ext uri="{FF2B5EF4-FFF2-40B4-BE49-F238E27FC236}">
                <a16:creationId xmlns:a16="http://schemas.microsoft.com/office/drawing/2014/main" id="{F3BCC1F4-5AE1-E98A-7832-EDDA23B00684}"/>
              </a:ext>
            </a:extLst>
          </p:cNvPr>
          <p:cNvSpPr/>
          <p:nvPr/>
        </p:nvSpPr>
        <p:spPr bwMode="gray">
          <a:xfrm>
            <a:off x="505678" y="1706454"/>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reguliere pad</a:t>
            </a:r>
          </a:p>
        </p:txBody>
      </p:sp>
      <p:sp>
        <p:nvSpPr>
          <p:cNvPr id="72" name="Rectangle 71">
            <a:extLst>
              <a:ext uri="{FF2B5EF4-FFF2-40B4-BE49-F238E27FC236}">
                <a16:creationId xmlns:a16="http://schemas.microsoft.com/office/drawing/2014/main" id="{DAA00E78-CDF4-BDD9-63F6-E1F0DF86501E}"/>
              </a:ext>
            </a:extLst>
          </p:cNvPr>
          <p:cNvSpPr/>
          <p:nvPr/>
        </p:nvSpPr>
        <p:spPr bwMode="gray">
          <a:xfrm>
            <a:off x="505678" y="2477614"/>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klinische opname</a:t>
            </a:r>
          </a:p>
        </p:txBody>
      </p:sp>
      <p:cxnSp>
        <p:nvCxnSpPr>
          <p:cNvPr id="74" name="Straight Connector 73">
            <a:extLst>
              <a:ext uri="{FF2B5EF4-FFF2-40B4-BE49-F238E27FC236}">
                <a16:creationId xmlns:a16="http://schemas.microsoft.com/office/drawing/2014/main" id="{8B46E0A9-A893-47C8-6387-D675FBA12499}"/>
              </a:ext>
            </a:extLst>
          </p:cNvPr>
          <p:cNvCxnSpPr>
            <a:cxnSpLocks/>
            <a:stCxn id="76" idx="2"/>
            <a:endCxn id="77" idx="6"/>
          </p:cNvCxnSpPr>
          <p:nvPr/>
        </p:nvCxnSpPr>
        <p:spPr>
          <a:xfrm flipV="1">
            <a:off x="1677254" y="2401354"/>
            <a:ext cx="995446" cy="100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05DD5B28-3EF6-D47B-0D9D-B1208287FE51}"/>
              </a:ext>
            </a:extLst>
          </p:cNvPr>
          <p:cNvCxnSpPr>
            <a:cxnSpLocks/>
            <a:stCxn id="71" idx="3"/>
            <a:endCxn id="72" idx="3"/>
          </p:cNvCxnSpPr>
          <p:nvPr/>
        </p:nvCxnSpPr>
        <p:spPr>
          <a:xfrm>
            <a:off x="1572738" y="2063753"/>
            <a:ext cx="12700" cy="771160"/>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Flowchart: Connector 75">
            <a:extLst>
              <a:ext uri="{FF2B5EF4-FFF2-40B4-BE49-F238E27FC236}">
                <a16:creationId xmlns:a16="http://schemas.microsoft.com/office/drawing/2014/main" id="{AD343441-C3A4-8AEA-FC70-0ED6056B4732}"/>
              </a:ext>
            </a:extLst>
          </p:cNvPr>
          <p:cNvSpPr/>
          <p:nvPr/>
        </p:nvSpPr>
        <p:spPr bwMode="gray">
          <a:xfrm>
            <a:off x="1677254" y="2281844"/>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77" name="Flowchart: Connector 76">
            <a:extLst>
              <a:ext uri="{FF2B5EF4-FFF2-40B4-BE49-F238E27FC236}">
                <a16:creationId xmlns:a16="http://schemas.microsoft.com/office/drawing/2014/main" id="{66937144-57EE-1860-AC37-3E04BF6F435C}"/>
              </a:ext>
            </a:extLst>
          </p:cNvPr>
          <p:cNvSpPr/>
          <p:nvPr/>
        </p:nvSpPr>
        <p:spPr bwMode="gray">
          <a:xfrm>
            <a:off x="2411814" y="227181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78" name="Rectangle 77">
            <a:extLst>
              <a:ext uri="{FF2B5EF4-FFF2-40B4-BE49-F238E27FC236}">
                <a16:creationId xmlns:a16="http://schemas.microsoft.com/office/drawing/2014/main" id="{A023DBE8-1375-CA06-8DC4-CE32CBFDCF81}"/>
              </a:ext>
            </a:extLst>
          </p:cNvPr>
          <p:cNvSpPr/>
          <p:nvPr/>
        </p:nvSpPr>
        <p:spPr bwMode="gray">
          <a:xfrm>
            <a:off x="505678" y="3248774"/>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patiëënten in hybride pad</a:t>
            </a:r>
          </a:p>
        </p:txBody>
      </p:sp>
      <p:sp>
        <p:nvSpPr>
          <p:cNvPr id="79" name="Rectangle 78">
            <a:extLst>
              <a:ext uri="{FF2B5EF4-FFF2-40B4-BE49-F238E27FC236}">
                <a16:creationId xmlns:a16="http://schemas.microsoft.com/office/drawing/2014/main" id="{CDBD6BA2-D7A3-D4E8-444D-1D9C884434C8}"/>
              </a:ext>
            </a:extLst>
          </p:cNvPr>
          <p:cNvSpPr/>
          <p:nvPr/>
        </p:nvSpPr>
        <p:spPr bwMode="gray">
          <a:xfrm>
            <a:off x="520393" y="4019934"/>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klinische opname</a:t>
            </a:r>
          </a:p>
        </p:txBody>
      </p:sp>
      <p:cxnSp>
        <p:nvCxnSpPr>
          <p:cNvPr id="82" name="Connector: Elbow 81">
            <a:extLst>
              <a:ext uri="{FF2B5EF4-FFF2-40B4-BE49-F238E27FC236}">
                <a16:creationId xmlns:a16="http://schemas.microsoft.com/office/drawing/2014/main" id="{59D0A9FA-18CC-EDC4-2301-2398DEA2A1FD}"/>
              </a:ext>
            </a:extLst>
          </p:cNvPr>
          <p:cNvCxnSpPr>
            <a:cxnSpLocks/>
            <a:stCxn id="78" idx="3"/>
            <a:endCxn id="79" idx="3"/>
          </p:cNvCxnSpPr>
          <p:nvPr/>
        </p:nvCxnSpPr>
        <p:spPr>
          <a:xfrm>
            <a:off x="1572738" y="3606073"/>
            <a:ext cx="14715" cy="771160"/>
          </a:xfrm>
          <a:prstGeom prst="bentConnector3">
            <a:avLst>
              <a:gd name="adj1" fmla="val 1653517"/>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7E122CB-E496-17B6-1C7F-31CE9D9A8F4F}"/>
              </a:ext>
            </a:extLst>
          </p:cNvPr>
          <p:cNvSpPr/>
          <p:nvPr/>
        </p:nvSpPr>
        <p:spPr bwMode="gray">
          <a:xfrm>
            <a:off x="520393" y="4791094"/>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Gem. # klinische ligdagen reguliere pad </a:t>
            </a:r>
          </a:p>
        </p:txBody>
      </p:sp>
      <p:sp>
        <p:nvSpPr>
          <p:cNvPr id="9" name="Rectangle 8">
            <a:extLst>
              <a:ext uri="{FF2B5EF4-FFF2-40B4-BE49-F238E27FC236}">
                <a16:creationId xmlns:a16="http://schemas.microsoft.com/office/drawing/2014/main" id="{8D59851B-3C0A-C0B4-4183-FB4C71D727DB}"/>
              </a:ext>
            </a:extLst>
          </p:cNvPr>
          <p:cNvSpPr/>
          <p:nvPr/>
        </p:nvSpPr>
        <p:spPr bwMode="gray">
          <a:xfrm>
            <a:off x="510676" y="5536153"/>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Gem. aantal klinische ligdagen hybride zorgpad </a:t>
            </a:r>
          </a:p>
        </p:txBody>
      </p:sp>
      <p:cxnSp>
        <p:nvCxnSpPr>
          <p:cNvPr id="36" name="Connector: Elbow 35">
            <a:extLst>
              <a:ext uri="{FF2B5EF4-FFF2-40B4-BE49-F238E27FC236}">
                <a16:creationId xmlns:a16="http://schemas.microsoft.com/office/drawing/2014/main" id="{E6BE7C53-84E8-D10C-646D-A0BDCD278614}"/>
              </a:ext>
            </a:extLst>
          </p:cNvPr>
          <p:cNvCxnSpPr>
            <a:cxnSpLocks/>
            <a:stCxn id="8" idx="3"/>
            <a:endCxn id="9" idx="3"/>
          </p:cNvCxnSpPr>
          <p:nvPr/>
        </p:nvCxnSpPr>
        <p:spPr>
          <a:xfrm flipH="1">
            <a:off x="1577736" y="5148393"/>
            <a:ext cx="9717" cy="745059"/>
          </a:xfrm>
          <a:prstGeom prst="bentConnector3">
            <a:avLst>
              <a:gd name="adj1" fmla="val -2352578"/>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Flowchart: Connector 44">
            <a:extLst>
              <a:ext uri="{FF2B5EF4-FFF2-40B4-BE49-F238E27FC236}">
                <a16:creationId xmlns:a16="http://schemas.microsoft.com/office/drawing/2014/main" id="{21AB2169-A523-E760-490C-AB0E6FF19A56}"/>
              </a:ext>
            </a:extLst>
          </p:cNvPr>
          <p:cNvSpPr/>
          <p:nvPr/>
        </p:nvSpPr>
        <p:spPr bwMode="gray">
          <a:xfrm>
            <a:off x="1696827" y="5368688"/>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cxnSp>
        <p:nvCxnSpPr>
          <p:cNvPr id="46" name="Straight Connector 45">
            <a:extLst>
              <a:ext uri="{FF2B5EF4-FFF2-40B4-BE49-F238E27FC236}">
                <a16:creationId xmlns:a16="http://schemas.microsoft.com/office/drawing/2014/main" id="{83BA681C-351A-05F0-3A88-F4A66A6F0073}"/>
              </a:ext>
            </a:extLst>
          </p:cNvPr>
          <p:cNvCxnSpPr>
            <a:cxnSpLocks/>
            <a:stCxn id="45" idx="6"/>
          </p:cNvCxnSpPr>
          <p:nvPr/>
        </p:nvCxnSpPr>
        <p:spPr>
          <a:xfrm>
            <a:off x="1957713" y="5498226"/>
            <a:ext cx="106334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262A30A-D482-4D61-D7E8-1042E988FE13}"/>
              </a:ext>
            </a:extLst>
          </p:cNvPr>
          <p:cNvSpPr/>
          <p:nvPr/>
        </p:nvSpPr>
        <p:spPr bwMode="gray">
          <a:xfrm>
            <a:off x="2623984" y="5072527"/>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klinische ligdagen (per opname)</a:t>
            </a:r>
          </a:p>
        </p:txBody>
      </p:sp>
      <p:sp>
        <p:nvSpPr>
          <p:cNvPr id="49" name="Rectangle 48">
            <a:extLst>
              <a:ext uri="{FF2B5EF4-FFF2-40B4-BE49-F238E27FC236}">
                <a16:creationId xmlns:a16="http://schemas.microsoft.com/office/drawing/2014/main" id="{376B81C9-6A5B-B167-7339-760F705878D9}"/>
              </a:ext>
            </a:extLst>
          </p:cNvPr>
          <p:cNvSpPr/>
          <p:nvPr/>
        </p:nvSpPr>
        <p:spPr bwMode="gray">
          <a:xfrm>
            <a:off x="4406165" y="5069596"/>
            <a:ext cx="1067060" cy="856414"/>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klinische opnamen hybride pad</a:t>
            </a:r>
          </a:p>
        </p:txBody>
      </p:sp>
      <p:cxnSp>
        <p:nvCxnSpPr>
          <p:cNvPr id="51" name="Straight Connector 50">
            <a:extLst>
              <a:ext uri="{FF2B5EF4-FFF2-40B4-BE49-F238E27FC236}">
                <a16:creationId xmlns:a16="http://schemas.microsoft.com/office/drawing/2014/main" id="{1B090B74-AD96-E256-6BD4-1B064522E20C}"/>
              </a:ext>
            </a:extLst>
          </p:cNvPr>
          <p:cNvCxnSpPr>
            <a:stCxn id="48" idx="3"/>
            <a:endCxn id="49" idx="1"/>
          </p:cNvCxnSpPr>
          <p:nvPr/>
        </p:nvCxnSpPr>
        <p:spPr>
          <a:xfrm flipV="1">
            <a:off x="3691044" y="5497803"/>
            <a:ext cx="715121" cy="2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Flowchart: Connector 53">
            <a:extLst>
              <a:ext uri="{FF2B5EF4-FFF2-40B4-BE49-F238E27FC236}">
                <a16:creationId xmlns:a16="http://schemas.microsoft.com/office/drawing/2014/main" id="{42999E21-0B16-93ED-B2A3-471E8CD0D2E6}"/>
              </a:ext>
            </a:extLst>
          </p:cNvPr>
          <p:cNvSpPr/>
          <p:nvPr/>
        </p:nvSpPr>
        <p:spPr bwMode="gray">
          <a:xfrm>
            <a:off x="3910219" y="5366391"/>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56" name="Rectangle 55">
            <a:extLst>
              <a:ext uri="{FF2B5EF4-FFF2-40B4-BE49-F238E27FC236}">
                <a16:creationId xmlns:a16="http://schemas.microsoft.com/office/drawing/2014/main" id="{05FFB99B-D321-07E0-1D4D-5DEB1B57E932}"/>
              </a:ext>
            </a:extLst>
          </p:cNvPr>
          <p:cNvSpPr/>
          <p:nvPr/>
        </p:nvSpPr>
        <p:spPr bwMode="gray">
          <a:xfrm>
            <a:off x="6135459" y="5036884"/>
            <a:ext cx="1067060" cy="85641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klinische ligdagen</a:t>
            </a:r>
          </a:p>
        </p:txBody>
      </p:sp>
      <p:sp>
        <p:nvSpPr>
          <p:cNvPr id="62" name="Flowchart: Connector 61">
            <a:extLst>
              <a:ext uri="{FF2B5EF4-FFF2-40B4-BE49-F238E27FC236}">
                <a16:creationId xmlns:a16="http://schemas.microsoft.com/office/drawing/2014/main" id="{CD9EF565-835B-A389-0A74-7757AD011C44}"/>
              </a:ext>
            </a:extLst>
          </p:cNvPr>
          <p:cNvSpPr/>
          <p:nvPr/>
        </p:nvSpPr>
        <p:spPr bwMode="gray">
          <a:xfrm>
            <a:off x="2405302" y="381561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19" name="Flowchart: Connector 18">
            <a:extLst>
              <a:ext uri="{FF2B5EF4-FFF2-40B4-BE49-F238E27FC236}">
                <a16:creationId xmlns:a16="http://schemas.microsoft.com/office/drawing/2014/main" id="{5151E17E-FAA4-C333-9467-E5FB5DD4B54D}"/>
              </a:ext>
            </a:extLst>
          </p:cNvPr>
          <p:cNvSpPr/>
          <p:nvPr/>
        </p:nvSpPr>
        <p:spPr bwMode="gray">
          <a:xfrm>
            <a:off x="5997794" y="2972596"/>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cxnSp>
        <p:nvCxnSpPr>
          <p:cNvPr id="67" name="Straight Connector 66">
            <a:extLst>
              <a:ext uri="{FF2B5EF4-FFF2-40B4-BE49-F238E27FC236}">
                <a16:creationId xmlns:a16="http://schemas.microsoft.com/office/drawing/2014/main" id="{80800E2C-1E6C-0C10-429F-078274AB42D3}"/>
              </a:ext>
            </a:extLst>
          </p:cNvPr>
          <p:cNvCxnSpPr>
            <a:stCxn id="49" idx="3"/>
          </p:cNvCxnSpPr>
          <p:nvPr/>
        </p:nvCxnSpPr>
        <p:spPr>
          <a:xfrm flipV="1">
            <a:off x="5473225" y="5495929"/>
            <a:ext cx="792677" cy="18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Flowchart: Connector 64">
            <a:extLst>
              <a:ext uri="{FF2B5EF4-FFF2-40B4-BE49-F238E27FC236}">
                <a16:creationId xmlns:a16="http://schemas.microsoft.com/office/drawing/2014/main" id="{BC748342-90A8-5E10-7962-6698EC381622}"/>
              </a:ext>
            </a:extLst>
          </p:cNvPr>
          <p:cNvSpPr/>
          <p:nvPr/>
        </p:nvSpPr>
        <p:spPr bwMode="gray">
          <a:xfrm>
            <a:off x="6005016" y="5328880"/>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47" name="Flowchart: Connector 46">
            <a:extLst>
              <a:ext uri="{FF2B5EF4-FFF2-40B4-BE49-F238E27FC236}">
                <a16:creationId xmlns:a16="http://schemas.microsoft.com/office/drawing/2014/main" id="{960F07E6-F25E-706E-5C30-37EA549C84B7}"/>
              </a:ext>
            </a:extLst>
          </p:cNvPr>
          <p:cNvSpPr/>
          <p:nvPr/>
        </p:nvSpPr>
        <p:spPr bwMode="gray">
          <a:xfrm>
            <a:off x="2404697" y="5392020"/>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81" name="Flowchart: Connector 80">
            <a:extLst>
              <a:ext uri="{FF2B5EF4-FFF2-40B4-BE49-F238E27FC236}">
                <a16:creationId xmlns:a16="http://schemas.microsoft.com/office/drawing/2014/main" id="{E6E2B004-AEAA-722A-BEB8-0E848B63C970}"/>
              </a:ext>
            </a:extLst>
          </p:cNvPr>
          <p:cNvSpPr/>
          <p:nvPr/>
        </p:nvSpPr>
        <p:spPr bwMode="gray">
          <a:xfrm>
            <a:off x="1672805" y="3815612"/>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50" name="Rectangle 149">
            <a:extLst>
              <a:ext uri="{FF2B5EF4-FFF2-40B4-BE49-F238E27FC236}">
                <a16:creationId xmlns:a16="http://schemas.microsoft.com/office/drawing/2014/main" id="{F3C57C1E-7384-04E3-9F89-2D04D373EDC9}"/>
              </a:ext>
            </a:extLst>
          </p:cNvPr>
          <p:cNvSpPr/>
          <p:nvPr/>
        </p:nvSpPr>
        <p:spPr bwMode="gray">
          <a:xfrm>
            <a:off x="510676" y="1722321"/>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reguliere pad</a:t>
            </a:r>
          </a:p>
        </p:txBody>
      </p:sp>
      <p:sp>
        <p:nvSpPr>
          <p:cNvPr id="151" name="Rectangle 150">
            <a:extLst>
              <a:ext uri="{FF2B5EF4-FFF2-40B4-BE49-F238E27FC236}">
                <a16:creationId xmlns:a16="http://schemas.microsoft.com/office/drawing/2014/main" id="{6C2E3386-6630-567E-0AA7-9C09A20C2FD4}"/>
              </a:ext>
            </a:extLst>
          </p:cNvPr>
          <p:cNvSpPr/>
          <p:nvPr/>
        </p:nvSpPr>
        <p:spPr bwMode="gray">
          <a:xfrm>
            <a:off x="510676" y="2485087"/>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klinische opname</a:t>
            </a:r>
          </a:p>
        </p:txBody>
      </p:sp>
      <p:sp>
        <p:nvSpPr>
          <p:cNvPr id="152" name="Rectangle 151">
            <a:extLst>
              <a:ext uri="{FF2B5EF4-FFF2-40B4-BE49-F238E27FC236}">
                <a16:creationId xmlns:a16="http://schemas.microsoft.com/office/drawing/2014/main" id="{63DE48C5-662F-E8B6-FFE5-02E0BDE84D85}"/>
              </a:ext>
            </a:extLst>
          </p:cNvPr>
          <p:cNvSpPr/>
          <p:nvPr/>
        </p:nvSpPr>
        <p:spPr bwMode="gray">
          <a:xfrm>
            <a:off x="510676" y="3247853"/>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hybride pad</a:t>
            </a:r>
          </a:p>
        </p:txBody>
      </p:sp>
      <p:sp>
        <p:nvSpPr>
          <p:cNvPr id="153" name="Rectangle 152">
            <a:extLst>
              <a:ext uri="{FF2B5EF4-FFF2-40B4-BE49-F238E27FC236}">
                <a16:creationId xmlns:a16="http://schemas.microsoft.com/office/drawing/2014/main" id="{1B4C8165-523A-0EF6-6AB3-A65F39F1EF75}"/>
              </a:ext>
            </a:extLst>
          </p:cNvPr>
          <p:cNvSpPr/>
          <p:nvPr/>
        </p:nvSpPr>
        <p:spPr bwMode="gray">
          <a:xfrm>
            <a:off x="510676" y="4010619"/>
            <a:ext cx="1067060" cy="714597"/>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 klinische opname</a:t>
            </a:r>
          </a:p>
        </p:txBody>
      </p:sp>
      <p:sp>
        <p:nvSpPr>
          <p:cNvPr id="154" name="Rectangle 153">
            <a:extLst>
              <a:ext uri="{FF2B5EF4-FFF2-40B4-BE49-F238E27FC236}">
                <a16:creationId xmlns:a16="http://schemas.microsoft.com/office/drawing/2014/main" id="{319FCD42-4CEB-9B94-A441-1022F108FB73}"/>
              </a:ext>
            </a:extLst>
          </p:cNvPr>
          <p:cNvSpPr/>
          <p:nvPr/>
        </p:nvSpPr>
        <p:spPr bwMode="gray">
          <a:xfrm>
            <a:off x="510676" y="4773385"/>
            <a:ext cx="1067060" cy="714597"/>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Gem. aantal klinische ligdagen reguliere pad </a:t>
            </a:r>
          </a:p>
        </p:txBody>
      </p:sp>
      <p:sp>
        <p:nvSpPr>
          <p:cNvPr id="197" name="Rectangle 196">
            <a:extLst>
              <a:ext uri="{FF2B5EF4-FFF2-40B4-BE49-F238E27FC236}">
                <a16:creationId xmlns:a16="http://schemas.microsoft.com/office/drawing/2014/main" id="{C50C758E-FDAF-64FB-A97F-16D91A4D7227}"/>
              </a:ext>
            </a:extLst>
          </p:cNvPr>
          <p:cNvSpPr/>
          <p:nvPr/>
        </p:nvSpPr>
        <p:spPr bwMode="gray">
          <a:xfrm>
            <a:off x="8115301" y="1721104"/>
            <a:ext cx="3566023"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50000"/>
              </a:lnSpc>
              <a:spcBef>
                <a:spcPct val="50000"/>
              </a:spcBef>
              <a:buFont typeface="+mj-lt"/>
              <a:buAutoNum type="alphaUcPeriod"/>
            </a:pPr>
            <a:r>
              <a:rPr lang="nl-NL" sz="1200"/>
              <a:t>Het geschatte percentage patiënten dat wordt opgenomen</a:t>
            </a:r>
          </a:p>
          <a:p>
            <a:pPr marL="228600" indent="-228600">
              <a:lnSpc>
                <a:spcPct val="150000"/>
              </a:lnSpc>
              <a:spcBef>
                <a:spcPct val="50000"/>
              </a:spcBef>
              <a:buFont typeface="+mj-lt"/>
              <a:buAutoNum type="alphaUcPeriod"/>
            </a:pPr>
            <a:r>
              <a:rPr lang="nl-NL" sz="1200"/>
              <a:t>Door het aantal klinische opnamen in het hybride zorgpad af te trekken van het aantal in het reguliere zorgpad, bereken je het aantal bespaarde opnamen</a:t>
            </a:r>
          </a:p>
          <a:p>
            <a:pPr marL="228600" indent="-228600">
              <a:lnSpc>
                <a:spcPct val="150000"/>
              </a:lnSpc>
              <a:spcBef>
                <a:spcPct val="50000"/>
              </a:spcBef>
              <a:buFont typeface="+mj-lt"/>
              <a:buAutoNum type="alphaUcPeriod"/>
            </a:pPr>
            <a:r>
              <a:rPr lang="nl-NL" sz="1200"/>
              <a:t>Het aantal dagen dat iemand ligt opgenomen in het ziekenhuis (kan eventueel ook in range, bijv. 3 tot 4 dagen)</a:t>
            </a:r>
          </a:p>
          <a:p>
            <a:pPr marL="228600" indent="-228600">
              <a:lnSpc>
                <a:spcPct val="150000"/>
              </a:lnSpc>
              <a:spcBef>
                <a:spcPct val="50000"/>
              </a:spcBef>
              <a:buFont typeface="+mj-lt"/>
              <a:buAutoNum type="alphaUcPeriod"/>
            </a:pPr>
            <a:r>
              <a:rPr lang="nl-NL" sz="1200"/>
              <a:t>Het aantal dagen dat iemand ligt opgenomen in het hybride zorgpad</a:t>
            </a:r>
          </a:p>
          <a:p>
            <a:pPr marL="228600" indent="-228600">
              <a:lnSpc>
                <a:spcPct val="150000"/>
              </a:lnSpc>
              <a:spcBef>
                <a:spcPct val="50000"/>
              </a:spcBef>
              <a:buFont typeface="+mj-lt"/>
              <a:buAutoNum type="alphaUcPeriod"/>
            </a:pPr>
            <a:r>
              <a:rPr lang="nl-NL" sz="1200"/>
              <a:t>Door het gem. aantal klinische dagen in het hybride pad af te trekken van het aantal ligdagen in het reguliere pad, bereken je het aantal bespaarde klinische ligdagen per opname</a:t>
            </a:r>
          </a:p>
        </p:txBody>
      </p:sp>
      <p:sp>
        <p:nvSpPr>
          <p:cNvPr id="199" name="Hexagon 198">
            <a:extLst>
              <a:ext uri="{FF2B5EF4-FFF2-40B4-BE49-F238E27FC236}">
                <a16:creationId xmlns:a16="http://schemas.microsoft.com/office/drawing/2014/main" id="{3A571BD2-3CD1-69E6-A602-12CD019730E2}"/>
              </a:ext>
            </a:extLst>
          </p:cNvPr>
          <p:cNvSpPr/>
          <p:nvPr/>
        </p:nvSpPr>
        <p:spPr bwMode="gray">
          <a:xfrm>
            <a:off x="1610591" y="2573274"/>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200" name="Hexagon 199">
            <a:extLst>
              <a:ext uri="{FF2B5EF4-FFF2-40B4-BE49-F238E27FC236}">
                <a16:creationId xmlns:a16="http://schemas.microsoft.com/office/drawing/2014/main" id="{A2FBA1A3-9AB8-D1F7-7C7D-38728F19784E}"/>
              </a:ext>
            </a:extLst>
          </p:cNvPr>
          <p:cNvSpPr/>
          <p:nvPr/>
        </p:nvSpPr>
        <p:spPr bwMode="gray">
          <a:xfrm>
            <a:off x="1610591" y="4130894"/>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201" name="Hexagon 200">
            <a:extLst>
              <a:ext uri="{FF2B5EF4-FFF2-40B4-BE49-F238E27FC236}">
                <a16:creationId xmlns:a16="http://schemas.microsoft.com/office/drawing/2014/main" id="{F629DE81-126C-9322-6CEB-6712670B2077}"/>
              </a:ext>
            </a:extLst>
          </p:cNvPr>
          <p:cNvSpPr/>
          <p:nvPr/>
        </p:nvSpPr>
        <p:spPr bwMode="gray">
          <a:xfrm>
            <a:off x="6192093" y="248082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202" name="Hexagon 201">
            <a:extLst>
              <a:ext uri="{FF2B5EF4-FFF2-40B4-BE49-F238E27FC236}">
                <a16:creationId xmlns:a16="http://schemas.microsoft.com/office/drawing/2014/main" id="{F77B1EC3-51A0-B3E0-9FDE-366ABEF03146}"/>
              </a:ext>
            </a:extLst>
          </p:cNvPr>
          <p:cNvSpPr/>
          <p:nvPr/>
        </p:nvSpPr>
        <p:spPr bwMode="gray">
          <a:xfrm>
            <a:off x="1610591" y="486850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203" name="Hexagon 202">
            <a:extLst>
              <a:ext uri="{FF2B5EF4-FFF2-40B4-BE49-F238E27FC236}">
                <a16:creationId xmlns:a16="http://schemas.microsoft.com/office/drawing/2014/main" id="{E1787552-F4A7-05AC-FCBB-3945E915C9DE}"/>
              </a:ext>
            </a:extLst>
          </p:cNvPr>
          <p:cNvSpPr/>
          <p:nvPr/>
        </p:nvSpPr>
        <p:spPr bwMode="gray">
          <a:xfrm>
            <a:off x="1610591" y="562546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
        <p:nvSpPr>
          <p:cNvPr id="204" name="Hexagon 203">
            <a:extLst>
              <a:ext uri="{FF2B5EF4-FFF2-40B4-BE49-F238E27FC236}">
                <a16:creationId xmlns:a16="http://schemas.microsoft.com/office/drawing/2014/main" id="{A1F1BEAF-AF09-E402-6FA3-95F7EF59F763}"/>
              </a:ext>
            </a:extLst>
          </p:cNvPr>
          <p:cNvSpPr/>
          <p:nvPr/>
        </p:nvSpPr>
        <p:spPr bwMode="gray">
          <a:xfrm>
            <a:off x="2617803" y="485716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E</a:t>
            </a:r>
          </a:p>
        </p:txBody>
      </p:sp>
      <p:sp>
        <p:nvSpPr>
          <p:cNvPr id="63" name="Rechthoek: afgeronde hoeken 1">
            <a:extLst>
              <a:ext uri="{FF2B5EF4-FFF2-40B4-BE49-F238E27FC236}">
                <a16:creationId xmlns:a16="http://schemas.microsoft.com/office/drawing/2014/main" id="{76A587BC-DCF5-1407-EB5D-68630AF6D68E}"/>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Toeliching:</a:t>
            </a:r>
          </a:p>
        </p:txBody>
      </p:sp>
      <p:sp>
        <p:nvSpPr>
          <p:cNvPr id="64" name="Rechthoek: afgeronde hoeken 1">
            <a:extLst>
              <a:ext uri="{FF2B5EF4-FFF2-40B4-BE49-F238E27FC236}">
                <a16:creationId xmlns:a16="http://schemas.microsoft.com/office/drawing/2014/main" id="{34ABCFE6-2060-28DB-5D56-2477C1AFEB46}"/>
              </a:ext>
            </a:extLst>
          </p:cNvPr>
          <p:cNvSpPr/>
          <p:nvPr/>
        </p:nvSpPr>
        <p:spPr>
          <a:xfrm>
            <a:off x="479425" y="1412393"/>
            <a:ext cx="7087775"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uitwerking om totaal aantal bespaarde opnamen en ligdagen uit te rekenen</a:t>
            </a:r>
            <a:r>
              <a:rPr lang="nl-NL" sz="1200" b="1" baseline="30000"/>
              <a:t>1,2</a:t>
            </a:r>
            <a:endParaRPr lang="nl-NL" sz="1200" b="1"/>
          </a:p>
        </p:txBody>
      </p:sp>
      <p:grpSp>
        <p:nvGrpSpPr>
          <p:cNvPr id="69" name="Group 68">
            <a:extLst>
              <a:ext uri="{FF2B5EF4-FFF2-40B4-BE49-F238E27FC236}">
                <a16:creationId xmlns:a16="http://schemas.microsoft.com/office/drawing/2014/main" id="{24170809-0DBE-24FB-B1C0-428C132083C6}"/>
              </a:ext>
            </a:extLst>
          </p:cNvPr>
          <p:cNvGrpSpPr/>
          <p:nvPr/>
        </p:nvGrpSpPr>
        <p:grpSpPr>
          <a:xfrm>
            <a:off x="1790125" y="6018466"/>
            <a:ext cx="5920264" cy="246221"/>
            <a:chOff x="1790125" y="6018466"/>
            <a:chExt cx="5920264" cy="246221"/>
          </a:xfrm>
        </p:grpSpPr>
        <p:grpSp>
          <p:nvGrpSpPr>
            <p:cNvPr id="70" name="Group 69">
              <a:extLst>
                <a:ext uri="{FF2B5EF4-FFF2-40B4-BE49-F238E27FC236}">
                  <a16:creationId xmlns:a16="http://schemas.microsoft.com/office/drawing/2014/main" id="{B6B18DF8-87BA-5517-A366-1CF9049AA54E}"/>
                </a:ext>
              </a:extLst>
            </p:cNvPr>
            <p:cNvGrpSpPr/>
            <p:nvPr/>
          </p:nvGrpSpPr>
          <p:grpSpPr>
            <a:xfrm>
              <a:off x="2805577" y="6051482"/>
              <a:ext cx="4904812" cy="180188"/>
              <a:chOff x="2805577" y="6083712"/>
              <a:chExt cx="4904812" cy="180188"/>
            </a:xfrm>
          </p:grpSpPr>
          <p:grpSp>
            <p:nvGrpSpPr>
              <p:cNvPr id="84" name="Group 83">
                <a:extLst>
                  <a:ext uri="{FF2B5EF4-FFF2-40B4-BE49-F238E27FC236}">
                    <a16:creationId xmlns:a16="http://schemas.microsoft.com/office/drawing/2014/main" id="{A3581440-0770-9E85-00B4-F6D27A9DB75E}"/>
                  </a:ext>
                </a:extLst>
              </p:cNvPr>
              <p:cNvGrpSpPr/>
              <p:nvPr/>
            </p:nvGrpSpPr>
            <p:grpSpPr>
              <a:xfrm>
                <a:off x="2805577" y="6083712"/>
                <a:ext cx="3473510" cy="180188"/>
                <a:chOff x="2805577" y="6083712"/>
                <a:chExt cx="3473510" cy="180188"/>
              </a:xfrm>
            </p:grpSpPr>
            <p:sp>
              <p:nvSpPr>
                <p:cNvPr id="86" name="Rectangle 85">
                  <a:extLst>
                    <a:ext uri="{FF2B5EF4-FFF2-40B4-BE49-F238E27FC236}">
                      <a16:creationId xmlns:a16="http://schemas.microsoft.com/office/drawing/2014/main" id="{391A1783-8EEB-31AB-9632-5C008C0A8D1B}"/>
                    </a:ext>
                  </a:extLst>
                </p:cNvPr>
                <p:cNvSpPr/>
                <p:nvPr/>
              </p:nvSpPr>
              <p:spPr bwMode="gray">
                <a:xfrm>
                  <a:off x="2805577" y="6083712"/>
                  <a:ext cx="176653" cy="180188"/>
                </a:xfrm>
                <a:prstGeom prst="rect">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87" name="TextBox 86">
                  <a:extLst>
                    <a:ext uri="{FF2B5EF4-FFF2-40B4-BE49-F238E27FC236}">
                      <a16:creationId xmlns:a16="http://schemas.microsoft.com/office/drawing/2014/main" id="{4B0A757C-00B3-1CBD-3A62-D9930FAFB515}"/>
                    </a:ext>
                  </a:extLst>
                </p:cNvPr>
                <p:cNvSpPr txBox="1"/>
                <p:nvPr/>
              </p:nvSpPr>
              <p:spPr>
                <a:xfrm>
                  <a:off x="3047999"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Regulier zorgpad</a:t>
                  </a:r>
                </a:p>
              </p:txBody>
            </p:sp>
            <p:sp>
              <p:nvSpPr>
                <p:cNvPr id="88" name="Rectangle 87">
                  <a:extLst>
                    <a:ext uri="{FF2B5EF4-FFF2-40B4-BE49-F238E27FC236}">
                      <a16:creationId xmlns:a16="http://schemas.microsoft.com/office/drawing/2014/main" id="{B119A434-F3FE-B94C-A1AC-34D64E75F42F}"/>
                    </a:ext>
                  </a:extLst>
                </p:cNvPr>
                <p:cNvSpPr/>
                <p:nvPr/>
              </p:nvSpPr>
              <p:spPr bwMode="gray">
                <a:xfrm>
                  <a:off x="4216973" y="6083712"/>
                  <a:ext cx="176653" cy="180188"/>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89" name="TextBox 88">
                  <a:extLst>
                    <a:ext uri="{FF2B5EF4-FFF2-40B4-BE49-F238E27FC236}">
                      <a16:creationId xmlns:a16="http://schemas.microsoft.com/office/drawing/2014/main" id="{4A70F090-3843-310E-C865-82C4BD1069FB}"/>
                    </a:ext>
                  </a:extLst>
                </p:cNvPr>
                <p:cNvSpPr txBox="1"/>
                <p:nvPr/>
              </p:nvSpPr>
              <p:spPr>
                <a:xfrm>
                  <a:off x="4516190"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Hybride zorgpad</a:t>
                  </a:r>
                </a:p>
              </p:txBody>
            </p:sp>
            <p:sp>
              <p:nvSpPr>
                <p:cNvPr id="90" name="Rectangle 89">
                  <a:extLst>
                    <a:ext uri="{FF2B5EF4-FFF2-40B4-BE49-F238E27FC236}">
                      <a16:creationId xmlns:a16="http://schemas.microsoft.com/office/drawing/2014/main" id="{B250CF65-AC83-DD15-4685-000CDEDA745C}"/>
                    </a:ext>
                  </a:extLst>
                </p:cNvPr>
                <p:cNvSpPr/>
                <p:nvPr/>
              </p:nvSpPr>
              <p:spPr bwMode="gray">
                <a:xfrm>
                  <a:off x="5658800" y="6083712"/>
                  <a:ext cx="176653" cy="180188"/>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grpSp>
          <p:sp>
            <p:nvSpPr>
              <p:cNvPr id="85" name="TextBox 84">
                <a:extLst>
                  <a:ext uri="{FF2B5EF4-FFF2-40B4-BE49-F238E27FC236}">
                    <a16:creationId xmlns:a16="http://schemas.microsoft.com/office/drawing/2014/main" id="{EBB6CEE6-26BB-7456-C884-B3FB7DBAFD49}"/>
                  </a:ext>
                </a:extLst>
              </p:cNvPr>
              <p:cNvSpPr txBox="1"/>
              <p:nvPr/>
            </p:nvSpPr>
            <p:spPr>
              <a:xfrm>
                <a:off x="5947492"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Berekende waarde</a:t>
                </a:r>
              </a:p>
            </p:txBody>
          </p:sp>
        </p:grpSp>
        <p:grpSp>
          <p:nvGrpSpPr>
            <p:cNvPr id="73" name="Group 72">
              <a:extLst>
                <a:ext uri="{FF2B5EF4-FFF2-40B4-BE49-F238E27FC236}">
                  <a16:creationId xmlns:a16="http://schemas.microsoft.com/office/drawing/2014/main" id="{151C27F4-F6C7-58F1-2EC9-12354C367581}"/>
                </a:ext>
              </a:extLst>
            </p:cNvPr>
            <p:cNvGrpSpPr/>
            <p:nvPr/>
          </p:nvGrpSpPr>
          <p:grpSpPr>
            <a:xfrm>
              <a:off x="1790125" y="6018466"/>
              <a:ext cx="1367264" cy="246221"/>
              <a:chOff x="1790125" y="6018466"/>
              <a:chExt cx="1367264" cy="246221"/>
            </a:xfrm>
          </p:grpSpPr>
          <p:sp>
            <p:nvSpPr>
              <p:cNvPr id="80" name="TextBox 79">
                <a:extLst>
                  <a:ext uri="{FF2B5EF4-FFF2-40B4-BE49-F238E27FC236}">
                    <a16:creationId xmlns:a16="http://schemas.microsoft.com/office/drawing/2014/main" id="{E59E25E0-D059-A994-465D-FCD9CDA78997}"/>
                  </a:ext>
                </a:extLst>
              </p:cNvPr>
              <p:cNvSpPr txBox="1"/>
              <p:nvPr/>
            </p:nvSpPr>
            <p:spPr>
              <a:xfrm>
                <a:off x="1900088" y="6018466"/>
                <a:ext cx="1257301" cy="246221"/>
              </a:xfrm>
              <a:prstGeom prst="rect">
                <a:avLst/>
              </a:prstGeom>
              <a:noFill/>
            </p:spPr>
            <p:txBody>
              <a:bodyPr wrap="square">
                <a:spAutoFit/>
              </a:bodyPr>
              <a:lstStyle/>
              <a:p>
                <a:r>
                  <a:rPr lang="nl-NL" sz="1000"/>
                  <a:t>Toelichting</a:t>
                </a:r>
              </a:p>
            </p:txBody>
          </p:sp>
          <p:sp>
            <p:nvSpPr>
              <p:cNvPr id="83" name="Hexagon 82">
                <a:extLst>
                  <a:ext uri="{FF2B5EF4-FFF2-40B4-BE49-F238E27FC236}">
                    <a16:creationId xmlns:a16="http://schemas.microsoft.com/office/drawing/2014/main" id="{0D3F6C4E-AA76-4A33-720F-2F4AC1E58F7A}"/>
                  </a:ext>
                </a:extLst>
              </p:cNvPr>
              <p:cNvSpPr/>
              <p:nvPr/>
            </p:nvSpPr>
            <p:spPr bwMode="gray">
              <a:xfrm>
                <a:off x="1790125" y="6076079"/>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grpSp>
      <p:sp>
        <p:nvSpPr>
          <p:cNvPr id="2" name="Rectangle 1">
            <a:extLst>
              <a:ext uri="{FF2B5EF4-FFF2-40B4-BE49-F238E27FC236}">
                <a16:creationId xmlns:a16="http://schemas.microsoft.com/office/drawing/2014/main" id="{298C01BB-EF51-E992-1846-0FA6A6705D32}"/>
              </a:ext>
            </a:extLst>
          </p:cNvPr>
          <p:cNvSpPr/>
          <p:nvPr/>
        </p:nvSpPr>
        <p:spPr bwMode="gray">
          <a:xfrm flipV="1">
            <a:off x="812165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4" name="Rectangle 3">
            <a:extLst>
              <a:ext uri="{FF2B5EF4-FFF2-40B4-BE49-F238E27FC236}">
                <a16:creationId xmlns:a16="http://schemas.microsoft.com/office/drawing/2014/main" id="{4C74E521-A661-5A3A-7CBB-724454F5B6C0}"/>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5" name="Hexagon 4">
            <a:extLst>
              <a:ext uri="{FF2B5EF4-FFF2-40B4-BE49-F238E27FC236}">
                <a16:creationId xmlns:a16="http://schemas.microsoft.com/office/drawing/2014/main" id="{60BC4937-6A1B-BB40-E610-8B1457E6333D}"/>
              </a:ext>
            </a:extLst>
          </p:cNvPr>
          <p:cNvSpPr/>
          <p:nvPr/>
        </p:nvSpPr>
        <p:spPr bwMode="gray">
          <a:xfrm>
            <a:off x="8179975" y="187824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6" name="Hexagon 5">
            <a:extLst>
              <a:ext uri="{FF2B5EF4-FFF2-40B4-BE49-F238E27FC236}">
                <a16:creationId xmlns:a16="http://schemas.microsoft.com/office/drawing/2014/main" id="{F7C46344-BB01-2D05-0E83-999AB524993C}"/>
              </a:ext>
            </a:extLst>
          </p:cNvPr>
          <p:cNvSpPr/>
          <p:nvPr/>
        </p:nvSpPr>
        <p:spPr bwMode="gray">
          <a:xfrm>
            <a:off x="8179975" y="253210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7" name="Hexagon 6">
            <a:extLst>
              <a:ext uri="{FF2B5EF4-FFF2-40B4-BE49-F238E27FC236}">
                <a16:creationId xmlns:a16="http://schemas.microsoft.com/office/drawing/2014/main" id="{8AA23BB8-3032-2AF5-825D-7A2A542BAD8F}"/>
              </a:ext>
            </a:extLst>
          </p:cNvPr>
          <p:cNvSpPr/>
          <p:nvPr/>
        </p:nvSpPr>
        <p:spPr bwMode="gray">
          <a:xfrm>
            <a:off x="8179975" y="3691612"/>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10" name="Hexagon 9">
            <a:extLst>
              <a:ext uri="{FF2B5EF4-FFF2-40B4-BE49-F238E27FC236}">
                <a16:creationId xmlns:a16="http://schemas.microsoft.com/office/drawing/2014/main" id="{90DBCBBA-A64E-752B-9DD3-E9E6EA5C603A}"/>
              </a:ext>
            </a:extLst>
          </p:cNvPr>
          <p:cNvSpPr/>
          <p:nvPr/>
        </p:nvSpPr>
        <p:spPr bwMode="gray">
          <a:xfrm>
            <a:off x="8179975" y="463521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
        <p:nvSpPr>
          <p:cNvPr id="16" name="Hexagon 15">
            <a:extLst>
              <a:ext uri="{FF2B5EF4-FFF2-40B4-BE49-F238E27FC236}">
                <a16:creationId xmlns:a16="http://schemas.microsoft.com/office/drawing/2014/main" id="{5F90AFE6-42CA-D5C8-8F70-3989A7A6C3DE}"/>
              </a:ext>
            </a:extLst>
          </p:cNvPr>
          <p:cNvSpPr/>
          <p:nvPr/>
        </p:nvSpPr>
        <p:spPr bwMode="gray">
          <a:xfrm>
            <a:off x="8179975" y="526560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E</a:t>
            </a:r>
          </a:p>
        </p:txBody>
      </p:sp>
    </p:spTree>
    <p:extLst>
      <p:ext uri="{BB962C8B-B14F-4D97-AF65-F5344CB8AC3E}">
        <p14:creationId xmlns:p14="http://schemas.microsoft.com/office/powerpoint/2010/main" val="25710684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92B1D61-9B7B-5F5F-424A-634B2C3B620A}"/>
              </a:ext>
            </a:extLst>
          </p:cNvPr>
          <p:cNvGraphicFramePr>
            <a:graphicFrameLocks noChangeAspect="1"/>
          </p:cNvGraphicFramePr>
          <p:nvPr>
            <p:custDataLst>
              <p:tags r:id="rId1"/>
            </p:custDataLst>
            <p:extLst>
              <p:ext uri="{D42A27DB-BD31-4B8C-83A1-F6EECF244321}">
                <p14:modId xmlns:p14="http://schemas.microsoft.com/office/powerpoint/2010/main" val="825991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592B1D61-9B7B-5F5F-424A-634B2C3B62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2">
            <a:extLst>
              <a:ext uri="{FF2B5EF4-FFF2-40B4-BE49-F238E27FC236}">
                <a16:creationId xmlns:a16="http://schemas.microsoft.com/office/drawing/2014/main" id="{81DBCB76-22FF-9E94-609C-C0D15B4D5F5C}"/>
              </a:ext>
            </a:extLst>
          </p:cNvPr>
          <p:cNvSpPr>
            <a:spLocks noGrp="1"/>
          </p:cNvSpPr>
          <p:nvPr>
            <p:ph type="title"/>
          </p:nvPr>
        </p:nvSpPr>
        <p:spPr>
          <a:xfrm>
            <a:off x="501650" y="317500"/>
            <a:ext cx="11188700" cy="333375"/>
          </a:xfrm>
        </p:spPr>
        <p:txBody>
          <a:bodyPr vert="horz"/>
          <a:lstStyle/>
          <a:p>
            <a:r>
              <a:rPr lang="nl-NL">
                <a:solidFill>
                  <a:schemeClr val="accent1"/>
                </a:solidFill>
              </a:rPr>
              <a:t>Stap 3 | </a:t>
            </a:r>
            <a:r>
              <a:rPr lang="nl-NL"/>
              <a:t>De derde stap is het in kaart brengen van de bespaarde tijd per zorgactiviteit per betrokken zorgverlener</a:t>
            </a:r>
          </a:p>
        </p:txBody>
      </p:sp>
      <p:sp>
        <p:nvSpPr>
          <p:cNvPr id="4" name="Rectangle 3">
            <a:extLst>
              <a:ext uri="{FF2B5EF4-FFF2-40B4-BE49-F238E27FC236}">
                <a16:creationId xmlns:a16="http://schemas.microsoft.com/office/drawing/2014/main" id="{507C6019-E2D9-B09C-2195-E69B9887939C}"/>
              </a:ext>
            </a:extLst>
          </p:cNvPr>
          <p:cNvSpPr/>
          <p:nvPr/>
        </p:nvSpPr>
        <p:spPr bwMode="gray">
          <a:xfrm>
            <a:off x="503691" y="1464488"/>
            <a:ext cx="1655310" cy="5307152"/>
          </a:xfrm>
          <a:prstGeom prst="rect">
            <a:avLst/>
          </a:prstGeom>
          <a:solidFill>
            <a:srgbClr val="FFFFFF">
              <a:alpha val="72941"/>
            </a:srgb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graphicFrame>
        <p:nvGraphicFramePr>
          <p:cNvPr id="12" name="Table 11">
            <a:extLst>
              <a:ext uri="{FF2B5EF4-FFF2-40B4-BE49-F238E27FC236}">
                <a16:creationId xmlns:a16="http://schemas.microsoft.com/office/drawing/2014/main" id="{5A5C6132-7AF2-1FA0-5C9C-5A4F0A562BE8}"/>
              </a:ext>
            </a:extLst>
          </p:cNvPr>
          <p:cNvGraphicFramePr>
            <a:graphicFrameLocks noGrp="1"/>
          </p:cNvGraphicFramePr>
          <p:nvPr>
            <p:extLst>
              <p:ext uri="{D42A27DB-BD31-4B8C-83A1-F6EECF244321}">
                <p14:modId xmlns:p14="http://schemas.microsoft.com/office/powerpoint/2010/main" val="3392644788"/>
              </p:ext>
            </p:extLst>
          </p:nvPr>
        </p:nvGraphicFramePr>
        <p:xfrm>
          <a:off x="165022" y="1676400"/>
          <a:ext cx="7944939" cy="4445469"/>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699280732"/>
                    </a:ext>
                  </a:extLst>
                </a:gridCol>
                <a:gridCol w="789207">
                  <a:extLst>
                    <a:ext uri="{9D8B030D-6E8A-4147-A177-3AD203B41FA5}">
                      <a16:colId xmlns:a16="http://schemas.microsoft.com/office/drawing/2014/main" val="377983464"/>
                    </a:ext>
                  </a:extLst>
                </a:gridCol>
                <a:gridCol w="277878">
                  <a:extLst>
                    <a:ext uri="{9D8B030D-6E8A-4147-A177-3AD203B41FA5}">
                      <a16:colId xmlns:a16="http://schemas.microsoft.com/office/drawing/2014/main" val="1654079735"/>
                    </a:ext>
                  </a:extLst>
                </a:gridCol>
                <a:gridCol w="1161658">
                  <a:extLst>
                    <a:ext uri="{9D8B030D-6E8A-4147-A177-3AD203B41FA5}">
                      <a16:colId xmlns:a16="http://schemas.microsoft.com/office/drawing/2014/main" val="1783886007"/>
                    </a:ext>
                  </a:extLst>
                </a:gridCol>
                <a:gridCol w="104463">
                  <a:extLst>
                    <a:ext uri="{9D8B030D-6E8A-4147-A177-3AD203B41FA5}">
                      <a16:colId xmlns:a16="http://schemas.microsoft.com/office/drawing/2014/main" val="1529540764"/>
                    </a:ext>
                  </a:extLst>
                </a:gridCol>
                <a:gridCol w="1001484">
                  <a:extLst>
                    <a:ext uri="{9D8B030D-6E8A-4147-A177-3AD203B41FA5}">
                      <a16:colId xmlns:a16="http://schemas.microsoft.com/office/drawing/2014/main" val="1530829042"/>
                    </a:ext>
                  </a:extLst>
                </a:gridCol>
                <a:gridCol w="288020">
                  <a:extLst>
                    <a:ext uri="{9D8B030D-6E8A-4147-A177-3AD203B41FA5}">
                      <a16:colId xmlns:a16="http://schemas.microsoft.com/office/drawing/2014/main" val="547641877"/>
                    </a:ext>
                  </a:extLst>
                </a:gridCol>
                <a:gridCol w="104463">
                  <a:extLst>
                    <a:ext uri="{9D8B030D-6E8A-4147-A177-3AD203B41FA5}">
                      <a16:colId xmlns:a16="http://schemas.microsoft.com/office/drawing/2014/main" val="3437363896"/>
                    </a:ext>
                  </a:extLst>
                </a:gridCol>
                <a:gridCol w="659681">
                  <a:extLst>
                    <a:ext uri="{9D8B030D-6E8A-4147-A177-3AD203B41FA5}">
                      <a16:colId xmlns:a16="http://schemas.microsoft.com/office/drawing/2014/main" val="508958923"/>
                    </a:ext>
                  </a:extLst>
                </a:gridCol>
                <a:gridCol w="636974">
                  <a:extLst>
                    <a:ext uri="{9D8B030D-6E8A-4147-A177-3AD203B41FA5}">
                      <a16:colId xmlns:a16="http://schemas.microsoft.com/office/drawing/2014/main" val="3738000788"/>
                    </a:ext>
                  </a:extLst>
                </a:gridCol>
                <a:gridCol w="526456">
                  <a:extLst>
                    <a:ext uri="{9D8B030D-6E8A-4147-A177-3AD203B41FA5}">
                      <a16:colId xmlns:a16="http://schemas.microsoft.com/office/drawing/2014/main" val="432058634"/>
                    </a:ext>
                  </a:extLst>
                </a:gridCol>
                <a:gridCol w="846655">
                  <a:extLst>
                    <a:ext uri="{9D8B030D-6E8A-4147-A177-3AD203B41FA5}">
                      <a16:colId xmlns:a16="http://schemas.microsoft.com/office/drawing/2014/main" val="1861561212"/>
                    </a:ext>
                  </a:extLst>
                </a:gridCol>
              </a:tblGrid>
              <a:tr h="523340">
                <a:tc>
                  <a:txBody>
                    <a:bodyPr/>
                    <a:lstStyle/>
                    <a:p>
                      <a:pPr algn="ctr"/>
                      <a:endParaRPr lang="nl-NL" sz="1100" dirty="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r>
                        <a:rPr lang="nl-NL" sz="1100" baseline="30000">
                          <a:solidFill>
                            <a:schemeClr val="tx1"/>
                          </a:solidFill>
                        </a:rPr>
                        <a:t>3</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gridSpan="2">
                  <a:txBody>
                    <a:bodyPr/>
                    <a:lstStyle/>
                    <a:p>
                      <a:pPr algn="ctr"/>
                      <a:r>
                        <a:rPr lang="nl-NL" sz="1100">
                          <a:solidFill>
                            <a:schemeClr val="tx1"/>
                          </a:solidFill>
                        </a:rPr>
                        <a:t>Tijds</a:t>
                      </a:r>
                    </a:p>
                    <a:p>
                      <a:pPr algn="ctr"/>
                      <a:r>
                        <a:rPr lang="nl-NL" sz="1100">
                          <a:solidFill>
                            <a:schemeClr val="tx1"/>
                          </a:solidFill>
                        </a:rPr>
                        <a:t>besteding</a:t>
                      </a: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gridSpan="2">
                  <a:txBody>
                    <a:bodyPr/>
                    <a:lstStyle/>
                    <a:p>
                      <a:pPr algn="ctr"/>
                      <a:r>
                        <a:rPr lang="nl-NL" sz="1100">
                          <a:solidFill>
                            <a:schemeClr val="tx1"/>
                          </a:solidFill>
                        </a:rPr>
                        <a:t>Aannames</a:t>
                      </a:r>
                      <a:endParaRPr lang="nl-NL" sz="1100" baseline="30000">
                        <a:solidFill>
                          <a:schemeClr val="tx1"/>
                        </a:solidFill>
                      </a:endParaRPr>
                    </a:p>
                    <a:p>
                      <a:pPr algn="ctr"/>
                      <a:r>
                        <a:rPr lang="nl-NL" sz="1100" baseline="30000">
                          <a:solidFill>
                            <a:schemeClr val="tx1"/>
                          </a:solidFill>
                        </a:rPr>
                        <a:t>(Hypothesen COPD)</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Medisch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Arts-assistent</a:t>
                      </a:r>
                    </a:p>
                    <a:p>
                      <a:pPr algn="ctr"/>
                      <a:r>
                        <a:rPr lang="nl-NL" sz="1100">
                          <a:solidFill>
                            <a:schemeClr val="tx1"/>
                          </a:solidFill>
                        </a:rPr>
                        <a:t>(uur)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Verpleeg-kundige (uur)</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95222">
                <a:tc>
                  <a:txBody>
                    <a:bodyPr/>
                    <a:lstStyle/>
                    <a:p>
                      <a:pPr algn="ctr"/>
                      <a:r>
                        <a:rPr lang="nl-NL" sz="1050" b="1" dirty="0">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600" b="1" kern="1200">
                          <a:solidFill>
                            <a:schemeClr val="tx1"/>
                          </a:solidFill>
                          <a:latin typeface="+mn-lt"/>
                          <a:ea typeface="+mn-ea"/>
                          <a:cs typeface="+mn-cs"/>
                        </a:rPr>
                        <a:t>×</a:t>
                      </a:r>
                    </a:p>
                  </a:txBody>
                  <a:tcPr marL="36000" marR="36000" marT="0" marB="0" anchor="ctr">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kern="1200">
                          <a:solidFill>
                            <a:schemeClr val="tx1"/>
                          </a:solidFill>
                          <a:latin typeface="+mn-lt"/>
                          <a:ea typeface="+mn-ea"/>
                          <a:cs typeface="+mn-cs"/>
                        </a:rPr>
                        <a:t>20 min</a:t>
                      </a:r>
                    </a:p>
                  </a:txBody>
                  <a:tcPr marL="36000" marR="36000" marT="0" marB="0" anchor="ctr">
                    <a:lnL w="12700" cap="flat" cmpd="sng" algn="ctr">
                      <a:no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8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81223">
                <a:tc>
                  <a:txBody>
                    <a:bodyPr/>
                    <a:lstStyle/>
                    <a:p>
                      <a:pPr algn="ctr"/>
                      <a:r>
                        <a:rPr lang="nl-NL" sz="1050" b="1" dirty="0">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15-90 min </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8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604150">
                <a:tc>
                  <a:txBody>
                    <a:bodyPr/>
                    <a:lstStyle/>
                    <a:p>
                      <a:pPr algn="ctr"/>
                      <a:r>
                        <a:rPr lang="nl-NL" sz="1050" b="1" dirty="0">
                          <a:solidFill>
                            <a:schemeClr val="tx1"/>
                          </a:solidFill>
                        </a:rPr>
                        <a:t>Afname klinische 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endParaRPr lang="nl-NL" sz="800">
                        <a:solidFill>
                          <a:schemeClr val="tx1"/>
                        </a:solidFill>
                      </a:endParaRP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671120">
                <a:tc>
                  <a:txBody>
                    <a:bodyPr/>
                    <a:lstStyle/>
                    <a:p>
                      <a:pPr algn="ctr"/>
                      <a:r>
                        <a:rPr lang="nl-NL" sz="1050" b="1" dirty="0">
                          <a:solidFill>
                            <a:schemeClr val="tx1"/>
                          </a:solidFill>
                        </a:rPr>
                        <a:t>Kortere klinische ligduur</a:t>
                      </a:r>
                    </a:p>
                    <a:p>
                      <a:pPr algn="ctr"/>
                      <a:r>
                        <a:rPr lang="nl-NL" sz="1050" b="1" dirty="0">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 ×</a:t>
                      </a:r>
                      <a:endParaRPr kumimoji="0" lang="nl-NL" sz="16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mpd="sng">
                      <a:noFill/>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800">
                        <a:solidFill>
                          <a:schemeClr val="tx1"/>
                        </a:solidFill>
                      </a:endParaRP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09267">
                <a:tc>
                  <a:txBody>
                    <a:bodyPr/>
                    <a:lstStyle/>
                    <a:p>
                      <a:pPr algn="ctr"/>
                      <a:r>
                        <a:rPr lang="nl-NL" sz="1050" b="1" dirty="0">
                          <a:solidFill>
                            <a:schemeClr val="bg1"/>
                          </a:solidFill>
                        </a:rPr>
                        <a:t>Vrijgekomen uren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r>
                        <a:rPr lang="nl-NL" sz="1000" i="1">
                          <a:solidFill>
                            <a:schemeClr val="tx1"/>
                          </a:solidFill>
                        </a:rPr>
                        <a:t>      </a:t>
                      </a:r>
                      <a:r>
                        <a:rPr lang="nl-NL" sz="800" i="1">
                          <a:solidFill>
                            <a:schemeClr val="tx1"/>
                          </a:solidFill>
                        </a:rPr>
                        <a:t>Getallen zijn afgerond op honderden</a:t>
                      </a:r>
                    </a:p>
                  </a:txBody>
                  <a:tcPr marL="36000" marR="36000" marT="0" marB="0">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309267">
                <a:tc>
                  <a:txBody>
                    <a:bodyPr/>
                    <a:lstStyle/>
                    <a:p>
                      <a:pPr algn="ctr"/>
                      <a:r>
                        <a:rPr lang="nl-NL" sz="1050" b="1" dirty="0">
                          <a:solidFill>
                            <a:schemeClr val="bg1"/>
                          </a:solidFill>
                        </a:rPr>
                        <a:t>Vrijgekomen uren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85224504"/>
                  </a:ext>
                </a:extLst>
              </a:tr>
              <a:tr h="0">
                <a:tc>
                  <a:txBody>
                    <a:bodyPr/>
                    <a:lstStyle/>
                    <a:p>
                      <a:pPr algn="ctr"/>
                      <a:endParaRPr lang="nl-NL" sz="1050" b="1" dirty="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endParaRPr lang="nl-NL" sz="8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0">
                <a:tc>
                  <a:txBody>
                    <a:bodyPr/>
                    <a:lstStyle/>
                    <a:p>
                      <a:pPr algn="ctr"/>
                      <a:r>
                        <a:rPr lang="nl-NL" sz="1050" b="1" dirty="0">
                          <a:solidFill>
                            <a:schemeClr val="tx1"/>
                          </a:solidFill>
                        </a:rPr>
                        <a:t>Extra activiteit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8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25108"/>
                  </a:ext>
                </a:extLst>
              </a:tr>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50" b="1" dirty="0">
                          <a:solidFill>
                            <a:schemeClr val="bg1"/>
                          </a:solidFill>
                        </a:rPr>
                        <a:t>Geïnvesteerde tijd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gridSpan="2">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dirty="0">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754782603"/>
                  </a:ext>
                </a:extLst>
              </a:tr>
            </a:tbl>
          </a:graphicData>
        </a:graphic>
      </p:graphicFrame>
      <p:sp>
        <p:nvSpPr>
          <p:cNvPr id="29" name="Rechthoek: afgeronde hoeken 1">
            <a:extLst>
              <a:ext uri="{FF2B5EF4-FFF2-40B4-BE49-F238E27FC236}">
                <a16:creationId xmlns:a16="http://schemas.microsoft.com/office/drawing/2014/main" id="{B946317E-83A1-179E-8499-253B1B2FE29C}"/>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Te doorlopen substappen</a:t>
            </a:r>
            <a:r>
              <a:rPr lang="nl-NL" sz="1200" b="1" baseline="30000"/>
              <a:t>2</a:t>
            </a:r>
            <a:r>
              <a:rPr lang="nl-NL" sz="1200" b="1"/>
              <a:t>:</a:t>
            </a:r>
          </a:p>
        </p:txBody>
      </p:sp>
      <p:sp>
        <p:nvSpPr>
          <p:cNvPr id="30" name="Rectangle 29">
            <a:extLst>
              <a:ext uri="{FF2B5EF4-FFF2-40B4-BE49-F238E27FC236}">
                <a16:creationId xmlns:a16="http://schemas.microsoft.com/office/drawing/2014/main" id="{E9DB06CA-CF26-303F-FE2D-D218F8176ED2}"/>
              </a:ext>
            </a:extLst>
          </p:cNvPr>
          <p:cNvSpPr/>
          <p:nvPr/>
        </p:nvSpPr>
        <p:spPr bwMode="gray">
          <a:xfrm>
            <a:off x="8115301" y="1721104"/>
            <a:ext cx="3575049"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06000"/>
              </a:lnSpc>
              <a:spcBef>
                <a:spcPct val="50000"/>
              </a:spcBef>
              <a:buFont typeface="+mj-lt"/>
              <a:buAutoNum type="alphaUcPeriod"/>
            </a:pPr>
            <a:r>
              <a:rPr lang="nl-NL" sz="1200"/>
              <a:t>Breng de gemiddelde tijdsbesteding per patiënt op de poli in kaart</a:t>
            </a:r>
            <a:br>
              <a:rPr lang="nl-NL" sz="1200"/>
            </a:br>
            <a:r>
              <a:rPr lang="nl-NL" sz="1200"/>
              <a:t>- Houdt hierbij rekening dat de tijdsbesteding per zorgverlener kan verschillen (een consult bij een specialist duurt bijv. 10 minuten, maar bij een verpleegkundige 20 minuten)</a:t>
            </a:r>
            <a:br>
              <a:rPr lang="nl-NL" sz="1200"/>
            </a:br>
            <a:r>
              <a:rPr lang="nl-NL" sz="1200"/>
              <a:t>- Houdt hierbij rekening dat de bijdrage per  zorgverlener verschillend kan zijn</a:t>
            </a:r>
          </a:p>
          <a:p>
            <a:pPr marL="228600" indent="-228600">
              <a:lnSpc>
                <a:spcPct val="106000"/>
              </a:lnSpc>
              <a:spcBef>
                <a:spcPct val="50000"/>
              </a:spcBef>
              <a:buFont typeface="+mj-lt"/>
              <a:buAutoNum type="alphaUcPeriod"/>
            </a:pPr>
            <a:r>
              <a:rPr lang="nl-NL" sz="1200"/>
              <a:t>Breng de gemiddelde tijdsbesteding per patiënt op de SEH in kaart </a:t>
            </a:r>
            <a:br>
              <a:rPr lang="nl-NL" sz="1200"/>
            </a:br>
            <a:r>
              <a:rPr lang="nl-NL" sz="1200"/>
              <a:t>- Houdt hierbij rekening dat de tijdsbesteding per zorgverlener kan verschillen (direct en indirecte tijd)</a:t>
            </a:r>
          </a:p>
          <a:p>
            <a:pPr marL="228600" indent="-228600">
              <a:lnSpc>
                <a:spcPct val="106000"/>
              </a:lnSpc>
              <a:spcBef>
                <a:spcPct val="50000"/>
              </a:spcBef>
              <a:buFont typeface="+mj-lt"/>
              <a:buAutoNum type="alphaUcPeriod"/>
            </a:pPr>
            <a:r>
              <a:rPr lang="nl-NL" sz="1200"/>
              <a:t>Breng de gemiddelde tijdsbesteding per opgenomen patiënt per dag in kaart</a:t>
            </a:r>
            <a:br>
              <a:rPr lang="nl-NL" sz="1200"/>
            </a:br>
            <a:r>
              <a:rPr lang="nl-NL" sz="1200"/>
              <a:t>- Houdt hierbij rekening dat de tijdsbesteding per zorgverlener kan verschillen (directe en indirecte tijd)</a:t>
            </a:r>
          </a:p>
          <a:p>
            <a:pPr marL="228600" indent="-228600">
              <a:lnSpc>
                <a:spcPct val="106000"/>
              </a:lnSpc>
              <a:spcBef>
                <a:spcPct val="50000"/>
              </a:spcBef>
              <a:buFont typeface="+mj-lt"/>
              <a:buAutoNum type="alphaUcPeriod"/>
            </a:pPr>
            <a:r>
              <a:rPr lang="nl-NL" sz="1200"/>
              <a:t>De tijdsbesteding kan in ranges of als gemiddelde worden weergegeven</a:t>
            </a:r>
          </a:p>
          <a:p>
            <a:pPr marL="228600" indent="-228600">
              <a:lnSpc>
                <a:spcPct val="106000"/>
              </a:lnSpc>
              <a:buFont typeface="+mj-lt"/>
              <a:buAutoNum type="alphaUcPeriod"/>
            </a:pPr>
            <a:endParaRPr lang="nl-NL" sz="1100"/>
          </a:p>
        </p:txBody>
      </p:sp>
      <p:sp>
        <p:nvSpPr>
          <p:cNvPr id="32" name="Rechthoek: afgeronde hoeken 1">
            <a:extLst>
              <a:ext uri="{FF2B5EF4-FFF2-40B4-BE49-F238E27FC236}">
                <a16:creationId xmlns:a16="http://schemas.microsoft.com/office/drawing/2014/main" id="{D9B1ABDA-487E-5246-F782-615B0B8BD60F}"/>
              </a:ext>
            </a:extLst>
          </p:cNvPr>
          <p:cNvSpPr/>
          <p:nvPr/>
        </p:nvSpPr>
        <p:spPr>
          <a:xfrm>
            <a:off x="479425" y="1412393"/>
            <a:ext cx="8457420"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weergegeven impact van hybride zorg op de tijdsbesteding (ter illustratie)</a:t>
            </a:r>
            <a:r>
              <a:rPr lang="nl-NL" sz="1200" b="1" baseline="30000"/>
              <a:t>1</a:t>
            </a:r>
            <a:endParaRPr lang="nl-NL" sz="1200" b="1"/>
          </a:p>
        </p:txBody>
      </p:sp>
      <p:sp>
        <p:nvSpPr>
          <p:cNvPr id="2" name="Rectangle 1">
            <a:extLst>
              <a:ext uri="{FF2B5EF4-FFF2-40B4-BE49-F238E27FC236}">
                <a16:creationId xmlns:a16="http://schemas.microsoft.com/office/drawing/2014/main" id="{C9AE190F-786A-5DD0-D3FF-256113DBDCAD}"/>
              </a:ext>
            </a:extLst>
          </p:cNvPr>
          <p:cNvSpPr/>
          <p:nvPr/>
        </p:nvSpPr>
        <p:spPr bwMode="gray">
          <a:xfrm>
            <a:off x="4003526" y="1702886"/>
            <a:ext cx="4091500" cy="4707235"/>
          </a:xfrm>
          <a:prstGeom prst="rect">
            <a:avLst/>
          </a:prstGeom>
          <a:solidFill>
            <a:schemeClr val="bg1">
              <a:alpha val="81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24" name="Oval 23">
            <a:extLst>
              <a:ext uri="{FF2B5EF4-FFF2-40B4-BE49-F238E27FC236}">
                <a16:creationId xmlns:a16="http://schemas.microsoft.com/office/drawing/2014/main" id="{1318B24B-97B3-CA4E-9582-EBA00C79E581}"/>
              </a:ext>
            </a:extLst>
          </p:cNvPr>
          <p:cNvSpPr/>
          <p:nvPr/>
        </p:nvSpPr>
        <p:spPr bwMode="gray">
          <a:xfrm>
            <a:off x="2312310" y="1768739"/>
            <a:ext cx="1750531" cy="3818238"/>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6" name="Hexagon 5">
            <a:extLst>
              <a:ext uri="{FF2B5EF4-FFF2-40B4-BE49-F238E27FC236}">
                <a16:creationId xmlns:a16="http://schemas.microsoft.com/office/drawing/2014/main" id="{0A5364E7-AB03-AEC1-5092-1D976278D7F8}"/>
              </a:ext>
            </a:extLst>
          </p:cNvPr>
          <p:cNvSpPr/>
          <p:nvPr/>
        </p:nvSpPr>
        <p:spPr bwMode="gray">
          <a:xfrm>
            <a:off x="3602193" y="256539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7" name="Hexagon 6">
            <a:extLst>
              <a:ext uri="{FF2B5EF4-FFF2-40B4-BE49-F238E27FC236}">
                <a16:creationId xmlns:a16="http://schemas.microsoft.com/office/drawing/2014/main" id="{37014CB6-BA11-38B2-29C1-679B412EAC87}"/>
              </a:ext>
            </a:extLst>
          </p:cNvPr>
          <p:cNvSpPr/>
          <p:nvPr/>
        </p:nvSpPr>
        <p:spPr bwMode="gray">
          <a:xfrm>
            <a:off x="3602193" y="313722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8" name="Hexagon 7">
            <a:extLst>
              <a:ext uri="{FF2B5EF4-FFF2-40B4-BE49-F238E27FC236}">
                <a16:creationId xmlns:a16="http://schemas.microsoft.com/office/drawing/2014/main" id="{6C5A8AD7-DD29-4B38-EBD8-F3DF1ED105DB}"/>
              </a:ext>
            </a:extLst>
          </p:cNvPr>
          <p:cNvSpPr/>
          <p:nvPr/>
        </p:nvSpPr>
        <p:spPr bwMode="gray">
          <a:xfrm>
            <a:off x="3602193" y="372477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10" name="Hexagon 9">
            <a:extLst>
              <a:ext uri="{FF2B5EF4-FFF2-40B4-BE49-F238E27FC236}">
                <a16:creationId xmlns:a16="http://schemas.microsoft.com/office/drawing/2014/main" id="{AE6AA717-07A1-724C-9430-29E3F2808618}"/>
              </a:ext>
            </a:extLst>
          </p:cNvPr>
          <p:cNvSpPr/>
          <p:nvPr/>
        </p:nvSpPr>
        <p:spPr bwMode="gray">
          <a:xfrm>
            <a:off x="3810626" y="372477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
        <p:nvSpPr>
          <p:cNvPr id="11" name="TextBox 10">
            <a:extLst>
              <a:ext uri="{FF2B5EF4-FFF2-40B4-BE49-F238E27FC236}">
                <a16:creationId xmlns:a16="http://schemas.microsoft.com/office/drawing/2014/main" id="{E7DBE44E-0AAB-EAD9-BBBA-4B2128038D3B}"/>
              </a:ext>
            </a:extLst>
          </p:cNvPr>
          <p:cNvSpPr txBox="1"/>
          <p:nvPr/>
        </p:nvSpPr>
        <p:spPr>
          <a:xfrm>
            <a:off x="7971006" y="6137414"/>
            <a:ext cx="1700346" cy="246221"/>
          </a:xfrm>
          <a:prstGeom prst="rect">
            <a:avLst/>
          </a:prstGeom>
          <a:noFill/>
        </p:spPr>
        <p:txBody>
          <a:bodyPr wrap="square">
            <a:spAutoFit/>
          </a:bodyPr>
          <a:lstStyle/>
          <a:p>
            <a:r>
              <a:rPr lang="nl-NL" sz="1000"/>
              <a:t>Te doorlopen substappen</a:t>
            </a:r>
          </a:p>
        </p:txBody>
      </p:sp>
      <p:sp>
        <p:nvSpPr>
          <p:cNvPr id="13" name="Hexagon 12">
            <a:extLst>
              <a:ext uri="{FF2B5EF4-FFF2-40B4-BE49-F238E27FC236}">
                <a16:creationId xmlns:a16="http://schemas.microsoft.com/office/drawing/2014/main" id="{DD895BCE-0AFC-1908-0B09-4DEA47FD027A}"/>
              </a:ext>
            </a:extLst>
          </p:cNvPr>
          <p:cNvSpPr/>
          <p:nvPr/>
        </p:nvSpPr>
        <p:spPr bwMode="gray">
          <a:xfrm>
            <a:off x="7886700" y="6197691"/>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sp>
        <p:nvSpPr>
          <p:cNvPr id="14" name="Rectangle 13">
            <a:extLst>
              <a:ext uri="{FF2B5EF4-FFF2-40B4-BE49-F238E27FC236}">
                <a16:creationId xmlns:a16="http://schemas.microsoft.com/office/drawing/2014/main" id="{29A3615A-4AF0-50FA-2F94-93D25CCEF37C}"/>
              </a:ext>
            </a:extLst>
          </p:cNvPr>
          <p:cNvSpPr/>
          <p:nvPr/>
        </p:nvSpPr>
        <p:spPr bwMode="gray">
          <a:xfrm>
            <a:off x="1455867" y="6613742"/>
            <a:ext cx="9372512"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a:t>Dit is een versimpelde weergave en dient alleen ter illustratie. De analyse kan niet worden gezien als een volledige impactevaluatie</a:t>
            </a:r>
          </a:p>
          <a:p>
            <a:pPr marL="228600" indent="-228600">
              <a:lnSpc>
                <a:spcPct val="106000"/>
              </a:lnSpc>
              <a:buFontTx/>
              <a:buAutoNum type="arabicParenR"/>
            </a:pPr>
            <a:r>
              <a:rPr lang="nl-NL" sz="800"/>
              <a:t>Alle aannames en inschattingen dienen met medical leads gevalideerd te worden</a:t>
            </a:r>
          </a:p>
          <a:p>
            <a:pPr marL="228600" indent="-228600">
              <a:lnSpc>
                <a:spcPct val="106000"/>
              </a:lnSpc>
              <a:buAutoNum type="arabicParenR"/>
            </a:pPr>
            <a:endParaRPr lang="nl-NL" sz="800"/>
          </a:p>
          <a:p>
            <a:pPr marL="228600" indent="-228600">
              <a:lnSpc>
                <a:spcPct val="106000"/>
              </a:lnSpc>
              <a:buAutoNum type="arabicParenR"/>
            </a:pPr>
            <a:endParaRPr lang="nl-NL" sz="800"/>
          </a:p>
        </p:txBody>
      </p:sp>
      <p:sp>
        <p:nvSpPr>
          <p:cNvPr id="3" name="Rectangle 2">
            <a:extLst>
              <a:ext uri="{FF2B5EF4-FFF2-40B4-BE49-F238E27FC236}">
                <a16:creationId xmlns:a16="http://schemas.microsoft.com/office/drawing/2014/main" id="{50C0B0B7-5279-7719-8CAF-8E8C00FF45CB}"/>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5" name="Rectangle 14">
            <a:extLst>
              <a:ext uri="{FF2B5EF4-FFF2-40B4-BE49-F238E27FC236}">
                <a16:creationId xmlns:a16="http://schemas.microsoft.com/office/drawing/2014/main" id="{C23AE43E-90FE-ED1A-C690-A293BCAB5339}"/>
              </a:ext>
            </a:extLst>
          </p:cNvPr>
          <p:cNvSpPr/>
          <p:nvPr/>
        </p:nvSpPr>
        <p:spPr bwMode="gray">
          <a:xfrm flipV="1">
            <a:off x="812165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6" name="Hexagon 15">
            <a:extLst>
              <a:ext uri="{FF2B5EF4-FFF2-40B4-BE49-F238E27FC236}">
                <a16:creationId xmlns:a16="http://schemas.microsoft.com/office/drawing/2014/main" id="{E1EE6059-0828-06CE-4E9B-DAB11F55050F}"/>
              </a:ext>
            </a:extLst>
          </p:cNvPr>
          <p:cNvSpPr/>
          <p:nvPr/>
        </p:nvSpPr>
        <p:spPr bwMode="gray">
          <a:xfrm>
            <a:off x="8151167" y="1824833"/>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17" name="Hexagon 16">
            <a:extLst>
              <a:ext uri="{FF2B5EF4-FFF2-40B4-BE49-F238E27FC236}">
                <a16:creationId xmlns:a16="http://schemas.microsoft.com/office/drawing/2014/main" id="{D603A3FC-A898-65E1-E611-AD99F57DE715}"/>
              </a:ext>
            </a:extLst>
          </p:cNvPr>
          <p:cNvSpPr/>
          <p:nvPr/>
        </p:nvSpPr>
        <p:spPr bwMode="gray">
          <a:xfrm>
            <a:off x="8151167" y="3469460"/>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18" name="Hexagon 17">
            <a:extLst>
              <a:ext uri="{FF2B5EF4-FFF2-40B4-BE49-F238E27FC236}">
                <a16:creationId xmlns:a16="http://schemas.microsoft.com/office/drawing/2014/main" id="{72C00BE2-9CE4-1AA5-F7EB-6BA907C13204}"/>
              </a:ext>
            </a:extLst>
          </p:cNvPr>
          <p:cNvSpPr/>
          <p:nvPr/>
        </p:nvSpPr>
        <p:spPr bwMode="gray">
          <a:xfrm>
            <a:off x="8151167" y="454575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19" name="Hexagon 18">
            <a:extLst>
              <a:ext uri="{FF2B5EF4-FFF2-40B4-BE49-F238E27FC236}">
                <a16:creationId xmlns:a16="http://schemas.microsoft.com/office/drawing/2014/main" id="{C5E998DD-61E8-E2B1-BC54-B51082D65B14}"/>
              </a:ext>
            </a:extLst>
          </p:cNvPr>
          <p:cNvSpPr/>
          <p:nvPr/>
        </p:nvSpPr>
        <p:spPr bwMode="gray">
          <a:xfrm>
            <a:off x="8151167" y="559780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Tree>
    <p:extLst>
      <p:ext uri="{BB962C8B-B14F-4D97-AF65-F5344CB8AC3E}">
        <p14:creationId xmlns:p14="http://schemas.microsoft.com/office/powerpoint/2010/main" val="29090520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1CC4879-DB42-C903-0C5F-6B52E22FF50A}"/>
              </a:ext>
            </a:extLst>
          </p:cNvPr>
          <p:cNvGraphicFramePr>
            <a:graphicFrameLocks noChangeAspect="1"/>
          </p:cNvGraphicFramePr>
          <p:nvPr>
            <p:custDataLst>
              <p:tags r:id="rId1"/>
            </p:custDataLst>
            <p:extLst>
              <p:ext uri="{D42A27DB-BD31-4B8C-83A1-F6EECF244321}">
                <p14:modId xmlns:p14="http://schemas.microsoft.com/office/powerpoint/2010/main" val="1110313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41CC4879-DB42-C903-0C5F-6B52E22FF5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0532693E-2320-E243-2F19-05797D0AD8B2}"/>
              </a:ext>
            </a:extLst>
          </p:cNvPr>
          <p:cNvSpPr>
            <a:spLocks noGrp="1"/>
          </p:cNvSpPr>
          <p:nvPr>
            <p:ph type="body" sz="quarter" idx="13"/>
          </p:nvPr>
        </p:nvSpPr>
        <p:spPr/>
        <p:txBody>
          <a:bodyPr/>
          <a:lstStyle/>
          <a:p>
            <a:endParaRPr lang="nl-NL"/>
          </a:p>
        </p:txBody>
      </p:sp>
      <p:sp>
        <p:nvSpPr>
          <p:cNvPr id="3" name="Title 2">
            <a:extLst>
              <a:ext uri="{FF2B5EF4-FFF2-40B4-BE49-F238E27FC236}">
                <a16:creationId xmlns:a16="http://schemas.microsoft.com/office/drawing/2014/main" id="{727B38CC-CC0E-75B5-B4E3-DE00E554C29D}"/>
              </a:ext>
            </a:extLst>
          </p:cNvPr>
          <p:cNvSpPr>
            <a:spLocks noGrp="1"/>
          </p:cNvSpPr>
          <p:nvPr>
            <p:ph type="title"/>
          </p:nvPr>
        </p:nvSpPr>
        <p:spPr/>
        <p:txBody>
          <a:bodyPr vert="horz"/>
          <a:lstStyle/>
          <a:p>
            <a:r>
              <a:rPr lang="nl-NL">
                <a:solidFill>
                  <a:schemeClr val="accent1"/>
                </a:solidFill>
              </a:rPr>
              <a:t>Stap 3 | </a:t>
            </a:r>
            <a:r>
              <a:rPr lang="nl-NL"/>
              <a:t>Wanneer de bespaarde activiteiten en tijdsbesteding zijn ingeschat, kan de bespaarde tijd per zorgverlener worden uitgerekend (1/2)</a:t>
            </a:r>
          </a:p>
        </p:txBody>
      </p:sp>
      <p:sp>
        <p:nvSpPr>
          <p:cNvPr id="4" name="Rectangle 3">
            <a:extLst>
              <a:ext uri="{FF2B5EF4-FFF2-40B4-BE49-F238E27FC236}">
                <a16:creationId xmlns:a16="http://schemas.microsoft.com/office/drawing/2014/main" id="{CE75CD86-74B2-047E-D46D-41A64136FA8A}"/>
              </a:ext>
            </a:extLst>
          </p:cNvPr>
          <p:cNvSpPr/>
          <p:nvPr/>
        </p:nvSpPr>
        <p:spPr bwMode="gray">
          <a:xfrm>
            <a:off x="1451029" y="6446625"/>
            <a:ext cx="9372512"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a:t>Dit is een versimpelde weergave en dient alleen ter illustratie. De analyse kan niet worden gezien als een volledige impactevaluatie</a:t>
            </a:r>
          </a:p>
        </p:txBody>
      </p:sp>
      <p:sp>
        <p:nvSpPr>
          <p:cNvPr id="6" name="Rectangle 5">
            <a:extLst>
              <a:ext uri="{FF2B5EF4-FFF2-40B4-BE49-F238E27FC236}">
                <a16:creationId xmlns:a16="http://schemas.microsoft.com/office/drawing/2014/main" id="{562E4BD6-BE7E-BA9E-0E91-D272DD0CA299}"/>
              </a:ext>
            </a:extLst>
          </p:cNvPr>
          <p:cNvSpPr/>
          <p:nvPr/>
        </p:nvSpPr>
        <p:spPr bwMode="gray">
          <a:xfrm>
            <a:off x="10287063" y="1443023"/>
            <a:ext cx="1403286" cy="211912"/>
          </a:xfrm>
          <a:prstGeom prst="rect">
            <a:avLst/>
          </a:prstGeom>
          <a:solidFill>
            <a:srgbClr val="000000"/>
          </a:solidFill>
          <a:ln w="19050" algn="ctr">
            <a:solidFill>
              <a:srgbClr val="000000"/>
            </a:solidFill>
            <a:miter lim="800000"/>
            <a:headEnd/>
            <a:tailEnd/>
          </a:ln>
        </p:spPr>
        <p:txBody>
          <a:bodyPr wrap="none" lIns="88900" tIns="88900" rIns="88900" bIns="88900" rtlCol="0" anchor="ctr">
            <a:noAutofit/>
          </a:bodyPr>
          <a:lstStyle/>
          <a:p>
            <a:pPr algn="r">
              <a:lnSpc>
                <a:spcPct val="106000"/>
              </a:lnSpc>
              <a:buFont typeface="Wingdings 2" pitchFamily="18" charset="2"/>
              <a:buNone/>
            </a:pPr>
            <a:r>
              <a:rPr lang="nl-NL" sz="1100" b="1">
                <a:solidFill>
                  <a:srgbClr val="FFFFFF"/>
                </a:solidFill>
              </a:rPr>
              <a:t>Getallen zijn afgerond</a:t>
            </a:r>
          </a:p>
        </p:txBody>
      </p:sp>
      <p:graphicFrame>
        <p:nvGraphicFramePr>
          <p:cNvPr id="39" name="Table 38">
            <a:extLst>
              <a:ext uri="{FF2B5EF4-FFF2-40B4-BE49-F238E27FC236}">
                <a16:creationId xmlns:a16="http://schemas.microsoft.com/office/drawing/2014/main" id="{64F9B780-D1B5-EF84-75FB-C99D0D10F88A}"/>
              </a:ext>
            </a:extLst>
          </p:cNvPr>
          <p:cNvGraphicFramePr>
            <a:graphicFrameLocks noGrp="1"/>
          </p:cNvGraphicFramePr>
          <p:nvPr>
            <p:extLst>
              <p:ext uri="{D42A27DB-BD31-4B8C-83A1-F6EECF244321}">
                <p14:modId xmlns:p14="http://schemas.microsoft.com/office/powerpoint/2010/main" val="579256927"/>
              </p:ext>
            </p:extLst>
          </p:nvPr>
        </p:nvGraphicFramePr>
        <p:xfrm>
          <a:off x="479424" y="1676400"/>
          <a:ext cx="11208886" cy="4644030"/>
        </p:xfrm>
        <a:graphic>
          <a:graphicData uri="http://schemas.openxmlformats.org/drawingml/2006/table">
            <a:tbl>
              <a:tblPr firstRow="1" bandRow="1">
                <a:tableStyleId>{5C22544A-7EE6-4342-B048-85BDC9FD1C3A}</a:tableStyleId>
              </a:tblPr>
              <a:tblGrid>
                <a:gridCol w="1678608">
                  <a:extLst>
                    <a:ext uri="{9D8B030D-6E8A-4147-A177-3AD203B41FA5}">
                      <a16:colId xmlns:a16="http://schemas.microsoft.com/office/drawing/2014/main" val="699280732"/>
                    </a:ext>
                  </a:extLst>
                </a:gridCol>
                <a:gridCol w="1175602">
                  <a:extLst>
                    <a:ext uri="{9D8B030D-6E8A-4147-A177-3AD203B41FA5}">
                      <a16:colId xmlns:a16="http://schemas.microsoft.com/office/drawing/2014/main" val="377983464"/>
                    </a:ext>
                  </a:extLst>
                </a:gridCol>
                <a:gridCol w="244573">
                  <a:extLst>
                    <a:ext uri="{9D8B030D-6E8A-4147-A177-3AD203B41FA5}">
                      <a16:colId xmlns:a16="http://schemas.microsoft.com/office/drawing/2014/main" val="1654079735"/>
                    </a:ext>
                  </a:extLst>
                </a:gridCol>
                <a:gridCol w="827887">
                  <a:extLst>
                    <a:ext uri="{9D8B030D-6E8A-4147-A177-3AD203B41FA5}">
                      <a16:colId xmlns:a16="http://schemas.microsoft.com/office/drawing/2014/main" val="1783886007"/>
                    </a:ext>
                  </a:extLst>
                </a:gridCol>
                <a:gridCol w="97609">
                  <a:extLst>
                    <a:ext uri="{9D8B030D-6E8A-4147-A177-3AD203B41FA5}">
                      <a16:colId xmlns:a16="http://schemas.microsoft.com/office/drawing/2014/main" val="1529540764"/>
                    </a:ext>
                  </a:extLst>
                </a:gridCol>
                <a:gridCol w="2922257">
                  <a:extLst>
                    <a:ext uri="{9D8B030D-6E8A-4147-A177-3AD203B41FA5}">
                      <a16:colId xmlns:a16="http://schemas.microsoft.com/office/drawing/2014/main" val="1530829042"/>
                    </a:ext>
                  </a:extLst>
                </a:gridCol>
                <a:gridCol w="97609">
                  <a:extLst>
                    <a:ext uri="{9D8B030D-6E8A-4147-A177-3AD203B41FA5}">
                      <a16:colId xmlns:a16="http://schemas.microsoft.com/office/drawing/2014/main" val="547641877"/>
                    </a:ext>
                  </a:extLst>
                </a:gridCol>
                <a:gridCol w="287769">
                  <a:extLst>
                    <a:ext uri="{9D8B030D-6E8A-4147-A177-3AD203B41FA5}">
                      <a16:colId xmlns:a16="http://schemas.microsoft.com/office/drawing/2014/main" val="3437363896"/>
                    </a:ext>
                  </a:extLst>
                </a:gridCol>
                <a:gridCol w="969243">
                  <a:extLst>
                    <a:ext uri="{9D8B030D-6E8A-4147-A177-3AD203B41FA5}">
                      <a16:colId xmlns:a16="http://schemas.microsoft.com/office/drawing/2014/main" val="508958923"/>
                    </a:ext>
                  </a:extLst>
                </a:gridCol>
                <a:gridCol w="969243">
                  <a:extLst>
                    <a:ext uri="{9D8B030D-6E8A-4147-A177-3AD203B41FA5}">
                      <a16:colId xmlns:a16="http://schemas.microsoft.com/office/drawing/2014/main" val="3738000788"/>
                    </a:ext>
                  </a:extLst>
                </a:gridCol>
                <a:gridCol w="969243">
                  <a:extLst>
                    <a:ext uri="{9D8B030D-6E8A-4147-A177-3AD203B41FA5}">
                      <a16:colId xmlns:a16="http://schemas.microsoft.com/office/drawing/2014/main" val="432058634"/>
                    </a:ext>
                  </a:extLst>
                </a:gridCol>
                <a:gridCol w="969243">
                  <a:extLst>
                    <a:ext uri="{9D8B030D-6E8A-4147-A177-3AD203B41FA5}">
                      <a16:colId xmlns:a16="http://schemas.microsoft.com/office/drawing/2014/main" val="1861561212"/>
                    </a:ext>
                  </a:extLst>
                </a:gridCol>
              </a:tblGrid>
              <a:tr h="489086">
                <a:tc>
                  <a:txBody>
                    <a:bodyPr/>
                    <a:lstStyle/>
                    <a:p>
                      <a:pPr algn="ctr"/>
                      <a:endParaRPr lang="nl-NL" sz="110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r>
                        <a:rPr lang="nl-NL" sz="1100" baseline="30000">
                          <a:solidFill>
                            <a:schemeClr val="tx1"/>
                          </a:solidFill>
                        </a:rPr>
                        <a:t>3</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gridSpan="2">
                  <a:txBody>
                    <a:bodyPr/>
                    <a:lstStyle/>
                    <a:p>
                      <a:pPr algn="ctr"/>
                      <a:r>
                        <a:rPr lang="nl-NL" sz="1100">
                          <a:solidFill>
                            <a:schemeClr val="tx1"/>
                          </a:solidFill>
                        </a:rPr>
                        <a:t>Tijdsbesteding</a:t>
                      </a: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gridSpan="2">
                  <a:txBody>
                    <a:bodyPr/>
                    <a:lstStyle/>
                    <a:p>
                      <a:pPr algn="ctr"/>
                      <a:r>
                        <a:rPr lang="nl-NL" sz="1100">
                          <a:solidFill>
                            <a:schemeClr val="tx1"/>
                          </a:solidFill>
                        </a:rPr>
                        <a:t>Aannames</a:t>
                      </a:r>
                      <a:endParaRPr lang="nl-NL" sz="1100" baseline="30000">
                        <a:solidFill>
                          <a:schemeClr val="tx1"/>
                        </a:solidFill>
                      </a:endParaRPr>
                    </a:p>
                    <a:p>
                      <a:pPr algn="ctr"/>
                      <a:r>
                        <a:rPr lang="nl-NL" sz="1100" baseline="30000">
                          <a:solidFill>
                            <a:schemeClr val="tx1"/>
                          </a:solidFill>
                        </a:rPr>
                        <a:t>(Hypothesen COPD)</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Medisch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Arts-assistent</a:t>
                      </a:r>
                    </a:p>
                    <a:p>
                      <a:pPr algn="ctr"/>
                      <a:r>
                        <a:rPr lang="nl-NL" sz="1100">
                          <a:solidFill>
                            <a:schemeClr val="tx1"/>
                          </a:solidFill>
                        </a:rPr>
                        <a:t>(uur)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Verpleeg-kundige (uur)</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95222">
                <a:tc>
                  <a:txBody>
                    <a:bodyPr/>
                    <a:lstStyle/>
                    <a:p>
                      <a:pPr algn="ctr"/>
                      <a:r>
                        <a:rPr lang="nl-NL" sz="1100" b="1">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nl-NL" sz="1600" b="1" kern="1200">
                          <a:solidFill>
                            <a:schemeClr val="tx1"/>
                          </a:solidFill>
                          <a:latin typeface="+mn-lt"/>
                          <a:ea typeface="+mn-ea"/>
                          <a:cs typeface="+mn-cs"/>
                        </a:rPr>
                        <a:t>×</a:t>
                      </a:r>
                    </a:p>
                  </a:txBody>
                  <a:tcPr marL="36000" marR="36000" marT="0" marB="0" anchor="ctr">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kern="1200">
                          <a:solidFill>
                            <a:schemeClr val="tx1"/>
                          </a:solidFill>
                          <a:latin typeface="+mn-lt"/>
                          <a:ea typeface="+mn-ea"/>
                          <a:cs typeface="+mn-cs"/>
                        </a:rPr>
                        <a:t>20 min</a:t>
                      </a:r>
                    </a:p>
                  </a:txBody>
                  <a:tcPr marL="36000" marR="36000" marT="0" marB="0" anchor="ctr">
                    <a:lnL w="12700" cap="flat" cmpd="sng" algn="ctr">
                      <a:no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solidFill>
                            <a:schemeClr val="tx1"/>
                          </a:solidFill>
                        </a:rPr>
                        <a:t>Op basis van minimaal en maximaal aantal consulten en klinische ligduur in het hybride zorgpad</a:t>
                      </a:r>
                      <a:r>
                        <a:rPr lang="nl-NL" sz="1000" baseline="30000">
                          <a:solidFill>
                            <a:schemeClr val="tx1"/>
                          </a:solidFill>
                        </a:rPr>
                        <a:t>4</a:t>
                      </a:r>
                      <a:endParaRPr lang="nl-NL" sz="1000">
                        <a:solidFill>
                          <a:schemeClr val="tx1"/>
                        </a:solidFill>
                      </a:endParaRPr>
                    </a:p>
                    <a:p>
                      <a:pPr marL="171450" indent="-171450">
                        <a:buFont typeface="Arial" panose="020B0604020202020204" pitchFamily="34" charset="0"/>
                        <a:buChar char="•"/>
                      </a:pPr>
                      <a:r>
                        <a:rPr lang="nl-NL" sz="1000">
                          <a:solidFill>
                            <a:schemeClr val="tx1"/>
                          </a:solidFill>
                        </a:rPr>
                        <a:t>Elke zorgverlener (excl.  arts-assistent) levert een gelijke bijdrage</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81223">
                <a:tc>
                  <a:txBody>
                    <a:bodyPr/>
                    <a:lstStyle/>
                    <a:p>
                      <a:pPr algn="ctr"/>
                      <a:r>
                        <a:rPr lang="nl-NL" sz="1100" b="1">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15-90 min </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r>
                        <a:rPr lang="nl-NL" sz="1000">
                          <a:solidFill>
                            <a:schemeClr val="tx1"/>
                          </a:solidFill>
                        </a:rPr>
                        <a:t>15 min medisch specialist per SEH-bezoek</a:t>
                      </a:r>
                    </a:p>
                    <a:p>
                      <a:pPr marL="171450" indent="-171450">
                        <a:buFont typeface="Arial" panose="020B0604020202020204" pitchFamily="34" charset="0"/>
                        <a:buChar char="•"/>
                      </a:pPr>
                      <a:r>
                        <a:rPr lang="nl-NL" sz="1000">
                          <a:solidFill>
                            <a:schemeClr val="tx1"/>
                          </a:solidFill>
                        </a:rPr>
                        <a:t>60 min arts-assistent per SEH-bezoek</a:t>
                      </a:r>
                      <a:r>
                        <a:rPr lang="nl-NL" sz="1000" baseline="30000">
                          <a:solidFill>
                            <a:schemeClr val="tx1"/>
                          </a:solidFill>
                        </a:rPr>
                        <a:t>2</a:t>
                      </a:r>
                      <a:endParaRPr lang="nl-NL" sz="1000">
                        <a:solidFill>
                          <a:schemeClr val="tx1"/>
                        </a:solidFill>
                      </a:endParaRPr>
                    </a:p>
                    <a:p>
                      <a:pPr marL="171450" indent="-171450">
                        <a:buFont typeface="Arial" panose="020B0604020202020204" pitchFamily="34" charset="0"/>
                        <a:buChar char="•"/>
                      </a:pPr>
                      <a:r>
                        <a:rPr lang="nl-NL" sz="1000">
                          <a:solidFill>
                            <a:schemeClr val="tx1"/>
                          </a:solidFill>
                        </a:rPr>
                        <a:t>90 min verpleegkundige per SEH-bezoek</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240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950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1400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604150">
                <a:tc>
                  <a:txBody>
                    <a:bodyPr/>
                    <a:lstStyle/>
                    <a:p>
                      <a:pPr algn="ctr"/>
                      <a:r>
                        <a:rPr lang="nl-NL" sz="1100" b="1">
                          <a:solidFill>
                            <a:schemeClr val="tx1"/>
                          </a:solidFill>
                        </a:rPr>
                        <a:t>Afname klinische 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a:t>Gemiddelde duur opname 6,3 dagen</a:t>
                      </a:r>
                    </a:p>
                    <a:p>
                      <a:pPr marL="171450" indent="-171450">
                        <a:buFont typeface="Arial" panose="020B0604020202020204" pitchFamily="34" charset="0"/>
                        <a:buChar char="•"/>
                      </a:pPr>
                      <a:r>
                        <a:rPr lang="nl-NL" sz="1000">
                          <a:solidFill>
                            <a:schemeClr val="tx1"/>
                          </a:solidFill>
                        </a:rPr>
                        <a:t>15 min medisch specialist per opnamedag</a:t>
                      </a:r>
                    </a:p>
                    <a:p>
                      <a:pPr marL="171450" indent="-171450">
                        <a:buFont typeface="Arial" panose="020B0604020202020204" pitchFamily="34" charset="0"/>
                        <a:buChar char="•"/>
                      </a:pPr>
                      <a:r>
                        <a:rPr lang="nl-NL" sz="1000">
                          <a:solidFill>
                            <a:schemeClr val="tx1"/>
                          </a:solidFill>
                        </a:rPr>
                        <a:t>30 min arts-assistent per opnamedag</a:t>
                      </a:r>
                    </a:p>
                    <a:p>
                      <a:pPr marL="171450" indent="-171450">
                        <a:buFont typeface="Arial" panose="020B0604020202020204" pitchFamily="34" charset="0"/>
                        <a:buChar char="•"/>
                      </a:pPr>
                      <a:r>
                        <a:rPr lang="nl-NL" sz="1000">
                          <a:solidFill>
                            <a:schemeClr val="tx1"/>
                          </a:solidFill>
                        </a:rPr>
                        <a:t>230 min verpleegkundige per opnamedag</a:t>
                      </a: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700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1400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10.400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671120">
                <a:tc>
                  <a:txBody>
                    <a:bodyPr/>
                    <a:lstStyle/>
                    <a:p>
                      <a:pPr algn="ctr"/>
                      <a:r>
                        <a:rPr lang="nl-NL" sz="1100" b="1">
                          <a:solidFill>
                            <a:schemeClr val="tx1"/>
                          </a:solidFill>
                        </a:rPr>
                        <a:t>Kortere klinische ligduur</a:t>
                      </a:r>
                    </a:p>
                    <a:p>
                      <a:pPr algn="ctr"/>
                      <a:r>
                        <a:rPr lang="nl-NL" sz="1100" b="1">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6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mpd="sng">
                      <a:noFill/>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~1050 opnamen in het hybride zorgpad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Duur neemt gemiddeld af van 6,3 naar 5,8 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Gerekend wordt met ligduur van 5 tot 6 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solidFill>
                            <a:schemeClr val="tx1"/>
                          </a:solidFill>
                        </a:rPr>
                        <a:t>15-230 min/dag per patiënt (zie hierboven)</a:t>
                      </a: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100-300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150-600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1200-5200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09267">
                <a:tc>
                  <a:txBody>
                    <a:bodyPr/>
                    <a:lstStyle/>
                    <a:p>
                      <a:pPr algn="ctr"/>
                      <a:r>
                        <a:rPr lang="nl-NL" sz="1100" b="1">
                          <a:solidFill>
                            <a:schemeClr val="bg1"/>
                          </a:solidFill>
                        </a:rPr>
                        <a:t>Vrijgekomen uren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r>
                        <a:rPr lang="nl-NL" sz="1000" i="1">
                          <a:solidFill>
                            <a:schemeClr val="tx1"/>
                          </a:solidFill>
                        </a:rPr>
                        <a:t>      </a:t>
                      </a:r>
                      <a:r>
                        <a:rPr lang="nl-NL" sz="800" i="1">
                          <a:solidFill>
                            <a:schemeClr val="tx1"/>
                          </a:solidFill>
                        </a:rPr>
                        <a:t>Getallen zijn afgerond op honderden</a:t>
                      </a:r>
                    </a:p>
                  </a:txBody>
                  <a:tcPr marL="36000" marR="36000" marT="0" marB="0">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1800-2900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2400-2900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800-1600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13.800-18.700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309267">
                <a:tc>
                  <a:txBody>
                    <a:bodyPr/>
                    <a:lstStyle/>
                    <a:p>
                      <a:pPr algn="ctr"/>
                      <a:r>
                        <a:rPr lang="nl-NL" sz="1100" b="1">
                          <a:solidFill>
                            <a:schemeClr val="bg1"/>
                          </a:solidFill>
                        </a:rPr>
                        <a:t>Vrijgekomen uren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40-60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50-60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20-30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270-360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85224504"/>
                  </a:ext>
                </a:extLst>
              </a:tr>
              <a:tr h="243897">
                <a:tc>
                  <a:txBody>
                    <a:bodyPr/>
                    <a:lstStyle/>
                    <a:p>
                      <a:pPr algn="ctr"/>
                      <a:endParaRPr lang="nl-NL" sz="1100" b="1">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502559">
                <a:tc>
                  <a:txBody>
                    <a:bodyPr/>
                    <a:lstStyle/>
                    <a:p>
                      <a:pPr algn="ctr"/>
                      <a:r>
                        <a:rPr lang="nl-NL" sz="1100" b="1">
                          <a:solidFill>
                            <a:schemeClr val="tx1"/>
                          </a:solidFill>
                        </a:rPr>
                        <a:t>Extra activiteit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20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 85 min</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r>
                        <a:rPr lang="nl-NL" sz="1000">
                          <a:solidFill>
                            <a:schemeClr val="tx1"/>
                          </a:solidFill>
                        </a:rPr>
                        <a:t>1 FTE monitoringsverpleegkundige op 750 patiënten is ~85 min per patiënt over ~2 monitoringsperioden</a:t>
                      </a:r>
                    </a:p>
                    <a:p>
                      <a:pPr marL="171450" indent="-171450">
                        <a:buFont typeface="Arial" panose="020B0604020202020204" pitchFamily="34" charset="0"/>
                        <a:buChar char="•"/>
                      </a:pPr>
                      <a:r>
                        <a:rPr lang="nl-NL" sz="1000">
                          <a:solidFill>
                            <a:schemeClr val="tx1"/>
                          </a:solidFill>
                        </a:rPr>
                        <a:t>Medisch specialist 20 min per 500 patiënten per dag</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1150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10.200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25108"/>
                  </a:ext>
                </a:extLst>
              </a:tr>
              <a:tr h="309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1">
                          <a:solidFill>
                            <a:schemeClr val="bg1"/>
                          </a:solidFill>
                        </a:rPr>
                        <a:t>Geïnvesteerde tijd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gridSpan="2">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pPr algn="ctr"/>
                      <a:r>
                        <a:rPr lang="nl-NL" sz="1100" b="1">
                          <a:solidFill>
                            <a:schemeClr val="tx1"/>
                          </a:solidFill>
                        </a:rPr>
                        <a:t>20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nl-NL" sz="1100" b="1">
                          <a:solidFill>
                            <a:schemeClr val="tx1"/>
                          </a:solidFill>
                        </a:rPr>
                        <a:t>200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754782603"/>
                  </a:ext>
                </a:extLst>
              </a:tr>
            </a:tbl>
          </a:graphicData>
        </a:graphic>
      </p:graphicFrame>
      <p:sp>
        <p:nvSpPr>
          <p:cNvPr id="9" name="Oval 8">
            <a:extLst>
              <a:ext uri="{FF2B5EF4-FFF2-40B4-BE49-F238E27FC236}">
                <a16:creationId xmlns:a16="http://schemas.microsoft.com/office/drawing/2014/main" id="{84DBE271-CC73-29D4-2D77-B563160AB189}"/>
              </a:ext>
            </a:extLst>
          </p:cNvPr>
          <p:cNvSpPr/>
          <p:nvPr/>
        </p:nvSpPr>
        <p:spPr bwMode="gray">
          <a:xfrm>
            <a:off x="7673268" y="1719869"/>
            <a:ext cx="4125155" cy="3567162"/>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40" name="Rectangle 39">
            <a:extLst>
              <a:ext uri="{FF2B5EF4-FFF2-40B4-BE49-F238E27FC236}">
                <a16:creationId xmlns:a16="http://schemas.microsoft.com/office/drawing/2014/main" id="{CDCF87BF-896F-796D-94ED-CC0374CFA5E5}"/>
              </a:ext>
            </a:extLst>
          </p:cNvPr>
          <p:cNvSpPr/>
          <p:nvPr/>
        </p:nvSpPr>
        <p:spPr bwMode="gray">
          <a:xfrm>
            <a:off x="142084" y="1788431"/>
            <a:ext cx="7531184" cy="4493984"/>
          </a:xfrm>
          <a:prstGeom prst="rect">
            <a:avLst/>
          </a:prstGeom>
          <a:solidFill>
            <a:schemeClr val="bg1">
              <a:alpha val="81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7" name="Rechthoek: afgeronde hoeken 1">
            <a:extLst>
              <a:ext uri="{FF2B5EF4-FFF2-40B4-BE49-F238E27FC236}">
                <a16:creationId xmlns:a16="http://schemas.microsoft.com/office/drawing/2014/main" id="{CF7DD0F5-22CD-5B7B-3CB8-3CBA3A8678EB}"/>
              </a:ext>
            </a:extLst>
          </p:cNvPr>
          <p:cNvSpPr/>
          <p:nvPr/>
        </p:nvSpPr>
        <p:spPr>
          <a:xfrm>
            <a:off x="479425" y="1412393"/>
            <a:ext cx="8457420"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weergegeven impact van hybride zorg op de tijdsbesteding (ter illustratie)</a:t>
            </a:r>
            <a:r>
              <a:rPr lang="nl-NL" sz="1200" b="1" baseline="30000"/>
              <a:t>1</a:t>
            </a:r>
            <a:endParaRPr lang="nl-NL" sz="1200" b="1"/>
          </a:p>
        </p:txBody>
      </p:sp>
      <p:sp>
        <p:nvSpPr>
          <p:cNvPr id="5" name="Rectangle 4">
            <a:extLst>
              <a:ext uri="{FF2B5EF4-FFF2-40B4-BE49-F238E27FC236}">
                <a16:creationId xmlns:a16="http://schemas.microsoft.com/office/drawing/2014/main" id="{410BBC97-F075-D6E2-86D7-FA36E85937F8}"/>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Tree>
    <p:extLst>
      <p:ext uri="{BB962C8B-B14F-4D97-AF65-F5344CB8AC3E}">
        <p14:creationId xmlns:p14="http://schemas.microsoft.com/office/powerpoint/2010/main" val="28523655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9CDC76F-49B7-E4B2-C1C1-3E876C0326E9}"/>
              </a:ext>
            </a:extLst>
          </p:cNvPr>
          <p:cNvGraphicFramePr>
            <a:graphicFrameLocks noChangeAspect="1"/>
          </p:cNvGraphicFramePr>
          <p:nvPr>
            <p:custDataLst>
              <p:tags r:id="rId1"/>
            </p:custDataLst>
            <p:extLst>
              <p:ext uri="{D42A27DB-BD31-4B8C-83A1-F6EECF244321}">
                <p14:modId xmlns:p14="http://schemas.microsoft.com/office/powerpoint/2010/main" val="2154951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E9CDC76F-49B7-E4B2-C1C1-3E876C0326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48" name="Straight Connector 47">
            <a:extLst>
              <a:ext uri="{FF2B5EF4-FFF2-40B4-BE49-F238E27FC236}">
                <a16:creationId xmlns:a16="http://schemas.microsoft.com/office/drawing/2014/main" id="{7FABA9C2-6D24-48D5-978B-4CA98B115141}"/>
              </a:ext>
            </a:extLst>
          </p:cNvPr>
          <p:cNvCxnSpPr>
            <a:cxnSpLocks/>
            <a:endCxn id="8" idx="1"/>
          </p:cNvCxnSpPr>
          <p:nvPr/>
        </p:nvCxnSpPr>
        <p:spPr>
          <a:xfrm>
            <a:off x="1986326" y="2737610"/>
            <a:ext cx="781594" cy="3012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C7DF2E-E40F-0E06-010A-10C06A9356A4}"/>
              </a:ext>
            </a:extLst>
          </p:cNvPr>
          <p:cNvCxnSpPr>
            <a:cxnSpLocks/>
            <a:stCxn id="8" idx="3"/>
            <a:endCxn id="33" idx="1"/>
          </p:cNvCxnSpPr>
          <p:nvPr/>
        </p:nvCxnSpPr>
        <p:spPr>
          <a:xfrm>
            <a:off x="3614265" y="2767731"/>
            <a:ext cx="3479780" cy="50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3FEC146C-2082-8E33-FA09-A6F77E66B508}"/>
              </a:ext>
            </a:extLst>
          </p:cNvPr>
          <p:cNvSpPr>
            <a:spLocks noGrp="1"/>
          </p:cNvSpPr>
          <p:nvPr>
            <p:ph type="title"/>
          </p:nvPr>
        </p:nvSpPr>
        <p:spPr>
          <a:xfrm>
            <a:off x="501650" y="317500"/>
            <a:ext cx="11188700" cy="333375"/>
          </a:xfrm>
        </p:spPr>
        <p:txBody>
          <a:bodyPr vert="horz"/>
          <a:lstStyle/>
          <a:p>
            <a:r>
              <a:rPr lang="nl-NL">
                <a:solidFill>
                  <a:schemeClr val="accent1"/>
                </a:solidFill>
              </a:rPr>
              <a:t>Stap 3 | </a:t>
            </a:r>
            <a:r>
              <a:rPr lang="nl-NL"/>
              <a:t>Wanneer de bespaarde activiteiten en tijdsbesteding zijn ingeschat, kan de bespaarde tijd per zorgverlener in kaart worden gebracht (2/2)</a:t>
            </a:r>
          </a:p>
        </p:txBody>
      </p:sp>
      <p:graphicFrame>
        <p:nvGraphicFramePr>
          <p:cNvPr id="7" name="Table 7">
            <a:extLst>
              <a:ext uri="{FF2B5EF4-FFF2-40B4-BE49-F238E27FC236}">
                <a16:creationId xmlns:a16="http://schemas.microsoft.com/office/drawing/2014/main" id="{C3DE5AA1-4BA4-33DA-9240-29A6496F8001}"/>
              </a:ext>
            </a:extLst>
          </p:cNvPr>
          <p:cNvGraphicFramePr>
            <a:graphicFrameLocks noGrp="1"/>
          </p:cNvGraphicFramePr>
          <p:nvPr>
            <p:extLst>
              <p:ext uri="{D42A27DB-BD31-4B8C-83A1-F6EECF244321}">
                <p14:modId xmlns:p14="http://schemas.microsoft.com/office/powerpoint/2010/main" val="491057896"/>
              </p:ext>
            </p:extLst>
          </p:nvPr>
        </p:nvGraphicFramePr>
        <p:xfrm>
          <a:off x="450625" y="3287951"/>
          <a:ext cx="7612467" cy="2021840"/>
        </p:xfrm>
        <a:graphic>
          <a:graphicData uri="http://schemas.openxmlformats.org/drawingml/2006/table">
            <a:tbl>
              <a:tblPr firstRow="1" bandRow="1">
                <a:tableStyleId>{5940675A-B579-460E-94D1-54222C63F5DA}</a:tableStyleId>
              </a:tblPr>
              <a:tblGrid>
                <a:gridCol w="1111775">
                  <a:extLst>
                    <a:ext uri="{9D8B030D-6E8A-4147-A177-3AD203B41FA5}">
                      <a16:colId xmlns:a16="http://schemas.microsoft.com/office/drawing/2014/main" val="1186075811"/>
                    </a:ext>
                  </a:extLst>
                </a:gridCol>
                <a:gridCol w="1080000">
                  <a:extLst>
                    <a:ext uri="{9D8B030D-6E8A-4147-A177-3AD203B41FA5}">
                      <a16:colId xmlns:a16="http://schemas.microsoft.com/office/drawing/2014/main" val="1955345754"/>
                    </a:ext>
                  </a:extLst>
                </a:gridCol>
                <a:gridCol w="1476000">
                  <a:extLst>
                    <a:ext uri="{9D8B030D-6E8A-4147-A177-3AD203B41FA5}">
                      <a16:colId xmlns:a16="http://schemas.microsoft.com/office/drawing/2014/main" val="2138615243"/>
                    </a:ext>
                  </a:extLst>
                </a:gridCol>
                <a:gridCol w="1334161">
                  <a:extLst>
                    <a:ext uri="{9D8B030D-6E8A-4147-A177-3AD203B41FA5}">
                      <a16:colId xmlns:a16="http://schemas.microsoft.com/office/drawing/2014/main" val="559254570"/>
                    </a:ext>
                  </a:extLst>
                </a:gridCol>
                <a:gridCol w="1610639">
                  <a:extLst>
                    <a:ext uri="{9D8B030D-6E8A-4147-A177-3AD203B41FA5}">
                      <a16:colId xmlns:a16="http://schemas.microsoft.com/office/drawing/2014/main" val="2109032965"/>
                    </a:ext>
                  </a:extLst>
                </a:gridCol>
                <a:gridCol w="999892">
                  <a:extLst>
                    <a:ext uri="{9D8B030D-6E8A-4147-A177-3AD203B41FA5}">
                      <a16:colId xmlns:a16="http://schemas.microsoft.com/office/drawing/2014/main" val="1333284880"/>
                    </a:ext>
                  </a:extLst>
                </a:gridCol>
              </a:tblGrid>
              <a:tr h="370840">
                <a:tc>
                  <a:txBody>
                    <a:bodyPr/>
                    <a:lstStyle/>
                    <a:p>
                      <a:r>
                        <a:rPr lang="nl-NL" sz="1100" b="1">
                          <a:solidFill>
                            <a:schemeClr val="bg1"/>
                          </a:solidFill>
                        </a:rPr>
                        <a:t>Medisch specialist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rowSpan="5">
                  <a:txBody>
                    <a:bodyPr/>
                    <a:lstStyle/>
                    <a:p>
                      <a:r>
                        <a:rPr lang="nl-NL" sz="1100" i="1"/>
                        <a:t>Bijv. 3000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10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6000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100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9062717"/>
                  </a:ext>
                </a:extLst>
              </a:tr>
              <a:tr h="370840">
                <a:tc>
                  <a:txBody>
                    <a:bodyPr/>
                    <a:lstStyle/>
                    <a:p>
                      <a:r>
                        <a:rPr lang="nl-NL" sz="1100" b="1">
                          <a:solidFill>
                            <a:schemeClr val="bg1"/>
                          </a:solidFill>
                        </a:rPr>
                        <a:t>Arts-assistent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vMerge="1">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12000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200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6994193"/>
                  </a:ext>
                </a:extLst>
              </a:tr>
              <a:tr h="370840">
                <a:tc>
                  <a:txBody>
                    <a:bodyPr/>
                    <a:lstStyle/>
                    <a:p>
                      <a:r>
                        <a:rPr lang="nl-NL" sz="1100" b="1">
                          <a:solidFill>
                            <a:schemeClr val="bg1"/>
                          </a:solidFill>
                        </a:rPr>
                        <a:t>Verpleegkundig specialist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vMerge="1">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6000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100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9337473"/>
                  </a:ext>
                </a:extLst>
              </a:tr>
              <a:tr h="370840">
                <a:tc>
                  <a:txBody>
                    <a:bodyPr/>
                    <a:lstStyle/>
                    <a:p>
                      <a:r>
                        <a:rPr lang="nl-NL" sz="1100" b="1">
                          <a:solidFill>
                            <a:schemeClr val="bg1"/>
                          </a:solidFill>
                        </a:rPr>
                        <a:t>Verpleeg-</a:t>
                      </a:r>
                    </a:p>
                    <a:p>
                      <a:r>
                        <a:rPr lang="nl-NL" sz="1100" b="1">
                          <a:solidFill>
                            <a:schemeClr val="bg1"/>
                          </a:solidFill>
                        </a:rPr>
                        <a:t>kundige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vMerge="1">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30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45000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a:t>750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1321453"/>
                  </a:ext>
                </a:extLst>
              </a:tr>
              <a:tr h="370840">
                <a:tc>
                  <a:txBody>
                    <a:bodyPr/>
                    <a:lstStyle/>
                    <a:p>
                      <a:r>
                        <a:rPr lang="nl-NL" sz="1100" b="1">
                          <a:solidFill>
                            <a:schemeClr val="bg1"/>
                          </a:solidFill>
                        </a:rPr>
                        <a:t>Overige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F59"/>
                    </a:solidFill>
                  </a:tcPr>
                </a:tc>
                <a:tc vMerge="1">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20 minuten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i="1"/>
                        <a:t>Bijv.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dirty="0"/>
                        <a:t>0 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100" b="1" i="1" dirty="0"/>
                        <a:t>0 uur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916020"/>
                  </a:ext>
                </a:extLst>
              </a:tr>
            </a:tbl>
          </a:graphicData>
        </a:graphic>
      </p:graphicFrame>
      <p:sp>
        <p:nvSpPr>
          <p:cNvPr id="8" name="Rectangle 7">
            <a:extLst>
              <a:ext uri="{FF2B5EF4-FFF2-40B4-BE49-F238E27FC236}">
                <a16:creationId xmlns:a16="http://schemas.microsoft.com/office/drawing/2014/main" id="{615789A1-FF1D-D65F-0762-412AD6EA8175}"/>
              </a:ext>
            </a:extLst>
          </p:cNvPr>
          <p:cNvSpPr/>
          <p:nvPr/>
        </p:nvSpPr>
        <p:spPr bwMode="gray">
          <a:xfrm>
            <a:off x="2767920" y="2404409"/>
            <a:ext cx="846345" cy="726643"/>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min</a:t>
            </a:r>
          </a:p>
        </p:txBody>
      </p:sp>
      <p:sp>
        <p:nvSpPr>
          <p:cNvPr id="9" name="Flowchart: Connector 8">
            <a:extLst>
              <a:ext uri="{FF2B5EF4-FFF2-40B4-BE49-F238E27FC236}">
                <a16:creationId xmlns:a16="http://schemas.microsoft.com/office/drawing/2014/main" id="{8F966CB6-EE42-D89E-FB2F-A46008B018BA}"/>
              </a:ext>
            </a:extLst>
          </p:cNvPr>
          <p:cNvSpPr/>
          <p:nvPr/>
        </p:nvSpPr>
        <p:spPr bwMode="gray">
          <a:xfrm>
            <a:off x="2421427" y="260639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0" name="Rectangle 9">
            <a:extLst>
              <a:ext uri="{FF2B5EF4-FFF2-40B4-BE49-F238E27FC236}">
                <a16:creationId xmlns:a16="http://schemas.microsoft.com/office/drawing/2014/main" id="{ED5E1F40-AFAC-0A6E-334F-1EF783178E13}"/>
              </a:ext>
            </a:extLst>
          </p:cNvPr>
          <p:cNvSpPr/>
          <p:nvPr/>
        </p:nvSpPr>
        <p:spPr bwMode="gray">
          <a:xfrm>
            <a:off x="4110304" y="2407769"/>
            <a:ext cx="846345" cy="726643"/>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dirty="0">
                <a:solidFill>
                  <a:schemeClr val="bg1"/>
                </a:solidFill>
              </a:rPr>
              <a:t>Bijdrage (%) per  zorgverlener</a:t>
            </a:r>
          </a:p>
        </p:txBody>
      </p:sp>
      <p:sp>
        <p:nvSpPr>
          <p:cNvPr id="11" name="Flowchart: Connector 10">
            <a:extLst>
              <a:ext uri="{FF2B5EF4-FFF2-40B4-BE49-F238E27FC236}">
                <a16:creationId xmlns:a16="http://schemas.microsoft.com/office/drawing/2014/main" id="{B09F9576-35E9-6E24-F1A7-18DA493F203A}"/>
              </a:ext>
            </a:extLst>
          </p:cNvPr>
          <p:cNvSpPr/>
          <p:nvPr/>
        </p:nvSpPr>
        <p:spPr bwMode="gray">
          <a:xfrm>
            <a:off x="3746495" y="260303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13" name="Rectangle 12">
            <a:extLst>
              <a:ext uri="{FF2B5EF4-FFF2-40B4-BE49-F238E27FC236}">
                <a16:creationId xmlns:a16="http://schemas.microsoft.com/office/drawing/2014/main" id="{4C0010C2-396B-A25D-C0F9-3C3CA446E732}"/>
              </a:ext>
            </a:extLst>
          </p:cNvPr>
          <p:cNvSpPr/>
          <p:nvPr/>
        </p:nvSpPr>
        <p:spPr bwMode="gray">
          <a:xfrm>
            <a:off x="1515918" y="2404408"/>
            <a:ext cx="846345" cy="726644"/>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dirty="0">
                <a:solidFill>
                  <a:schemeClr val="bg1"/>
                </a:solidFill>
              </a:rPr>
              <a:t>Totaal aantal bespaarde zorg</a:t>
            </a:r>
          </a:p>
          <a:p>
            <a:pPr algn="ctr">
              <a:lnSpc>
                <a:spcPct val="106000"/>
              </a:lnSpc>
              <a:buFont typeface="Wingdings 2" pitchFamily="18" charset="2"/>
              <a:buNone/>
            </a:pPr>
            <a:r>
              <a:rPr lang="nl-NL" sz="1000" dirty="0">
                <a:solidFill>
                  <a:schemeClr val="bg1"/>
                </a:solidFill>
              </a:rPr>
              <a:t>activiteiten</a:t>
            </a:r>
          </a:p>
        </p:txBody>
      </p:sp>
      <p:sp>
        <p:nvSpPr>
          <p:cNvPr id="14" name="Rectangle 13">
            <a:extLst>
              <a:ext uri="{FF2B5EF4-FFF2-40B4-BE49-F238E27FC236}">
                <a16:creationId xmlns:a16="http://schemas.microsoft.com/office/drawing/2014/main" id="{E7466282-D811-0C8F-F394-8920C5B6C3E3}"/>
              </a:ext>
            </a:extLst>
          </p:cNvPr>
          <p:cNvSpPr/>
          <p:nvPr/>
        </p:nvSpPr>
        <p:spPr bwMode="gray">
          <a:xfrm>
            <a:off x="5505817" y="2407769"/>
            <a:ext cx="846345" cy="723283"/>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dirty="0">
                <a:solidFill>
                  <a:schemeClr val="bg1"/>
                </a:solidFill>
              </a:rPr>
              <a:t>Totaal aantal bespaarde min per zorgverlener </a:t>
            </a:r>
          </a:p>
        </p:txBody>
      </p:sp>
      <p:sp>
        <p:nvSpPr>
          <p:cNvPr id="16" name="Flowchart: Connector 15">
            <a:extLst>
              <a:ext uri="{FF2B5EF4-FFF2-40B4-BE49-F238E27FC236}">
                <a16:creationId xmlns:a16="http://schemas.microsoft.com/office/drawing/2014/main" id="{E06424F1-61FD-AF2C-1B46-1D737559445E}"/>
              </a:ext>
            </a:extLst>
          </p:cNvPr>
          <p:cNvSpPr/>
          <p:nvPr/>
        </p:nvSpPr>
        <p:spPr bwMode="gray">
          <a:xfrm>
            <a:off x="5126721" y="259967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22" name="Hexagon 21">
            <a:extLst>
              <a:ext uri="{FF2B5EF4-FFF2-40B4-BE49-F238E27FC236}">
                <a16:creationId xmlns:a16="http://schemas.microsoft.com/office/drawing/2014/main" id="{A2E2ED6F-C793-6057-2B6C-F18C5FF3B053}"/>
              </a:ext>
            </a:extLst>
          </p:cNvPr>
          <p:cNvSpPr/>
          <p:nvPr/>
        </p:nvSpPr>
        <p:spPr bwMode="gray">
          <a:xfrm>
            <a:off x="2767920" y="2188789"/>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B</a:t>
            </a:r>
          </a:p>
        </p:txBody>
      </p:sp>
      <p:sp>
        <p:nvSpPr>
          <p:cNvPr id="23" name="Hexagon 22">
            <a:extLst>
              <a:ext uri="{FF2B5EF4-FFF2-40B4-BE49-F238E27FC236}">
                <a16:creationId xmlns:a16="http://schemas.microsoft.com/office/drawing/2014/main" id="{6840C78E-7891-536C-1017-C0EC11B58E6E}"/>
              </a:ext>
            </a:extLst>
          </p:cNvPr>
          <p:cNvSpPr/>
          <p:nvPr/>
        </p:nvSpPr>
        <p:spPr bwMode="gray">
          <a:xfrm>
            <a:off x="4110304" y="2189220"/>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C</a:t>
            </a:r>
          </a:p>
        </p:txBody>
      </p:sp>
      <p:sp>
        <p:nvSpPr>
          <p:cNvPr id="30" name="Hexagon 29">
            <a:extLst>
              <a:ext uri="{FF2B5EF4-FFF2-40B4-BE49-F238E27FC236}">
                <a16:creationId xmlns:a16="http://schemas.microsoft.com/office/drawing/2014/main" id="{2C7B938D-EB37-70F8-FBE0-0B9C9C0D2E91}"/>
              </a:ext>
            </a:extLst>
          </p:cNvPr>
          <p:cNvSpPr/>
          <p:nvPr/>
        </p:nvSpPr>
        <p:spPr bwMode="gray">
          <a:xfrm>
            <a:off x="5533608" y="2187929"/>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D</a:t>
            </a:r>
          </a:p>
        </p:txBody>
      </p:sp>
      <p:sp>
        <p:nvSpPr>
          <p:cNvPr id="33" name="Rectangle 32">
            <a:extLst>
              <a:ext uri="{FF2B5EF4-FFF2-40B4-BE49-F238E27FC236}">
                <a16:creationId xmlns:a16="http://schemas.microsoft.com/office/drawing/2014/main" id="{6BEFB425-9FFB-DFC6-6F34-D949171EE45D}"/>
              </a:ext>
            </a:extLst>
          </p:cNvPr>
          <p:cNvSpPr/>
          <p:nvPr/>
        </p:nvSpPr>
        <p:spPr bwMode="gray">
          <a:xfrm>
            <a:off x="7094045" y="2414490"/>
            <a:ext cx="846345" cy="716562"/>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bespaarde uren per zorgverlener </a:t>
            </a:r>
          </a:p>
        </p:txBody>
      </p:sp>
      <p:sp>
        <p:nvSpPr>
          <p:cNvPr id="37" name="Flowchart: Connector 36">
            <a:extLst>
              <a:ext uri="{FF2B5EF4-FFF2-40B4-BE49-F238E27FC236}">
                <a16:creationId xmlns:a16="http://schemas.microsoft.com/office/drawing/2014/main" id="{ABCABDCA-2AFC-38C7-2499-23D294868F5B}"/>
              </a:ext>
            </a:extLst>
          </p:cNvPr>
          <p:cNvSpPr/>
          <p:nvPr/>
        </p:nvSpPr>
        <p:spPr bwMode="gray">
          <a:xfrm>
            <a:off x="6501922" y="2596312"/>
            <a:ext cx="484508" cy="272517"/>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800" b="1"/>
              <a:t>/60</a:t>
            </a:r>
          </a:p>
        </p:txBody>
      </p:sp>
      <p:sp>
        <p:nvSpPr>
          <p:cNvPr id="21" name="Hexagon 20">
            <a:extLst>
              <a:ext uri="{FF2B5EF4-FFF2-40B4-BE49-F238E27FC236}">
                <a16:creationId xmlns:a16="http://schemas.microsoft.com/office/drawing/2014/main" id="{C130D802-A0F6-7F72-9338-5D3E7D3D9BCD}"/>
              </a:ext>
            </a:extLst>
          </p:cNvPr>
          <p:cNvSpPr/>
          <p:nvPr/>
        </p:nvSpPr>
        <p:spPr bwMode="gray">
          <a:xfrm>
            <a:off x="1524616" y="2182042"/>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A</a:t>
            </a:r>
          </a:p>
        </p:txBody>
      </p:sp>
      <p:sp>
        <p:nvSpPr>
          <p:cNvPr id="41" name="Hexagon 40">
            <a:extLst>
              <a:ext uri="{FF2B5EF4-FFF2-40B4-BE49-F238E27FC236}">
                <a16:creationId xmlns:a16="http://schemas.microsoft.com/office/drawing/2014/main" id="{5C918997-72AF-AD43-B16C-24F585F5F3C7}"/>
              </a:ext>
            </a:extLst>
          </p:cNvPr>
          <p:cNvSpPr/>
          <p:nvPr/>
        </p:nvSpPr>
        <p:spPr bwMode="gray">
          <a:xfrm>
            <a:off x="7094044" y="2187929"/>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dirty="0">
                <a:solidFill>
                  <a:schemeClr val="bg1"/>
                </a:solidFill>
              </a:rPr>
              <a:t>D</a:t>
            </a:r>
          </a:p>
        </p:txBody>
      </p:sp>
      <p:sp>
        <p:nvSpPr>
          <p:cNvPr id="56" name="TextBox 55">
            <a:extLst>
              <a:ext uri="{FF2B5EF4-FFF2-40B4-BE49-F238E27FC236}">
                <a16:creationId xmlns:a16="http://schemas.microsoft.com/office/drawing/2014/main" id="{B8CE158F-41D2-AF3F-401C-B05B665ED740}"/>
              </a:ext>
            </a:extLst>
          </p:cNvPr>
          <p:cNvSpPr txBox="1"/>
          <p:nvPr/>
        </p:nvSpPr>
        <p:spPr>
          <a:xfrm>
            <a:off x="2327416" y="6303074"/>
            <a:ext cx="6097136" cy="347852"/>
          </a:xfrm>
          <a:prstGeom prst="rect">
            <a:avLst/>
          </a:prstGeom>
          <a:noFill/>
        </p:spPr>
        <p:txBody>
          <a:bodyPr wrap="square">
            <a:spAutoFit/>
          </a:bodyPr>
          <a:lstStyle/>
          <a:p>
            <a:pPr marL="228600" indent="-228600">
              <a:lnSpc>
                <a:spcPct val="106000"/>
              </a:lnSpc>
              <a:buFont typeface="Wingdings 2" pitchFamily="18" charset="2"/>
              <a:buAutoNum type="arabicParenR"/>
            </a:pPr>
            <a:r>
              <a:rPr lang="nl-NL" sz="800"/>
              <a:t>De getallen in onderstaande tabel zijn fictief en dienen ter illustratie</a:t>
            </a:r>
          </a:p>
          <a:p>
            <a:pPr marL="228600" indent="-228600">
              <a:lnSpc>
                <a:spcPct val="106000"/>
              </a:lnSpc>
              <a:buFont typeface="Wingdings 2" pitchFamily="18" charset="2"/>
              <a:buAutoNum type="arabicParenR"/>
            </a:pPr>
            <a:r>
              <a:rPr lang="nl-NL" sz="800"/>
              <a:t>Het is afhankelijk van het gekozen zorgpad of de hier getoonde zorgverleners relevant zijn</a:t>
            </a:r>
          </a:p>
        </p:txBody>
      </p:sp>
      <p:sp>
        <p:nvSpPr>
          <p:cNvPr id="59" name="TextBox 58">
            <a:extLst>
              <a:ext uri="{FF2B5EF4-FFF2-40B4-BE49-F238E27FC236}">
                <a16:creationId xmlns:a16="http://schemas.microsoft.com/office/drawing/2014/main" id="{FF2C313F-42CE-87D7-5741-385F306EBC1C}"/>
              </a:ext>
            </a:extLst>
          </p:cNvPr>
          <p:cNvSpPr txBox="1"/>
          <p:nvPr/>
        </p:nvSpPr>
        <p:spPr>
          <a:xfrm>
            <a:off x="1874615" y="6064633"/>
            <a:ext cx="1257301" cy="246221"/>
          </a:xfrm>
          <a:prstGeom prst="rect">
            <a:avLst/>
          </a:prstGeom>
          <a:noFill/>
        </p:spPr>
        <p:txBody>
          <a:bodyPr wrap="square">
            <a:spAutoFit/>
          </a:bodyPr>
          <a:lstStyle/>
          <a:p>
            <a:r>
              <a:rPr lang="nl-NL" sz="1000"/>
              <a:t>Toelichting</a:t>
            </a:r>
          </a:p>
        </p:txBody>
      </p:sp>
      <p:sp>
        <p:nvSpPr>
          <p:cNvPr id="62" name="Rectangle 61">
            <a:extLst>
              <a:ext uri="{FF2B5EF4-FFF2-40B4-BE49-F238E27FC236}">
                <a16:creationId xmlns:a16="http://schemas.microsoft.com/office/drawing/2014/main" id="{C57C4940-8B7D-C9A9-404D-64454AD43941}"/>
              </a:ext>
            </a:extLst>
          </p:cNvPr>
          <p:cNvSpPr/>
          <p:nvPr/>
        </p:nvSpPr>
        <p:spPr bwMode="gray">
          <a:xfrm>
            <a:off x="8115300" y="1727262"/>
            <a:ext cx="3581401"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06000"/>
              </a:lnSpc>
              <a:spcBef>
                <a:spcPct val="50000"/>
              </a:spcBef>
              <a:buFont typeface="+mj-lt"/>
              <a:buAutoNum type="alphaUcPeriod"/>
            </a:pPr>
            <a:r>
              <a:rPr lang="nl-NL" sz="1200" dirty="0"/>
              <a:t>Deze informatie is berekend o.b.v. patiëntenstroomdiagram. Bijvoorbeeld totaal aantal bespaarde polibezoeken of ligdagen</a:t>
            </a:r>
          </a:p>
          <a:p>
            <a:pPr marL="228600" indent="-228600">
              <a:lnSpc>
                <a:spcPct val="106000"/>
              </a:lnSpc>
              <a:spcBef>
                <a:spcPct val="50000"/>
              </a:spcBef>
              <a:buFont typeface="+mj-lt"/>
              <a:buAutoNum type="alphaUcPeriod"/>
            </a:pPr>
            <a:r>
              <a:rPr lang="nl-NL" sz="1200" dirty="0"/>
              <a:t>Het aantal minuten dat zorgverleners per zorgactiviteit spenderen aan een patiënt</a:t>
            </a:r>
          </a:p>
          <a:p>
            <a:pPr marL="228600" indent="-228600">
              <a:lnSpc>
                <a:spcPct val="106000"/>
              </a:lnSpc>
              <a:spcBef>
                <a:spcPct val="50000"/>
              </a:spcBef>
              <a:buFont typeface="+mj-lt"/>
              <a:buAutoNum type="alphaUcPeriod"/>
            </a:pPr>
            <a:r>
              <a:rPr lang="nl-NL" sz="1200" dirty="0"/>
              <a:t>De bijdrage is niet altijd evenredig verdeeld over de zorgverleners</a:t>
            </a:r>
          </a:p>
          <a:p>
            <a:pPr marL="228600" indent="-228600">
              <a:lnSpc>
                <a:spcPct val="106000"/>
              </a:lnSpc>
              <a:spcBef>
                <a:spcPct val="50000"/>
              </a:spcBef>
              <a:buFont typeface="+mj-lt"/>
              <a:buAutoNum type="alphaUcPeriod"/>
            </a:pPr>
            <a:r>
              <a:rPr lang="nl-NL" sz="1200" dirty="0"/>
              <a:t>Deze informatie vul je in het eindtemplate in</a:t>
            </a:r>
          </a:p>
          <a:p>
            <a:pPr marL="228600" indent="-228600">
              <a:lnSpc>
                <a:spcPct val="106000"/>
              </a:lnSpc>
              <a:spcBef>
                <a:spcPct val="50000"/>
              </a:spcBef>
              <a:buFont typeface="+mj-lt"/>
              <a:buAutoNum type="alphaUcPeriod"/>
            </a:pPr>
            <a:r>
              <a:rPr lang="nl-NL" sz="1200" dirty="0"/>
              <a:t>Deze tabel kan voor elke relevante zorgactiviteit worden ingevuld</a:t>
            </a:r>
          </a:p>
        </p:txBody>
      </p:sp>
      <p:sp>
        <p:nvSpPr>
          <p:cNvPr id="2" name="Hexagon 1">
            <a:extLst>
              <a:ext uri="{FF2B5EF4-FFF2-40B4-BE49-F238E27FC236}">
                <a16:creationId xmlns:a16="http://schemas.microsoft.com/office/drawing/2014/main" id="{A22C2B04-1EFC-3F06-C9AC-FE2DDB6C5EE9}"/>
              </a:ext>
            </a:extLst>
          </p:cNvPr>
          <p:cNvSpPr/>
          <p:nvPr/>
        </p:nvSpPr>
        <p:spPr bwMode="gray">
          <a:xfrm>
            <a:off x="1769432" y="6122246"/>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sp>
        <p:nvSpPr>
          <p:cNvPr id="3" name="Hexagon 2">
            <a:extLst>
              <a:ext uri="{FF2B5EF4-FFF2-40B4-BE49-F238E27FC236}">
                <a16:creationId xmlns:a16="http://schemas.microsoft.com/office/drawing/2014/main" id="{ED3D0507-EE96-DBDA-D1C9-A80F430650A6}"/>
              </a:ext>
            </a:extLst>
          </p:cNvPr>
          <p:cNvSpPr/>
          <p:nvPr/>
        </p:nvSpPr>
        <p:spPr bwMode="gray">
          <a:xfrm>
            <a:off x="7879397" y="5073234"/>
            <a:ext cx="180000" cy="198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E</a:t>
            </a:r>
          </a:p>
        </p:txBody>
      </p:sp>
      <p:sp>
        <p:nvSpPr>
          <p:cNvPr id="15" name="Rechthoek: afgeronde hoeken 1">
            <a:extLst>
              <a:ext uri="{FF2B5EF4-FFF2-40B4-BE49-F238E27FC236}">
                <a16:creationId xmlns:a16="http://schemas.microsoft.com/office/drawing/2014/main" id="{E3FF72B2-2E3E-1571-7F7C-869D80D2CDA4}"/>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Toeliching</a:t>
            </a:r>
            <a:r>
              <a:rPr lang="nl-NL" sz="1100" b="1"/>
              <a:t>:</a:t>
            </a:r>
          </a:p>
        </p:txBody>
      </p:sp>
      <p:sp>
        <p:nvSpPr>
          <p:cNvPr id="5" name="Rectangle 4">
            <a:extLst>
              <a:ext uri="{FF2B5EF4-FFF2-40B4-BE49-F238E27FC236}">
                <a16:creationId xmlns:a16="http://schemas.microsoft.com/office/drawing/2014/main" id="{FF8DFE4E-0375-12DF-6539-94211CEF30AA}"/>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7" name="Rectangle 16">
            <a:extLst>
              <a:ext uri="{FF2B5EF4-FFF2-40B4-BE49-F238E27FC236}">
                <a16:creationId xmlns:a16="http://schemas.microsoft.com/office/drawing/2014/main" id="{8857D488-C4BF-AC04-1C32-D3709B09FF9B}"/>
              </a:ext>
            </a:extLst>
          </p:cNvPr>
          <p:cNvSpPr/>
          <p:nvPr/>
        </p:nvSpPr>
        <p:spPr bwMode="gray">
          <a:xfrm flipV="1">
            <a:off x="812165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26" name="Rechthoek: afgeronde hoeken 1">
            <a:extLst>
              <a:ext uri="{FF2B5EF4-FFF2-40B4-BE49-F238E27FC236}">
                <a16:creationId xmlns:a16="http://schemas.microsoft.com/office/drawing/2014/main" id="{1D851A33-F17B-5BC2-87DE-5F9E841071B8}"/>
              </a:ext>
            </a:extLst>
          </p:cNvPr>
          <p:cNvSpPr/>
          <p:nvPr/>
        </p:nvSpPr>
        <p:spPr>
          <a:xfrm>
            <a:off x="479425" y="1336472"/>
            <a:ext cx="6996641" cy="333375"/>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Onderstaande tabel kan gebruikt worden om de totaal bespaarde tijd per zorgactiviteit uit te rekenen</a:t>
            </a:r>
            <a:r>
              <a:rPr lang="nl-NL" sz="1200" b="1" baseline="30000"/>
              <a:t>1,2</a:t>
            </a:r>
            <a:endParaRPr lang="nl-NL" sz="1200" b="1"/>
          </a:p>
        </p:txBody>
      </p:sp>
      <p:sp>
        <p:nvSpPr>
          <p:cNvPr id="12" name="Hexagon 11">
            <a:extLst>
              <a:ext uri="{FF2B5EF4-FFF2-40B4-BE49-F238E27FC236}">
                <a16:creationId xmlns:a16="http://schemas.microsoft.com/office/drawing/2014/main" id="{27093160-02AD-029A-BA50-21913B12A675}"/>
              </a:ext>
            </a:extLst>
          </p:cNvPr>
          <p:cNvSpPr/>
          <p:nvPr/>
        </p:nvSpPr>
        <p:spPr bwMode="gray">
          <a:xfrm>
            <a:off x="8170202" y="1844545"/>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dirty="0">
                <a:solidFill>
                  <a:schemeClr val="bg1"/>
                </a:solidFill>
              </a:rPr>
              <a:t>A</a:t>
            </a:r>
          </a:p>
        </p:txBody>
      </p:sp>
      <p:sp>
        <p:nvSpPr>
          <p:cNvPr id="18" name="Hexagon 17">
            <a:extLst>
              <a:ext uri="{FF2B5EF4-FFF2-40B4-BE49-F238E27FC236}">
                <a16:creationId xmlns:a16="http://schemas.microsoft.com/office/drawing/2014/main" id="{65FCFB26-CDD0-3B26-98C7-9DBF677BCB22}"/>
              </a:ext>
            </a:extLst>
          </p:cNvPr>
          <p:cNvSpPr/>
          <p:nvPr/>
        </p:nvSpPr>
        <p:spPr bwMode="gray">
          <a:xfrm>
            <a:off x="8170202" y="2539378"/>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B</a:t>
            </a:r>
          </a:p>
        </p:txBody>
      </p:sp>
      <p:sp>
        <p:nvSpPr>
          <p:cNvPr id="19" name="Hexagon 18">
            <a:extLst>
              <a:ext uri="{FF2B5EF4-FFF2-40B4-BE49-F238E27FC236}">
                <a16:creationId xmlns:a16="http://schemas.microsoft.com/office/drawing/2014/main" id="{2AB1A5BE-5688-1964-A503-09388747F3E0}"/>
              </a:ext>
            </a:extLst>
          </p:cNvPr>
          <p:cNvSpPr/>
          <p:nvPr/>
        </p:nvSpPr>
        <p:spPr bwMode="gray">
          <a:xfrm>
            <a:off x="8170202" y="2996773"/>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C</a:t>
            </a:r>
          </a:p>
        </p:txBody>
      </p:sp>
      <p:sp>
        <p:nvSpPr>
          <p:cNvPr id="24" name="Hexagon 23">
            <a:extLst>
              <a:ext uri="{FF2B5EF4-FFF2-40B4-BE49-F238E27FC236}">
                <a16:creationId xmlns:a16="http://schemas.microsoft.com/office/drawing/2014/main" id="{99C127C0-F788-C752-23E3-21A3E0E7A3EF}"/>
              </a:ext>
            </a:extLst>
          </p:cNvPr>
          <p:cNvSpPr/>
          <p:nvPr/>
        </p:nvSpPr>
        <p:spPr bwMode="gray">
          <a:xfrm>
            <a:off x="8170202" y="3441085"/>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D</a:t>
            </a:r>
          </a:p>
        </p:txBody>
      </p:sp>
      <p:sp>
        <p:nvSpPr>
          <p:cNvPr id="25" name="Hexagon 24">
            <a:extLst>
              <a:ext uri="{FF2B5EF4-FFF2-40B4-BE49-F238E27FC236}">
                <a16:creationId xmlns:a16="http://schemas.microsoft.com/office/drawing/2014/main" id="{C7081F0A-4C87-A98B-89BA-F4A4D1D0EA31}"/>
              </a:ext>
            </a:extLst>
          </p:cNvPr>
          <p:cNvSpPr/>
          <p:nvPr/>
        </p:nvSpPr>
        <p:spPr bwMode="gray">
          <a:xfrm>
            <a:off x="8170202" y="3777176"/>
            <a:ext cx="180000" cy="180000"/>
          </a:xfrm>
          <a:prstGeom prst="hexagon">
            <a:avLst/>
          </a:prstGeom>
          <a:solidFill>
            <a:schemeClr val="accent3"/>
          </a:solidFill>
          <a:ln w="63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100" b="1">
                <a:solidFill>
                  <a:schemeClr val="bg1"/>
                </a:solidFill>
              </a:rPr>
              <a:t>E</a:t>
            </a:r>
          </a:p>
        </p:txBody>
      </p:sp>
    </p:spTree>
    <p:extLst>
      <p:ext uri="{BB962C8B-B14F-4D97-AF65-F5344CB8AC3E}">
        <p14:creationId xmlns:p14="http://schemas.microsoft.com/office/powerpoint/2010/main" val="21374773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92B1D61-9B7B-5F5F-424A-634B2C3B620A}"/>
              </a:ext>
            </a:extLst>
          </p:cNvPr>
          <p:cNvGraphicFramePr>
            <a:graphicFrameLocks noChangeAspect="1"/>
          </p:cNvGraphicFramePr>
          <p:nvPr>
            <p:custDataLst>
              <p:tags r:id="rId1"/>
            </p:custDataLst>
            <p:extLst>
              <p:ext uri="{D42A27DB-BD31-4B8C-83A1-F6EECF244321}">
                <p14:modId xmlns:p14="http://schemas.microsoft.com/office/powerpoint/2010/main" val="87633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592B1D61-9B7B-5F5F-424A-634B2C3B62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2">
            <a:extLst>
              <a:ext uri="{FF2B5EF4-FFF2-40B4-BE49-F238E27FC236}">
                <a16:creationId xmlns:a16="http://schemas.microsoft.com/office/drawing/2014/main" id="{81DBCB76-22FF-9E94-609C-C0D15B4D5F5C}"/>
              </a:ext>
            </a:extLst>
          </p:cNvPr>
          <p:cNvSpPr>
            <a:spLocks noGrp="1"/>
          </p:cNvSpPr>
          <p:nvPr>
            <p:ph type="title"/>
          </p:nvPr>
        </p:nvSpPr>
        <p:spPr>
          <a:xfrm>
            <a:off x="501650" y="317500"/>
            <a:ext cx="11188700" cy="333375"/>
          </a:xfrm>
        </p:spPr>
        <p:txBody>
          <a:bodyPr vert="horz"/>
          <a:lstStyle/>
          <a:p>
            <a:r>
              <a:rPr lang="nl-NL">
                <a:solidFill>
                  <a:schemeClr val="accent1"/>
                </a:solidFill>
              </a:rPr>
              <a:t>Stap 4 | </a:t>
            </a:r>
            <a:r>
              <a:rPr lang="nl-NL"/>
              <a:t>De vierde stap is het in kaart brengen van de extra tijdsinvestering van thuismonitoring (1/2)</a:t>
            </a:r>
          </a:p>
        </p:txBody>
      </p:sp>
      <p:graphicFrame>
        <p:nvGraphicFramePr>
          <p:cNvPr id="2" name="Table 1">
            <a:extLst>
              <a:ext uri="{FF2B5EF4-FFF2-40B4-BE49-F238E27FC236}">
                <a16:creationId xmlns:a16="http://schemas.microsoft.com/office/drawing/2014/main" id="{60DDA3C4-A599-1D2A-D1C4-4F78EE80BBA4}"/>
              </a:ext>
            </a:extLst>
          </p:cNvPr>
          <p:cNvGraphicFramePr>
            <a:graphicFrameLocks noGrp="1"/>
          </p:cNvGraphicFramePr>
          <p:nvPr>
            <p:extLst>
              <p:ext uri="{D42A27DB-BD31-4B8C-83A1-F6EECF244321}">
                <p14:modId xmlns:p14="http://schemas.microsoft.com/office/powerpoint/2010/main" val="2790536428"/>
              </p:ext>
            </p:extLst>
          </p:nvPr>
        </p:nvGraphicFramePr>
        <p:xfrm>
          <a:off x="487814" y="1642576"/>
          <a:ext cx="11208886" cy="4648809"/>
        </p:xfrm>
        <a:graphic>
          <a:graphicData uri="http://schemas.openxmlformats.org/drawingml/2006/table">
            <a:tbl>
              <a:tblPr firstRow="1" bandRow="1">
                <a:tableStyleId>{5C22544A-7EE6-4342-B048-85BDC9FD1C3A}</a:tableStyleId>
              </a:tblPr>
              <a:tblGrid>
                <a:gridCol w="1678608">
                  <a:extLst>
                    <a:ext uri="{9D8B030D-6E8A-4147-A177-3AD203B41FA5}">
                      <a16:colId xmlns:a16="http://schemas.microsoft.com/office/drawing/2014/main" val="699280732"/>
                    </a:ext>
                  </a:extLst>
                </a:gridCol>
                <a:gridCol w="1175602">
                  <a:extLst>
                    <a:ext uri="{9D8B030D-6E8A-4147-A177-3AD203B41FA5}">
                      <a16:colId xmlns:a16="http://schemas.microsoft.com/office/drawing/2014/main" val="377983464"/>
                    </a:ext>
                  </a:extLst>
                </a:gridCol>
                <a:gridCol w="244573">
                  <a:extLst>
                    <a:ext uri="{9D8B030D-6E8A-4147-A177-3AD203B41FA5}">
                      <a16:colId xmlns:a16="http://schemas.microsoft.com/office/drawing/2014/main" val="1654079735"/>
                    </a:ext>
                  </a:extLst>
                </a:gridCol>
                <a:gridCol w="827887">
                  <a:extLst>
                    <a:ext uri="{9D8B030D-6E8A-4147-A177-3AD203B41FA5}">
                      <a16:colId xmlns:a16="http://schemas.microsoft.com/office/drawing/2014/main" val="1783886007"/>
                    </a:ext>
                  </a:extLst>
                </a:gridCol>
                <a:gridCol w="97609">
                  <a:extLst>
                    <a:ext uri="{9D8B030D-6E8A-4147-A177-3AD203B41FA5}">
                      <a16:colId xmlns:a16="http://schemas.microsoft.com/office/drawing/2014/main" val="1529540764"/>
                    </a:ext>
                  </a:extLst>
                </a:gridCol>
                <a:gridCol w="2922257">
                  <a:extLst>
                    <a:ext uri="{9D8B030D-6E8A-4147-A177-3AD203B41FA5}">
                      <a16:colId xmlns:a16="http://schemas.microsoft.com/office/drawing/2014/main" val="1530829042"/>
                    </a:ext>
                  </a:extLst>
                </a:gridCol>
                <a:gridCol w="97609">
                  <a:extLst>
                    <a:ext uri="{9D8B030D-6E8A-4147-A177-3AD203B41FA5}">
                      <a16:colId xmlns:a16="http://schemas.microsoft.com/office/drawing/2014/main" val="547641877"/>
                    </a:ext>
                  </a:extLst>
                </a:gridCol>
                <a:gridCol w="287769">
                  <a:extLst>
                    <a:ext uri="{9D8B030D-6E8A-4147-A177-3AD203B41FA5}">
                      <a16:colId xmlns:a16="http://schemas.microsoft.com/office/drawing/2014/main" val="3437363896"/>
                    </a:ext>
                  </a:extLst>
                </a:gridCol>
                <a:gridCol w="969243">
                  <a:extLst>
                    <a:ext uri="{9D8B030D-6E8A-4147-A177-3AD203B41FA5}">
                      <a16:colId xmlns:a16="http://schemas.microsoft.com/office/drawing/2014/main" val="508958923"/>
                    </a:ext>
                  </a:extLst>
                </a:gridCol>
                <a:gridCol w="969243">
                  <a:extLst>
                    <a:ext uri="{9D8B030D-6E8A-4147-A177-3AD203B41FA5}">
                      <a16:colId xmlns:a16="http://schemas.microsoft.com/office/drawing/2014/main" val="3738000788"/>
                    </a:ext>
                  </a:extLst>
                </a:gridCol>
                <a:gridCol w="969243">
                  <a:extLst>
                    <a:ext uri="{9D8B030D-6E8A-4147-A177-3AD203B41FA5}">
                      <a16:colId xmlns:a16="http://schemas.microsoft.com/office/drawing/2014/main" val="432058634"/>
                    </a:ext>
                  </a:extLst>
                </a:gridCol>
                <a:gridCol w="969243">
                  <a:extLst>
                    <a:ext uri="{9D8B030D-6E8A-4147-A177-3AD203B41FA5}">
                      <a16:colId xmlns:a16="http://schemas.microsoft.com/office/drawing/2014/main" val="1861561212"/>
                    </a:ext>
                  </a:extLst>
                </a:gridCol>
              </a:tblGrid>
              <a:tr h="500900">
                <a:tc>
                  <a:txBody>
                    <a:bodyPr/>
                    <a:lstStyle/>
                    <a:p>
                      <a:pPr algn="ctr"/>
                      <a:endParaRPr lang="nl-NL" sz="1100">
                        <a:solidFill>
                          <a:schemeClr val="tx1"/>
                        </a:solidFill>
                      </a:endParaRPr>
                    </a:p>
                  </a:txBody>
                  <a:tcPr marL="36000" marR="36000" marT="0" marB="0" anchor="ctr">
                    <a:lnB w="76200" cap="flat" cmpd="sng" algn="ctr">
                      <a:solidFill>
                        <a:schemeClr val="bg1"/>
                      </a:solidFill>
                      <a:prstDash val="solid"/>
                      <a:round/>
                      <a:headEnd type="none" w="med" len="med"/>
                      <a:tailEnd type="none" w="med" len="med"/>
                    </a:lnB>
                    <a:noFill/>
                  </a:tcPr>
                </a:tc>
                <a:tc>
                  <a:txBody>
                    <a:bodyPr/>
                    <a:lstStyle/>
                    <a:p>
                      <a:pPr algn="ctr"/>
                      <a:r>
                        <a:rPr lang="nl-NL" sz="1100">
                          <a:solidFill>
                            <a:schemeClr val="tx1"/>
                          </a:solidFill>
                        </a:rPr>
                        <a:t># activiteiten</a:t>
                      </a:r>
                      <a:r>
                        <a:rPr lang="nl-NL" sz="1100" baseline="30000">
                          <a:solidFill>
                            <a:schemeClr val="tx1"/>
                          </a:solidFill>
                        </a:rPr>
                        <a:t>3</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gridSpan="2">
                  <a:txBody>
                    <a:bodyPr/>
                    <a:lstStyle/>
                    <a:p>
                      <a:pPr algn="ctr"/>
                      <a:r>
                        <a:rPr lang="nl-NL" sz="1100">
                          <a:solidFill>
                            <a:schemeClr val="tx1"/>
                          </a:solidFill>
                        </a:rPr>
                        <a:t>Tijdsbesteding</a:t>
                      </a: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gridSpan="2">
                  <a:txBody>
                    <a:bodyPr/>
                    <a:lstStyle/>
                    <a:p>
                      <a:pPr algn="ctr"/>
                      <a:r>
                        <a:rPr lang="nl-NL" sz="1100">
                          <a:solidFill>
                            <a:schemeClr val="tx1"/>
                          </a:solidFill>
                        </a:rPr>
                        <a:t>Aannames</a:t>
                      </a:r>
                      <a:endParaRPr lang="nl-NL" sz="1100" baseline="30000">
                        <a:solidFill>
                          <a:schemeClr val="tx1"/>
                        </a:solidFill>
                      </a:endParaRPr>
                    </a:p>
                    <a:p>
                      <a:pPr algn="ctr"/>
                      <a:r>
                        <a:rPr lang="nl-NL" sz="1100" baseline="30000">
                          <a:solidFill>
                            <a:schemeClr val="tx1"/>
                          </a:solidFill>
                        </a:rPr>
                        <a:t>(Hypothesen COPD)</a:t>
                      </a: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Medisch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algn="ctr"/>
                      <a:r>
                        <a:rPr lang="nl-NL" sz="1100">
                          <a:solidFill>
                            <a:schemeClr val="tx1"/>
                          </a:solidFill>
                        </a:rPr>
                        <a:t>Arts-assistent</a:t>
                      </a:r>
                    </a:p>
                    <a:p>
                      <a:pPr algn="ctr"/>
                      <a:r>
                        <a:rPr lang="nl-NL" sz="1100">
                          <a:solidFill>
                            <a:schemeClr val="tx1"/>
                          </a:solidFill>
                        </a:rPr>
                        <a:t>(uur)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Verpl. Specialist (uur)</a:t>
                      </a:r>
                    </a:p>
                  </a:txBody>
                  <a:tcPr marL="36000" marR="36000" marT="0" marB="0" anchor="ctr">
                    <a:lnB w="381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err="1">
                          <a:solidFill>
                            <a:schemeClr val="tx1"/>
                          </a:solidFill>
                        </a:rPr>
                        <a:t>Verpleeg-kundige</a:t>
                      </a:r>
                      <a:r>
                        <a:rPr lang="nl-NL" sz="1100">
                          <a:solidFill>
                            <a:schemeClr val="tx1"/>
                          </a:solidFill>
                        </a:rPr>
                        <a:t> (uur)</a:t>
                      </a:r>
                    </a:p>
                  </a:txBody>
                  <a:tcPr marL="36000" marR="36000" marT="0" marB="0" anchor="ctr">
                    <a:lnB w="381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5143999"/>
                  </a:ext>
                </a:extLst>
              </a:tr>
              <a:tr h="595263">
                <a:tc>
                  <a:txBody>
                    <a:bodyPr/>
                    <a:lstStyle/>
                    <a:p>
                      <a:pPr algn="ctr"/>
                      <a:r>
                        <a:rPr lang="nl-NL" sz="1100" b="1">
                          <a:solidFill>
                            <a:schemeClr val="tx1"/>
                          </a:solidFill>
                        </a:rPr>
                        <a:t>Bespaarde polibezoeken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b="0" kern="1200">
                          <a:solidFill>
                            <a:schemeClr val="tx1"/>
                          </a:solidFill>
                          <a:latin typeface="+mn-lt"/>
                          <a:ea typeface="+mn-ea"/>
                          <a:cs typeface="+mn-cs"/>
                        </a:rPr>
                        <a:t>7300-14.600</a:t>
                      </a:r>
                    </a:p>
                  </a:txBody>
                  <a:tcPr marL="36000" marR="3600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nl-NL" sz="1600" b="1" kern="1200">
                          <a:solidFill>
                            <a:schemeClr val="tx1"/>
                          </a:solidFill>
                          <a:latin typeface="+mn-lt"/>
                          <a:ea typeface="+mn-ea"/>
                          <a:cs typeface="+mn-cs"/>
                        </a:rPr>
                        <a:t>×</a:t>
                      </a:r>
                    </a:p>
                  </a:txBody>
                  <a:tcPr marL="36000" marR="36000" marT="0" marB="0" anchor="ctr">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kern="1200">
                          <a:solidFill>
                            <a:schemeClr val="tx1"/>
                          </a:solidFill>
                          <a:latin typeface="+mn-lt"/>
                          <a:ea typeface="+mn-ea"/>
                          <a:cs typeface="+mn-cs"/>
                        </a:rPr>
                        <a:t>20 min.</a:t>
                      </a:r>
                    </a:p>
                  </a:txBody>
                  <a:tcPr marL="36000" marR="36000" marT="0" marB="0" anchor="ctr">
                    <a:lnL w="12700" cap="flat" cmpd="sng" algn="ctr">
                      <a:noFill/>
                      <a:prstDash val="solid"/>
                      <a:round/>
                      <a:headEnd type="none" w="med" len="med"/>
                      <a:tailEnd type="none" w="med" len="med"/>
                    </a:lnL>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solidFill>
                            <a:schemeClr val="tx1"/>
                          </a:solidFill>
                        </a:rPr>
                        <a:t>Op basis van minimaal en maximaal aantal consulten en klinische ligduur in het hybride zorgpad</a:t>
                      </a:r>
                      <a:r>
                        <a:rPr lang="nl-NL" sz="1000" baseline="30000">
                          <a:solidFill>
                            <a:schemeClr val="tx1"/>
                          </a:solidFill>
                        </a:rPr>
                        <a:t>4</a:t>
                      </a:r>
                      <a:endParaRPr lang="nl-NL" sz="1000">
                        <a:solidFill>
                          <a:schemeClr val="tx1"/>
                        </a:solidFill>
                      </a:endParaRPr>
                    </a:p>
                    <a:p>
                      <a:pPr marL="171450" indent="-171450">
                        <a:buFont typeface="Arial" panose="020B0604020202020204" pitchFamily="34" charset="0"/>
                        <a:buChar char="•"/>
                      </a:pPr>
                      <a:r>
                        <a:rPr lang="nl-NL" sz="1000">
                          <a:solidFill>
                            <a:schemeClr val="tx1"/>
                          </a:solidFill>
                        </a:rPr>
                        <a:t>Elke zorgverlener (excl.  arts-assistent) levert een gelijke bijdrage</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800-1600</a:t>
                      </a:r>
                    </a:p>
                  </a:txBody>
                  <a:tcPr marL="36000" marR="36000" marT="0" marB="0" anchor="ctr">
                    <a:lnT w="381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15317"/>
                  </a:ext>
                </a:extLst>
              </a:tr>
              <a:tr h="595263">
                <a:tc>
                  <a:txBody>
                    <a:bodyPr/>
                    <a:lstStyle/>
                    <a:p>
                      <a:pPr algn="ctr"/>
                      <a:r>
                        <a:rPr lang="nl-NL" sz="1100" b="1">
                          <a:solidFill>
                            <a:schemeClr val="tx1"/>
                          </a:solidFill>
                        </a:rPr>
                        <a:t>Minder SEH-bezoeken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950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15-90 min </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r>
                        <a:rPr lang="nl-NL" sz="1000">
                          <a:solidFill>
                            <a:schemeClr val="tx1"/>
                          </a:solidFill>
                        </a:rPr>
                        <a:t>15 min medisch specialist per SEH-bezoek</a:t>
                      </a:r>
                    </a:p>
                    <a:p>
                      <a:pPr marL="171450" indent="-171450">
                        <a:buFont typeface="Arial" panose="020B0604020202020204" pitchFamily="34" charset="0"/>
                        <a:buChar char="•"/>
                      </a:pPr>
                      <a:r>
                        <a:rPr lang="nl-NL" sz="1000">
                          <a:solidFill>
                            <a:schemeClr val="tx1"/>
                          </a:solidFill>
                        </a:rPr>
                        <a:t>60 min arts-assistent per SEH-bezoek</a:t>
                      </a:r>
                      <a:r>
                        <a:rPr lang="nl-NL" sz="1000" baseline="30000">
                          <a:solidFill>
                            <a:schemeClr val="tx1"/>
                          </a:solidFill>
                        </a:rPr>
                        <a:t>2</a:t>
                      </a:r>
                      <a:endParaRPr lang="nl-NL" sz="1000">
                        <a:solidFill>
                          <a:schemeClr val="tx1"/>
                        </a:solidFill>
                      </a:endParaRPr>
                    </a:p>
                    <a:p>
                      <a:pPr marL="171450" indent="-171450">
                        <a:buFont typeface="Arial" panose="020B0604020202020204" pitchFamily="34" charset="0"/>
                        <a:buChar char="•"/>
                      </a:pPr>
                      <a:r>
                        <a:rPr lang="nl-NL" sz="1000">
                          <a:solidFill>
                            <a:schemeClr val="tx1"/>
                          </a:solidFill>
                        </a:rPr>
                        <a:t>90 min verpleegkundige per SEH-bezoek</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240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950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1400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74904"/>
                  </a:ext>
                </a:extLst>
              </a:tr>
              <a:tr h="595263">
                <a:tc>
                  <a:txBody>
                    <a:bodyPr/>
                    <a:lstStyle/>
                    <a:p>
                      <a:pPr algn="ctr"/>
                      <a:r>
                        <a:rPr lang="nl-NL" sz="1100" b="1">
                          <a:solidFill>
                            <a:schemeClr val="tx1"/>
                          </a:solidFill>
                        </a:rPr>
                        <a:t>Afname klinische opnamen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nl-NL" sz="1100">
                          <a:solidFill>
                            <a:schemeClr val="tx1"/>
                          </a:solidFill>
                        </a:rPr>
                        <a:t>430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Calibri"/>
                          <a:ea typeface="+mn-ea"/>
                          <a:cs typeface="+mn-cs"/>
                        </a:rPr>
                        <a:t>×</a:t>
                      </a: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06000"/>
                        </a:lnSpc>
                        <a:buFont typeface="Arial" panose="020B0604020202020204" pitchFamily="34" charset="0"/>
                        <a:buChar char="•"/>
                      </a:pPr>
                      <a:r>
                        <a:rPr lang="nl-NL" sz="1000"/>
                        <a:t>Gemiddelde duur opname 6,3 dagen</a:t>
                      </a:r>
                    </a:p>
                    <a:p>
                      <a:pPr marL="171450" indent="-171450">
                        <a:buFont typeface="Arial" panose="020B0604020202020204" pitchFamily="34" charset="0"/>
                        <a:buChar char="•"/>
                      </a:pPr>
                      <a:r>
                        <a:rPr lang="nl-NL" sz="1000">
                          <a:solidFill>
                            <a:schemeClr val="tx1"/>
                          </a:solidFill>
                        </a:rPr>
                        <a:t>15 min medisch specialist per opnamedag</a:t>
                      </a:r>
                    </a:p>
                    <a:p>
                      <a:pPr marL="171450" indent="-171450">
                        <a:buFont typeface="Arial" panose="020B0604020202020204" pitchFamily="34" charset="0"/>
                        <a:buChar char="•"/>
                      </a:pPr>
                      <a:r>
                        <a:rPr lang="nl-NL" sz="1000">
                          <a:solidFill>
                            <a:schemeClr val="tx1"/>
                          </a:solidFill>
                        </a:rPr>
                        <a:t>30 min arts-assistent per opnamedag</a:t>
                      </a:r>
                    </a:p>
                    <a:p>
                      <a:pPr marL="171450" indent="-171450">
                        <a:buFont typeface="Arial" panose="020B0604020202020204" pitchFamily="34" charset="0"/>
                        <a:buChar char="•"/>
                      </a:pPr>
                      <a:r>
                        <a:rPr lang="nl-NL" sz="1000">
                          <a:solidFill>
                            <a:schemeClr val="tx1"/>
                          </a:solidFill>
                        </a:rPr>
                        <a:t>230 min verpleegkundige per opnamedag</a:t>
                      </a: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700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1400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10.400</a:t>
                      </a:r>
                    </a:p>
                  </a:txBody>
                  <a:tcPr marL="36000" marR="3600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01221"/>
                  </a:ext>
                </a:extLst>
              </a:tr>
              <a:tr h="595263">
                <a:tc>
                  <a:txBody>
                    <a:bodyPr/>
                    <a:lstStyle/>
                    <a:p>
                      <a:pPr algn="ctr"/>
                      <a:r>
                        <a:rPr lang="nl-NL" sz="1100" b="1">
                          <a:solidFill>
                            <a:schemeClr val="tx1"/>
                          </a:solidFill>
                        </a:rPr>
                        <a:t>Kortere klinische ligduur</a:t>
                      </a:r>
                    </a:p>
                    <a:p>
                      <a:pPr algn="ctr"/>
                      <a:r>
                        <a:rPr lang="nl-NL" sz="1100" b="1">
                          <a:solidFill>
                            <a:schemeClr val="tx1"/>
                          </a:solidFill>
                        </a:rPr>
                        <a:t>(dagen)</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a:solidFill>
                            <a:schemeClr val="tx1"/>
                          </a:solidFill>
                        </a:rPr>
                        <a:t>0,3 - 1,3</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600" b="1" i="0" u="none" strike="noStrike" kern="1200" cap="none" spc="0" normalizeH="0" baseline="0" noProof="0">
                        <a:ln>
                          <a:noFill/>
                        </a:ln>
                        <a:solidFill>
                          <a:srgbClr val="3C3C3C"/>
                        </a:solidFill>
                        <a:effectLst/>
                        <a:uLnTx/>
                        <a:uFillTx/>
                        <a:latin typeface="Calibri"/>
                        <a:ea typeface="+mn-ea"/>
                        <a:cs typeface="+mn-cs"/>
                      </a:endParaRPr>
                    </a:p>
                  </a:txBody>
                  <a:tcPr marL="36000" marR="36000" marT="0" marB="0" anchor="ctr">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15-230 min</a:t>
                      </a:r>
                    </a:p>
                  </a:txBody>
                  <a:tcPr marL="36000" marR="36000" marT="0" marB="0" anchor="ctr">
                    <a:lnL w="12700" cmpd="sng">
                      <a:noFill/>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~1050 opnamen in het hybride zorgpad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Duur neemt gemiddeld af van 6,3 naar 5,8 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t>Gerekend wordt met ligduur van 5 tot 6 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a:solidFill>
                            <a:schemeClr val="tx1"/>
                          </a:solidFill>
                        </a:rPr>
                        <a:t>15-230 min/dag per patiënt (zie hierboven)</a:t>
                      </a:r>
                    </a:p>
                  </a:txBody>
                  <a:tcPr marL="36000" marR="36000" marT="0" marB="0" anchor="ctr">
                    <a:lnL w="635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600" b="1" i="0" u="none" strike="noStrike" kern="1200" cap="none" spc="0" normalizeH="0" baseline="0" noProof="0">
                          <a:ln>
                            <a:noFill/>
                          </a:ln>
                          <a:solidFill>
                            <a:srgbClr val="3C3C3C"/>
                          </a:solidFill>
                          <a:effectLst/>
                          <a:uLnTx/>
                          <a:uFillTx/>
                          <a:latin typeface="Calibri"/>
                          <a:ea typeface="+mn-ea"/>
                          <a:cs typeface="+mn-cs"/>
                        </a:rPr>
                        <a:t>=</a:t>
                      </a:r>
                      <a:endParaRPr lang="nl-NL" sz="1600" b="1">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100-300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150-600</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0" lang="nl-NL" sz="1100" b="0" i="0" u="none" strike="noStrike" kern="1200" cap="none" spc="0" normalizeH="0" baseline="0" noProof="0">
                          <a:ln>
                            <a:noFill/>
                          </a:ln>
                          <a:solidFill>
                            <a:srgbClr val="3C3C3C"/>
                          </a:solidFill>
                          <a:effectLst/>
                          <a:uLnTx/>
                          <a:uFillTx/>
                          <a:latin typeface="Calibri"/>
                          <a:ea typeface="+mn-ea"/>
                          <a:cs typeface="+mn-cs"/>
                        </a:rPr>
                        <a:t>-</a:t>
                      </a: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1200-5200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43541"/>
                  </a:ext>
                </a:extLst>
              </a:tr>
              <a:tr h="316738">
                <a:tc>
                  <a:txBody>
                    <a:bodyPr/>
                    <a:lstStyle/>
                    <a:p>
                      <a:pPr algn="ctr"/>
                      <a:r>
                        <a:rPr lang="nl-NL" sz="1100" b="1">
                          <a:solidFill>
                            <a:schemeClr val="bg1"/>
                          </a:solidFill>
                        </a:rPr>
                        <a:t>Vrijgekomen uren (jaar)</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r>
                        <a:rPr lang="nl-NL" sz="1000" i="1">
                          <a:solidFill>
                            <a:schemeClr val="tx1"/>
                          </a:solidFill>
                        </a:rPr>
                        <a:t>      </a:t>
                      </a:r>
                      <a:r>
                        <a:rPr lang="nl-NL" sz="800" i="1">
                          <a:solidFill>
                            <a:schemeClr val="tx1"/>
                          </a:solidFill>
                        </a:rPr>
                        <a:t>Getallen zijn afgerond op honderden</a:t>
                      </a:r>
                    </a:p>
                  </a:txBody>
                  <a:tcPr marL="36000" marR="36000" marT="0" marB="0">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1800-2900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2400-2900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800-1600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13.800-18.700</a:t>
                      </a:r>
                    </a:p>
                  </a:txBody>
                  <a:tcPr marL="36000" marR="36000" marT="0" marB="0" anchor="ct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139970027"/>
                  </a:ext>
                </a:extLst>
              </a:tr>
              <a:tr h="316738">
                <a:tc>
                  <a:txBody>
                    <a:bodyPr/>
                    <a:lstStyle/>
                    <a:p>
                      <a:pPr algn="ctr"/>
                      <a:r>
                        <a:rPr lang="nl-NL" sz="1100" b="1">
                          <a:solidFill>
                            <a:schemeClr val="bg1"/>
                          </a:solidFill>
                        </a:rPr>
                        <a:t>Vrijgekomen uren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L w="12700" cap="flat" cmpd="sng" algn="ctr">
                      <a:noFill/>
                      <a:prstDash val="solid"/>
                      <a:round/>
                      <a:headEnd type="none" w="med" len="med"/>
                      <a:tailEnd type="none" w="med" len="med"/>
                    </a:lnL>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nl-NL" sz="1100" b="1">
                          <a:solidFill>
                            <a:schemeClr val="tx1"/>
                          </a:solidFill>
                        </a:rPr>
                        <a:t>40-60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50-60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20-30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r>
                        <a:rPr lang="nl-NL" sz="1100" b="1">
                          <a:solidFill>
                            <a:schemeClr val="tx1"/>
                          </a:solidFill>
                        </a:rPr>
                        <a:t>270-360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485224504"/>
                  </a:ext>
                </a:extLst>
              </a:tr>
              <a:tr h="249789">
                <a:tc>
                  <a:txBody>
                    <a:bodyPr/>
                    <a:lstStyle/>
                    <a:p>
                      <a:pPr algn="ctr"/>
                      <a:endParaRPr lang="nl-NL" sz="1100" b="1">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2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endParaRPr lang="nl-NL" sz="11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endParaRPr lang="nl-NL" sz="1600" b="1">
                        <a:solidFill>
                          <a:schemeClr val="tx1"/>
                        </a:solidFill>
                      </a:endParaRPr>
                    </a:p>
                  </a:txBody>
                  <a:tcPr marL="36000" marR="36000" marT="0" marB="0" anchor="ctr">
                    <a:lnT w="190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190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83248"/>
                  </a:ext>
                </a:extLst>
              </a:tr>
              <a:tr h="514699">
                <a:tc>
                  <a:txBody>
                    <a:bodyPr/>
                    <a:lstStyle/>
                    <a:p>
                      <a:pPr algn="ctr"/>
                      <a:r>
                        <a:rPr lang="nl-NL" sz="1100" b="1">
                          <a:solidFill>
                            <a:schemeClr val="tx1"/>
                          </a:solidFill>
                        </a:rPr>
                        <a:t>Extra activiteit thuismonitoring</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D9D9"/>
                    </a:solidFill>
                  </a:tcPr>
                </a:tc>
                <a:tc>
                  <a:txBody>
                    <a:bodyPr/>
                    <a:lstStyle/>
                    <a:p>
                      <a:pPr algn="ctr"/>
                      <a:r>
                        <a:rPr lang="nl-NL" sz="1100">
                          <a:solidFill>
                            <a:schemeClr val="tx1"/>
                          </a:solidFill>
                        </a:rPr>
                        <a:t>7300</a:t>
                      </a:r>
                    </a:p>
                  </a:txBody>
                  <a:tcPr marL="36000" marR="36000" marT="0" marB="0" anchor="ctr">
                    <a:lnL w="762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rgbClr val="3C3C3C"/>
                          </a:solidFill>
                          <a:effectLst/>
                          <a:uLnTx/>
                          <a:uFillTx/>
                          <a:latin typeface="+mn-lt"/>
                          <a:ea typeface="+mn-ea"/>
                          <a:cs typeface="+mn-cs"/>
                        </a:rPr>
                        <a:t>×</a:t>
                      </a:r>
                      <a:endParaRPr kumimoji="0" lang="nl-NL" sz="1200" b="1" i="0" u="none" strike="noStrike" kern="1200" cap="none" spc="0" normalizeH="0" baseline="0" noProof="0">
                        <a:ln>
                          <a:noFill/>
                        </a:ln>
                        <a:solidFill>
                          <a:srgbClr val="3C3C3C"/>
                        </a:solidFill>
                        <a:effectLst/>
                        <a:uLnTx/>
                        <a:uFillTx/>
                        <a:latin typeface="+mn-lt"/>
                        <a:ea typeface="+mn-ea"/>
                        <a:cs typeface="+mn-cs"/>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algn="ctr"/>
                      <a:r>
                        <a:rPr lang="nl-NL" sz="1100">
                          <a:solidFill>
                            <a:schemeClr val="tx1"/>
                          </a:solidFill>
                        </a:rPr>
                        <a:t> 85 min</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gridSpan="2">
                  <a:txBody>
                    <a:bodyPr/>
                    <a:lstStyle/>
                    <a:p>
                      <a:pPr marL="171450" indent="-171450">
                        <a:buFont typeface="Arial" panose="020B0604020202020204" pitchFamily="34" charset="0"/>
                        <a:buChar char="•"/>
                      </a:pPr>
                      <a:r>
                        <a:rPr lang="nl-NL" sz="1000">
                          <a:solidFill>
                            <a:schemeClr val="tx1"/>
                          </a:solidFill>
                        </a:rPr>
                        <a:t>1 FTE monitoringsverpleegkundige op 750 patiënten is ~85 min per patiënt over ~2 monitoringsperioden</a:t>
                      </a:r>
                    </a:p>
                    <a:p>
                      <a:pPr marL="171450" indent="-171450">
                        <a:buFont typeface="Arial" panose="020B0604020202020204" pitchFamily="34" charset="0"/>
                        <a:buChar char="•"/>
                      </a:pPr>
                      <a:r>
                        <a:rPr lang="nl-NL" sz="1000">
                          <a:solidFill>
                            <a:schemeClr val="tx1"/>
                          </a:solidFill>
                        </a:rPr>
                        <a:t>Medisch specialist 20 min per 500 patiënten per dag</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nl-NL"/>
                    </a:p>
                  </a:txBody>
                  <a:tcPr/>
                </a:tc>
                <a:tc>
                  <a:txBody>
                    <a:bodyPr/>
                    <a:lstStyle/>
                    <a:p>
                      <a:pPr algn="ctr"/>
                      <a:r>
                        <a:rPr lang="nl-NL" sz="1600" b="1">
                          <a:solidFill>
                            <a:schemeClr val="tx1"/>
                          </a:solidFill>
                        </a:rPr>
                        <a:t>=</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1150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nl-NL" sz="1100">
                        <a:solidFill>
                          <a:schemeClr val="tx1"/>
                        </a:solidFill>
                      </a:endParaRP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nl-NL" sz="1100">
                          <a:solidFill>
                            <a:schemeClr val="tx1"/>
                          </a:solidFill>
                        </a:rPr>
                        <a:t>10.200</a:t>
                      </a:r>
                    </a:p>
                  </a:txBody>
                  <a:tcPr marL="36000" marR="36000" marT="0" marB="0" anchor="ct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25108"/>
                  </a:ext>
                </a:extLst>
              </a:tr>
              <a:tr h="3167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1">
                          <a:solidFill>
                            <a:schemeClr val="bg1"/>
                          </a:solidFill>
                        </a:rPr>
                        <a:t>Geïnvesteerde tijd (week)</a:t>
                      </a:r>
                    </a:p>
                  </a:txBody>
                  <a:tcPr marL="36000" marR="3600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179"/>
                    </a:solidFill>
                  </a:tcPr>
                </a:tc>
                <a:tc>
                  <a:txBody>
                    <a:bodyPr/>
                    <a:lstStyle/>
                    <a:p>
                      <a:pPr algn="ctr"/>
                      <a:endParaRPr lang="nl-NL" sz="1100">
                        <a:solidFill>
                          <a:schemeClr val="tx1"/>
                        </a:solidFill>
                      </a:endParaRPr>
                    </a:p>
                  </a:txBody>
                  <a:tcPr marL="36000" marR="36000" marT="0" marB="0" anchor="ctr">
                    <a:lnL w="7620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gridSpan="2">
                  <a:txBody>
                    <a:bodyPr/>
                    <a:lstStyle/>
                    <a:p>
                      <a:pPr algn="ctr"/>
                      <a:endParaRPr lang="nl-NL" sz="11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gridSpan="2">
                  <a:txBody>
                    <a:bodyPr/>
                    <a:lstStyle/>
                    <a:p>
                      <a:pPr marL="0" indent="0">
                        <a:buFont typeface="Arial" panose="020B0604020202020204" pitchFamily="34" charset="0"/>
                        <a:buNone/>
                      </a:pPr>
                      <a:endParaRPr lang="nl-NL" sz="1000">
                        <a:solidFill>
                          <a:schemeClr val="tx1"/>
                        </a:solidFill>
                      </a:endParaRPr>
                    </a:p>
                  </a:txBody>
                  <a:tcPr marL="36000" marR="36000" marT="0" marB="0" anchor="ctr">
                    <a:lnT w="19050" cap="flat" cmpd="sng" algn="ctr">
                      <a:solidFill>
                        <a:schemeClr val="tx1"/>
                      </a:solidFill>
                      <a:prstDash val="solid"/>
                      <a:round/>
                      <a:headEnd type="none" w="med" len="med"/>
                      <a:tailEnd type="none" w="med" len="med"/>
                    </a:lnT>
                    <a:noFill/>
                  </a:tcPr>
                </a:tc>
                <a:tc hMerge="1">
                  <a:txBody>
                    <a:bodyPr/>
                    <a:lstStyle/>
                    <a:p>
                      <a:endParaRPr lang="nl-NL"/>
                    </a:p>
                  </a:txBody>
                  <a:tcPr/>
                </a:tc>
                <a:tc>
                  <a:txBody>
                    <a:bodyPr/>
                    <a:lstStyle/>
                    <a:p>
                      <a:pPr algn="ctr"/>
                      <a:endParaRPr lang="nl-NL" sz="1100">
                        <a:solidFill>
                          <a:schemeClr val="tx1"/>
                        </a:solidFill>
                      </a:endParaRPr>
                    </a:p>
                  </a:txBody>
                  <a:tcPr marL="36000" marR="36000" marT="0" marB="0"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pPr algn="ctr"/>
                      <a:r>
                        <a:rPr lang="nl-NL" sz="1100" b="1">
                          <a:solidFill>
                            <a:schemeClr val="tx1"/>
                          </a:solidFill>
                        </a:rPr>
                        <a:t>20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nl-NL" sz="1100" b="1">
                        <a:solidFill>
                          <a:schemeClr val="tx1"/>
                        </a:solidFill>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nl-NL" sz="1100" b="1" dirty="0">
                          <a:solidFill>
                            <a:schemeClr val="tx1"/>
                          </a:solidFill>
                        </a:rPr>
                        <a:t>200</a:t>
                      </a: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EEE9"/>
                    </a:solidFill>
                  </a:tcPr>
                </a:tc>
                <a:extLst>
                  <a:ext uri="{0D108BD9-81ED-4DB2-BD59-A6C34878D82A}">
                    <a16:rowId xmlns:a16="http://schemas.microsoft.com/office/drawing/2014/main" val="754782603"/>
                  </a:ext>
                </a:extLst>
              </a:tr>
            </a:tbl>
          </a:graphicData>
        </a:graphic>
      </p:graphicFrame>
      <p:sp>
        <p:nvSpPr>
          <p:cNvPr id="6" name="Rectangle 5">
            <a:extLst>
              <a:ext uri="{FF2B5EF4-FFF2-40B4-BE49-F238E27FC236}">
                <a16:creationId xmlns:a16="http://schemas.microsoft.com/office/drawing/2014/main" id="{C6158692-81C9-49AE-ABF5-68F53E7D6142}"/>
              </a:ext>
            </a:extLst>
          </p:cNvPr>
          <p:cNvSpPr/>
          <p:nvPr/>
        </p:nvSpPr>
        <p:spPr bwMode="gray">
          <a:xfrm>
            <a:off x="479425" y="1453977"/>
            <a:ext cx="11208886" cy="3841783"/>
          </a:xfrm>
          <a:prstGeom prst="rect">
            <a:avLst/>
          </a:prstGeom>
          <a:solidFill>
            <a:schemeClr val="bg1">
              <a:alpha val="81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
        <p:nvSpPr>
          <p:cNvPr id="11" name="Rectangle 10">
            <a:extLst>
              <a:ext uri="{FF2B5EF4-FFF2-40B4-BE49-F238E27FC236}">
                <a16:creationId xmlns:a16="http://schemas.microsoft.com/office/drawing/2014/main" id="{74E2CA0F-76FF-704C-15A9-03FA5DC5F108}"/>
              </a:ext>
            </a:extLst>
          </p:cNvPr>
          <p:cNvSpPr/>
          <p:nvPr/>
        </p:nvSpPr>
        <p:spPr bwMode="gray">
          <a:xfrm>
            <a:off x="1451029" y="6446625"/>
            <a:ext cx="9372512" cy="257452"/>
          </a:xfrm>
          <a:prstGeom prst="rect">
            <a:avLst/>
          </a:prstGeom>
          <a:noFill/>
          <a:ln w="19050" algn="ctr">
            <a:noFill/>
            <a:miter lim="800000"/>
            <a:headEnd/>
            <a:tailEnd/>
          </a:ln>
        </p:spPr>
        <p:txBody>
          <a:bodyPr wrap="square" lIns="88900" tIns="88900" rIns="88900" bIns="88900" rtlCol="0" anchor="ctr"/>
          <a:lstStyle/>
          <a:p>
            <a:pPr marL="228600" indent="-228600">
              <a:lnSpc>
                <a:spcPct val="106000"/>
              </a:lnSpc>
              <a:buAutoNum type="arabicParenR"/>
            </a:pPr>
            <a:r>
              <a:rPr lang="nl-NL" sz="800"/>
              <a:t>Dit is een versimpelde weergave en dient alleen ter illustratie. De analyse kan niet worden gezien als een volledige impactevaluatie</a:t>
            </a:r>
          </a:p>
        </p:txBody>
      </p:sp>
      <p:sp>
        <p:nvSpPr>
          <p:cNvPr id="12" name="Rechthoek: afgeronde hoeken 1">
            <a:extLst>
              <a:ext uri="{FF2B5EF4-FFF2-40B4-BE49-F238E27FC236}">
                <a16:creationId xmlns:a16="http://schemas.microsoft.com/office/drawing/2014/main" id="{3DF0A6C8-2066-7864-3E87-D1D8A49DE57E}"/>
              </a:ext>
            </a:extLst>
          </p:cNvPr>
          <p:cNvSpPr/>
          <p:nvPr/>
        </p:nvSpPr>
        <p:spPr>
          <a:xfrm>
            <a:off x="479426" y="1426092"/>
            <a:ext cx="5989108" cy="236144"/>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Voorbeeld van weergegeven impact van hybride zorg op zorgactiviteiten (ter illustratie)</a:t>
            </a:r>
            <a:r>
              <a:rPr lang="nl-NL" sz="1100" b="1" baseline="30000"/>
              <a:t>1</a:t>
            </a:r>
            <a:endParaRPr lang="nl-NL" sz="1100" b="1"/>
          </a:p>
        </p:txBody>
      </p:sp>
      <p:sp>
        <p:nvSpPr>
          <p:cNvPr id="3" name="Rectangle 2">
            <a:extLst>
              <a:ext uri="{FF2B5EF4-FFF2-40B4-BE49-F238E27FC236}">
                <a16:creationId xmlns:a16="http://schemas.microsoft.com/office/drawing/2014/main" id="{9961FDFC-2438-B2E5-9B42-25C84D9053C9}"/>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24" name="Oval 23">
            <a:extLst>
              <a:ext uri="{FF2B5EF4-FFF2-40B4-BE49-F238E27FC236}">
                <a16:creationId xmlns:a16="http://schemas.microsoft.com/office/drawing/2014/main" id="{1318B24B-97B3-CA4E-9582-EBA00C79E581}"/>
              </a:ext>
            </a:extLst>
          </p:cNvPr>
          <p:cNvSpPr/>
          <p:nvPr/>
        </p:nvSpPr>
        <p:spPr bwMode="gray">
          <a:xfrm>
            <a:off x="1916837" y="5194157"/>
            <a:ext cx="6392662" cy="1150864"/>
          </a:xfrm>
          <a:prstGeom prst="ellipse">
            <a:avLst/>
          </a:prstGeom>
          <a:noFill/>
          <a:ln w="19050" algn="ctr">
            <a:solidFill>
              <a:schemeClr val="tx1"/>
            </a:solidFill>
            <a:prstDash val="sysDash"/>
            <a:miter lim="800000"/>
            <a:headEnd/>
            <a:tailEnd/>
            <a:extLst>
              <a:ext uri="{C807C97D-BFC1-408E-A445-0C87EB9F89A2}">
                <ask:lineSketchStyleProps xmlns:ask="http://schemas.microsoft.com/office/drawing/2018/sketchyshapes" sd="2650216993">
                  <a:custGeom>
                    <a:avLst/>
                    <a:gdLst>
                      <a:gd name="connsiteX0" fmla="*/ 0 w 1713273"/>
                      <a:gd name="connsiteY0" fmla="*/ 1898788 h 3797576"/>
                      <a:gd name="connsiteX1" fmla="*/ 856637 w 1713273"/>
                      <a:gd name="connsiteY1" fmla="*/ 0 h 3797576"/>
                      <a:gd name="connsiteX2" fmla="*/ 1713274 w 1713273"/>
                      <a:gd name="connsiteY2" fmla="*/ 1898788 h 3797576"/>
                      <a:gd name="connsiteX3" fmla="*/ 856637 w 1713273"/>
                      <a:gd name="connsiteY3" fmla="*/ 3797576 h 3797576"/>
                      <a:gd name="connsiteX4" fmla="*/ 0 w 1713273"/>
                      <a:gd name="connsiteY4" fmla="*/ 1898788 h 379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273" h="3797576" extrusionOk="0">
                        <a:moveTo>
                          <a:pt x="0" y="1898788"/>
                        </a:moveTo>
                        <a:cubicBezTo>
                          <a:pt x="-57903" y="852593"/>
                          <a:pt x="402821" y="18968"/>
                          <a:pt x="856637" y="0"/>
                        </a:cubicBezTo>
                        <a:cubicBezTo>
                          <a:pt x="1420458" y="186177"/>
                          <a:pt x="1720377" y="1066902"/>
                          <a:pt x="1713274" y="1898788"/>
                        </a:cubicBezTo>
                        <a:cubicBezTo>
                          <a:pt x="1650978" y="2853475"/>
                          <a:pt x="1402736" y="3885827"/>
                          <a:pt x="856637" y="3797576"/>
                        </a:cubicBezTo>
                        <a:cubicBezTo>
                          <a:pt x="412416" y="3690129"/>
                          <a:pt x="95892" y="3126243"/>
                          <a:pt x="0" y="1898788"/>
                        </a:cubicBezTo>
                        <a:close/>
                      </a:path>
                    </a:pathLst>
                  </a:custGeom>
                  <ask:type>
                    <ask:lineSketchNone/>
                  </ask:type>
                </ask:lineSketchStyleProps>
              </a:ext>
            </a:extLst>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600" b="1">
              <a:solidFill>
                <a:schemeClr val="bg1"/>
              </a:solidFill>
            </a:endParaRPr>
          </a:p>
        </p:txBody>
      </p:sp>
    </p:spTree>
    <p:extLst>
      <p:ext uri="{BB962C8B-B14F-4D97-AF65-F5344CB8AC3E}">
        <p14:creationId xmlns:p14="http://schemas.microsoft.com/office/powerpoint/2010/main" val="25875943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2B35C5E-4A77-CEF7-17B1-4933EFFACF7A}"/>
              </a:ext>
            </a:extLst>
          </p:cNvPr>
          <p:cNvGraphicFramePr>
            <a:graphicFrameLocks noChangeAspect="1"/>
          </p:cNvGraphicFramePr>
          <p:nvPr>
            <p:custDataLst>
              <p:tags r:id="rId1"/>
            </p:custDataLst>
            <p:extLst>
              <p:ext uri="{D42A27DB-BD31-4B8C-83A1-F6EECF244321}">
                <p14:modId xmlns:p14="http://schemas.microsoft.com/office/powerpoint/2010/main" val="1714008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92B35C5E-4A77-CEF7-17B1-4933EFFACF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51AF5251-38C5-5ED8-D76A-04D85C6326E7}"/>
              </a:ext>
            </a:extLst>
          </p:cNvPr>
          <p:cNvCxnSpPr>
            <a:cxnSpLocks/>
            <a:endCxn id="4" idx="1"/>
          </p:cNvCxnSpPr>
          <p:nvPr/>
        </p:nvCxnSpPr>
        <p:spPr>
          <a:xfrm>
            <a:off x="1252243" y="2293277"/>
            <a:ext cx="569782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84425CD-202F-5FDF-251D-96B18BB9A7BC}"/>
              </a:ext>
            </a:extLst>
          </p:cNvPr>
          <p:cNvCxnSpPr>
            <a:cxnSpLocks/>
            <a:stCxn id="18" idx="3"/>
            <a:endCxn id="6" idx="1"/>
          </p:cNvCxnSpPr>
          <p:nvPr/>
        </p:nvCxnSpPr>
        <p:spPr>
          <a:xfrm>
            <a:off x="4373745" y="4714796"/>
            <a:ext cx="6038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0EDFD54-4A35-424A-D0F7-90FCDB60655C}"/>
              </a:ext>
            </a:extLst>
          </p:cNvPr>
          <p:cNvSpPr>
            <a:spLocks noGrp="1"/>
          </p:cNvSpPr>
          <p:nvPr>
            <p:ph type="title"/>
          </p:nvPr>
        </p:nvSpPr>
        <p:spPr/>
        <p:txBody>
          <a:bodyPr vert="horz"/>
          <a:lstStyle/>
          <a:p>
            <a:r>
              <a:rPr lang="nl-NL">
                <a:solidFill>
                  <a:schemeClr val="accent1"/>
                </a:solidFill>
              </a:rPr>
              <a:t>Stap 4 | </a:t>
            </a:r>
            <a:r>
              <a:rPr lang="nl-NL"/>
              <a:t>De vierde stap is het in kaart brengen van de extra tijdsinvestering van thuismonitoring (2/2)</a:t>
            </a:r>
          </a:p>
        </p:txBody>
      </p:sp>
      <p:sp>
        <p:nvSpPr>
          <p:cNvPr id="6" name="Rectangle 5">
            <a:extLst>
              <a:ext uri="{FF2B5EF4-FFF2-40B4-BE49-F238E27FC236}">
                <a16:creationId xmlns:a16="http://schemas.microsoft.com/office/drawing/2014/main" id="{25B21E81-21B5-06DB-9DAE-7A85C66E45F0}"/>
              </a:ext>
            </a:extLst>
          </p:cNvPr>
          <p:cNvSpPr/>
          <p:nvPr/>
        </p:nvSpPr>
        <p:spPr bwMode="gray">
          <a:xfrm>
            <a:off x="4977549" y="4370283"/>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aantal patiënten in hybride zorgpad</a:t>
            </a:r>
          </a:p>
        </p:txBody>
      </p:sp>
      <p:sp>
        <p:nvSpPr>
          <p:cNvPr id="12" name="Rectangle 11">
            <a:extLst>
              <a:ext uri="{FF2B5EF4-FFF2-40B4-BE49-F238E27FC236}">
                <a16:creationId xmlns:a16="http://schemas.microsoft.com/office/drawing/2014/main" id="{D9245B21-1250-8A83-B575-5D364D9DF33A}"/>
              </a:ext>
            </a:extLst>
          </p:cNvPr>
          <p:cNvSpPr/>
          <p:nvPr/>
        </p:nvSpPr>
        <p:spPr bwMode="gray">
          <a:xfrm>
            <a:off x="1252243"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Schat de benodigde FTE’s in</a:t>
            </a:r>
          </a:p>
        </p:txBody>
      </p:sp>
      <p:sp>
        <p:nvSpPr>
          <p:cNvPr id="13" name="Text Placeholder 1">
            <a:extLst>
              <a:ext uri="{FF2B5EF4-FFF2-40B4-BE49-F238E27FC236}">
                <a16:creationId xmlns:a16="http://schemas.microsoft.com/office/drawing/2014/main" id="{1BF9B883-B44B-D182-B3DC-D09A6E772748}"/>
              </a:ext>
            </a:extLst>
          </p:cNvPr>
          <p:cNvSpPr txBox="1">
            <a:spLocks/>
          </p:cNvSpPr>
          <p:nvPr/>
        </p:nvSpPr>
        <p:spPr>
          <a:xfrm>
            <a:off x="8121650" y="1411095"/>
            <a:ext cx="1168308" cy="270144"/>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nl-NL" sz="1100" b="1"/>
              <a:t> </a:t>
            </a:r>
            <a:r>
              <a:rPr lang="nl-NL" sz="1200" b="1"/>
              <a:t>Toelichting</a:t>
            </a:r>
            <a:r>
              <a:rPr lang="nl-NL" sz="1200" b="1" baseline="30000"/>
              <a:t>2</a:t>
            </a:r>
            <a:endParaRPr lang="nl-NL" sz="1100" b="1"/>
          </a:p>
        </p:txBody>
      </p:sp>
      <p:sp>
        <p:nvSpPr>
          <p:cNvPr id="17" name="Rectangle 16">
            <a:extLst>
              <a:ext uri="{FF2B5EF4-FFF2-40B4-BE49-F238E27FC236}">
                <a16:creationId xmlns:a16="http://schemas.microsoft.com/office/drawing/2014/main" id="{3957E07D-E450-8258-AC9B-0176F9CDE60F}"/>
              </a:ext>
            </a:extLst>
          </p:cNvPr>
          <p:cNvSpPr/>
          <p:nvPr/>
        </p:nvSpPr>
        <p:spPr bwMode="gray">
          <a:xfrm>
            <a:off x="2316353"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Reken 1 FTE om naar uren per jaar</a:t>
            </a:r>
          </a:p>
        </p:txBody>
      </p:sp>
      <p:sp>
        <p:nvSpPr>
          <p:cNvPr id="21" name="Rectangle 20">
            <a:extLst>
              <a:ext uri="{FF2B5EF4-FFF2-40B4-BE49-F238E27FC236}">
                <a16:creationId xmlns:a16="http://schemas.microsoft.com/office/drawing/2014/main" id="{5B22F79C-4D71-26B5-A06F-F8CFE3D40FCB}"/>
              </a:ext>
            </a:extLst>
          </p:cNvPr>
          <p:cNvSpPr/>
          <p:nvPr/>
        </p:nvSpPr>
        <p:spPr bwMode="gray">
          <a:xfrm>
            <a:off x="3387516"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Reken de tijdsinverstering per patiënt uit</a:t>
            </a:r>
          </a:p>
        </p:txBody>
      </p:sp>
      <p:sp>
        <p:nvSpPr>
          <p:cNvPr id="22" name="Rectangle 21">
            <a:extLst>
              <a:ext uri="{FF2B5EF4-FFF2-40B4-BE49-F238E27FC236}">
                <a16:creationId xmlns:a16="http://schemas.microsoft.com/office/drawing/2014/main" id="{DF226FCD-2302-24EF-4845-CDC1E48A2260}"/>
              </a:ext>
            </a:extLst>
          </p:cNvPr>
          <p:cNvSpPr/>
          <p:nvPr/>
        </p:nvSpPr>
        <p:spPr bwMode="gray">
          <a:xfrm>
            <a:off x="1252243" y="2834570"/>
            <a:ext cx="1018707" cy="689026"/>
          </a:xfrm>
          <a:prstGeom prst="rect">
            <a:avLst/>
          </a:prstGeom>
          <a:solidFill>
            <a:schemeClr val="bg1"/>
          </a:solidFill>
          <a:ln w="19050" algn="ctr">
            <a:solidFill>
              <a:schemeClr val="bg2"/>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dirty="0"/>
              <a:t>1 FTE op 750 patiënten (uitgangs-</a:t>
            </a:r>
          </a:p>
          <a:p>
            <a:pPr algn="ctr">
              <a:lnSpc>
                <a:spcPct val="106000"/>
              </a:lnSpc>
              <a:buFont typeface="Wingdings 2" pitchFamily="18" charset="2"/>
              <a:buNone/>
            </a:pPr>
            <a:r>
              <a:rPr lang="nl-NL" sz="1000" dirty="0"/>
              <a:t>waarde)</a:t>
            </a:r>
          </a:p>
        </p:txBody>
      </p:sp>
      <p:sp>
        <p:nvSpPr>
          <p:cNvPr id="23" name="Rectangle 22">
            <a:extLst>
              <a:ext uri="{FF2B5EF4-FFF2-40B4-BE49-F238E27FC236}">
                <a16:creationId xmlns:a16="http://schemas.microsoft.com/office/drawing/2014/main" id="{F5A1B9AA-7A48-101B-01E4-F701C7D668C6}"/>
              </a:ext>
            </a:extLst>
          </p:cNvPr>
          <p:cNvSpPr/>
          <p:nvPr/>
        </p:nvSpPr>
        <p:spPr bwMode="gray">
          <a:xfrm>
            <a:off x="2316353" y="2834570"/>
            <a:ext cx="1018707" cy="689026"/>
          </a:xfrm>
          <a:prstGeom prst="rect">
            <a:avLst/>
          </a:prstGeom>
          <a:solidFill>
            <a:schemeClr val="bg1"/>
          </a:solid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t>1 FTE is </a:t>
            </a:r>
            <a:br>
              <a:rPr lang="nl-NL" sz="1000"/>
            </a:br>
            <a:r>
              <a:rPr lang="nl-NL" sz="1000"/>
              <a:t>1500 uur/jaar</a:t>
            </a:r>
          </a:p>
        </p:txBody>
      </p:sp>
      <p:sp>
        <p:nvSpPr>
          <p:cNvPr id="26" name="Rectangle 25">
            <a:extLst>
              <a:ext uri="{FF2B5EF4-FFF2-40B4-BE49-F238E27FC236}">
                <a16:creationId xmlns:a16="http://schemas.microsoft.com/office/drawing/2014/main" id="{460B288D-E397-F4E6-CE90-45668C37B3A0}"/>
              </a:ext>
            </a:extLst>
          </p:cNvPr>
          <p:cNvSpPr/>
          <p:nvPr/>
        </p:nvSpPr>
        <p:spPr bwMode="gray">
          <a:xfrm>
            <a:off x="4458679"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Schat in hoe lang de monitorings</a:t>
            </a:r>
          </a:p>
          <a:p>
            <a:pPr algn="ctr">
              <a:lnSpc>
                <a:spcPct val="106000"/>
              </a:lnSpc>
              <a:buFont typeface="Wingdings 2" pitchFamily="18" charset="2"/>
              <a:buNone/>
            </a:pPr>
            <a:r>
              <a:rPr lang="nl-NL" sz="1000">
                <a:solidFill>
                  <a:schemeClr val="bg1"/>
                </a:solidFill>
              </a:rPr>
              <a:t>periode duurt</a:t>
            </a:r>
          </a:p>
        </p:txBody>
      </p:sp>
      <p:sp>
        <p:nvSpPr>
          <p:cNvPr id="32" name="Rectangle 31">
            <a:extLst>
              <a:ext uri="{FF2B5EF4-FFF2-40B4-BE49-F238E27FC236}">
                <a16:creationId xmlns:a16="http://schemas.microsoft.com/office/drawing/2014/main" id="{9DF82C16-4A1E-19E5-DEE8-1C1C1BDA6A76}"/>
              </a:ext>
            </a:extLst>
          </p:cNvPr>
          <p:cNvSpPr/>
          <p:nvPr/>
        </p:nvSpPr>
        <p:spPr bwMode="gray">
          <a:xfrm>
            <a:off x="3387516" y="2834570"/>
            <a:ext cx="1018707" cy="689026"/>
          </a:xfrm>
          <a:prstGeom prst="rect">
            <a:avLst/>
          </a:prstGeom>
          <a:solidFill>
            <a:schemeClr val="bg1"/>
          </a:solid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t>1500/750 </a:t>
            </a:r>
            <a:br>
              <a:rPr lang="nl-NL" sz="1000"/>
            </a:br>
            <a:r>
              <a:rPr lang="nl-NL" sz="1000"/>
              <a:t>= ~120 min per patiënt per jaar</a:t>
            </a:r>
          </a:p>
        </p:txBody>
      </p:sp>
      <p:sp>
        <p:nvSpPr>
          <p:cNvPr id="34" name="Rectangle 33">
            <a:extLst>
              <a:ext uri="{FF2B5EF4-FFF2-40B4-BE49-F238E27FC236}">
                <a16:creationId xmlns:a16="http://schemas.microsoft.com/office/drawing/2014/main" id="{279CEC64-BACC-F42B-984D-025AB6FB47A9}"/>
              </a:ext>
            </a:extLst>
          </p:cNvPr>
          <p:cNvSpPr/>
          <p:nvPr/>
        </p:nvSpPr>
        <p:spPr bwMode="gray">
          <a:xfrm>
            <a:off x="4458679" y="2834570"/>
            <a:ext cx="1018707" cy="689026"/>
          </a:xfrm>
          <a:prstGeom prst="rect">
            <a:avLst/>
          </a:prstGeom>
          <a:solidFill>
            <a:schemeClr val="bg1"/>
          </a:solid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t>Bijv. 240 dagen (~2/3 jaar)</a:t>
            </a:r>
          </a:p>
        </p:txBody>
      </p:sp>
      <p:sp>
        <p:nvSpPr>
          <p:cNvPr id="36" name="Rectangle 35">
            <a:extLst>
              <a:ext uri="{FF2B5EF4-FFF2-40B4-BE49-F238E27FC236}">
                <a16:creationId xmlns:a16="http://schemas.microsoft.com/office/drawing/2014/main" id="{C632F6DA-BEE5-4986-C31E-6C688ED3579E}"/>
              </a:ext>
            </a:extLst>
          </p:cNvPr>
          <p:cNvSpPr/>
          <p:nvPr/>
        </p:nvSpPr>
        <p:spPr bwMode="gray">
          <a:xfrm>
            <a:off x="5529842" y="1948764"/>
            <a:ext cx="1018707" cy="689026"/>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Reken totaal benodigde minuten per patiënt uit</a:t>
            </a:r>
          </a:p>
        </p:txBody>
      </p:sp>
      <p:sp>
        <p:nvSpPr>
          <p:cNvPr id="37" name="Rectangle 36">
            <a:extLst>
              <a:ext uri="{FF2B5EF4-FFF2-40B4-BE49-F238E27FC236}">
                <a16:creationId xmlns:a16="http://schemas.microsoft.com/office/drawing/2014/main" id="{C00A87E1-E2DC-FAB8-C61E-4649C4BCC7A9}"/>
              </a:ext>
            </a:extLst>
          </p:cNvPr>
          <p:cNvSpPr/>
          <p:nvPr/>
        </p:nvSpPr>
        <p:spPr bwMode="gray">
          <a:xfrm>
            <a:off x="5529842" y="2834570"/>
            <a:ext cx="1018707" cy="689026"/>
          </a:xfrm>
          <a:prstGeom prst="rect">
            <a:avLst/>
          </a:prstGeom>
          <a:solidFill>
            <a:schemeClr val="bg1"/>
          </a:solidFill>
          <a:ln w="19050" algn="ctr">
            <a:solidFill>
              <a:schemeClr val="bg2"/>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t>120 min x 2/3=</a:t>
            </a:r>
          </a:p>
          <a:p>
            <a:pPr algn="ctr">
              <a:lnSpc>
                <a:spcPct val="106000"/>
              </a:lnSpc>
              <a:buFont typeface="Wingdings 2" pitchFamily="18" charset="2"/>
              <a:buNone/>
            </a:pPr>
            <a:r>
              <a:rPr lang="nl-NL" sz="1000"/>
              <a:t>~80 minuten per patiënt</a:t>
            </a:r>
          </a:p>
        </p:txBody>
      </p:sp>
      <p:sp>
        <p:nvSpPr>
          <p:cNvPr id="38" name="Rectangle 37">
            <a:extLst>
              <a:ext uri="{FF2B5EF4-FFF2-40B4-BE49-F238E27FC236}">
                <a16:creationId xmlns:a16="http://schemas.microsoft.com/office/drawing/2014/main" id="{658E544D-C6FE-1606-0954-63CD59D5C035}"/>
              </a:ext>
            </a:extLst>
          </p:cNvPr>
          <p:cNvSpPr/>
          <p:nvPr/>
        </p:nvSpPr>
        <p:spPr bwMode="gray">
          <a:xfrm>
            <a:off x="6950069" y="4370283"/>
            <a:ext cx="1018707" cy="689026"/>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Totaal extra geïnvesteerde tijd</a:t>
            </a:r>
          </a:p>
        </p:txBody>
      </p:sp>
      <p:cxnSp>
        <p:nvCxnSpPr>
          <p:cNvPr id="40" name="Straight Connector 39">
            <a:extLst>
              <a:ext uri="{FF2B5EF4-FFF2-40B4-BE49-F238E27FC236}">
                <a16:creationId xmlns:a16="http://schemas.microsoft.com/office/drawing/2014/main" id="{5C21920A-A459-4DEE-D2D5-6D29417EDF90}"/>
              </a:ext>
            </a:extLst>
          </p:cNvPr>
          <p:cNvCxnSpPr>
            <a:stCxn id="6" idx="3"/>
            <a:endCxn id="38" idx="1"/>
          </p:cNvCxnSpPr>
          <p:nvPr/>
        </p:nvCxnSpPr>
        <p:spPr>
          <a:xfrm>
            <a:off x="5996256" y="4714796"/>
            <a:ext cx="9538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Flowchart: Connector 40">
            <a:extLst>
              <a:ext uri="{FF2B5EF4-FFF2-40B4-BE49-F238E27FC236}">
                <a16:creationId xmlns:a16="http://schemas.microsoft.com/office/drawing/2014/main" id="{2846DA54-240C-7550-D532-D55CE1F369A8}"/>
              </a:ext>
            </a:extLst>
          </p:cNvPr>
          <p:cNvSpPr/>
          <p:nvPr/>
        </p:nvSpPr>
        <p:spPr bwMode="gray">
          <a:xfrm>
            <a:off x="6733557" y="4566542"/>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sp>
        <p:nvSpPr>
          <p:cNvPr id="7" name="Flowchart: Connector 6">
            <a:extLst>
              <a:ext uri="{FF2B5EF4-FFF2-40B4-BE49-F238E27FC236}">
                <a16:creationId xmlns:a16="http://schemas.microsoft.com/office/drawing/2014/main" id="{C8748B91-914F-EFA2-AE49-05836766CC77}"/>
              </a:ext>
            </a:extLst>
          </p:cNvPr>
          <p:cNvSpPr/>
          <p:nvPr/>
        </p:nvSpPr>
        <p:spPr bwMode="gray">
          <a:xfrm>
            <a:off x="4557211" y="4585258"/>
            <a:ext cx="278930"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x</a:t>
            </a:r>
          </a:p>
        </p:txBody>
      </p:sp>
      <p:sp>
        <p:nvSpPr>
          <p:cNvPr id="48" name="Hexagon 47">
            <a:extLst>
              <a:ext uri="{FF2B5EF4-FFF2-40B4-BE49-F238E27FC236}">
                <a16:creationId xmlns:a16="http://schemas.microsoft.com/office/drawing/2014/main" id="{43EA8024-7A45-F04E-954A-9365BC88F278}"/>
              </a:ext>
            </a:extLst>
          </p:cNvPr>
          <p:cNvSpPr/>
          <p:nvPr/>
        </p:nvSpPr>
        <p:spPr bwMode="gray">
          <a:xfrm>
            <a:off x="1252242" y="270288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endParaRPr lang="nl-NL" sz="1100" b="1">
              <a:solidFill>
                <a:schemeClr val="bg1"/>
              </a:solidFill>
            </a:endParaRPr>
          </a:p>
        </p:txBody>
      </p:sp>
      <p:sp>
        <p:nvSpPr>
          <p:cNvPr id="49" name="Hexagon 48">
            <a:extLst>
              <a:ext uri="{FF2B5EF4-FFF2-40B4-BE49-F238E27FC236}">
                <a16:creationId xmlns:a16="http://schemas.microsoft.com/office/drawing/2014/main" id="{CC60EA48-705B-16A3-776C-4E2862DCE472}"/>
              </a:ext>
            </a:extLst>
          </p:cNvPr>
          <p:cNvSpPr/>
          <p:nvPr/>
        </p:nvSpPr>
        <p:spPr bwMode="gray">
          <a:xfrm>
            <a:off x="2316352" y="270573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dirty="0">
                <a:solidFill>
                  <a:schemeClr val="bg1"/>
                </a:solidFill>
              </a:rPr>
              <a:t>B</a:t>
            </a:r>
            <a:endParaRPr lang="nl-NL" sz="1100" b="1" dirty="0">
              <a:solidFill>
                <a:schemeClr val="bg1"/>
              </a:solidFill>
            </a:endParaRPr>
          </a:p>
        </p:txBody>
      </p:sp>
      <p:sp>
        <p:nvSpPr>
          <p:cNvPr id="50" name="Hexagon 49">
            <a:extLst>
              <a:ext uri="{FF2B5EF4-FFF2-40B4-BE49-F238E27FC236}">
                <a16:creationId xmlns:a16="http://schemas.microsoft.com/office/drawing/2014/main" id="{C6B520F2-9038-86EB-AD47-B6713401C212}"/>
              </a:ext>
            </a:extLst>
          </p:cNvPr>
          <p:cNvSpPr/>
          <p:nvPr/>
        </p:nvSpPr>
        <p:spPr bwMode="gray">
          <a:xfrm>
            <a:off x="3387515" y="2702881"/>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endParaRPr lang="nl-NL" sz="1100" b="1">
              <a:solidFill>
                <a:schemeClr val="bg1"/>
              </a:solidFill>
            </a:endParaRPr>
          </a:p>
        </p:txBody>
      </p:sp>
      <p:sp>
        <p:nvSpPr>
          <p:cNvPr id="51" name="Hexagon 50">
            <a:extLst>
              <a:ext uri="{FF2B5EF4-FFF2-40B4-BE49-F238E27FC236}">
                <a16:creationId xmlns:a16="http://schemas.microsoft.com/office/drawing/2014/main" id="{D3474785-B3BB-0119-E091-3AB37A5AFA32}"/>
              </a:ext>
            </a:extLst>
          </p:cNvPr>
          <p:cNvSpPr/>
          <p:nvPr/>
        </p:nvSpPr>
        <p:spPr bwMode="gray">
          <a:xfrm>
            <a:off x="4458678" y="269713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endParaRPr lang="nl-NL" sz="1100" b="1">
              <a:solidFill>
                <a:schemeClr val="bg1"/>
              </a:solidFill>
            </a:endParaRPr>
          </a:p>
        </p:txBody>
      </p:sp>
      <p:sp>
        <p:nvSpPr>
          <p:cNvPr id="4" name="Rectangle 3">
            <a:extLst>
              <a:ext uri="{FF2B5EF4-FFF2-40B4-BE49-F238E27FC236}">
                <a16:creationId xmlns:a16="http://schemas.microsoft.com/office/drawing/2014/main" id="{A93015BF-DA0A-F138-8493-B5A53A37F100}"/>
              </a:ext>
            </a:extLst>
          </p:cNvPr>
          <p:cNvSpPr/>
          <p:nvPr/>
        </p:nvSpPr>
        <p:spPr bwMode="gray">
          <a:xfrm>
            <a:off x="6950069" y="1948764"/>
            <a:ext cx="1018707" cy="689026"/>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minuten per patiënt per monitorings-periode</a:t>
            </a:r>
          </a:p>
        </p:txBody>
      </p:sp>
      <p:sp>
        <p:nvSpPr>
          <p:cNvPr id="18" name="Rectangle 17">
            <a:extLst>
              <a:ext uri="{FF2B5EF4-FFF2-40B4-BE49-F238E27FC236}">
                <a16:creationId xmlns:a16="http://schemas.microsoft.com/office/drawing/2014/main" id="{35DE4A4A-D8B9-BE5C-7BE1-7A3A64FE8733}"/>
              </a:ext>
            </a:extLst>
          </p:cNvPr>
          <p:cNvSpPr/>
          <p:nvPr/>
        </p:nvSpPr>
        <p:spPr bwMode="gray">
          <a:xfrm>
            <a:off x="3355038" y="4370283"/>
            <a:ext cx="1018707" cy="689026"/>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NL" sz="1000">
                <a:solidFill>
                  <a:schemeClr val="bg1"/>
                </a:solidFill>
              </a:rPr>
              <a:t>Aantal minuten per patiënt per monitorings-</a:t>
            </a:r>
          </a:p>
          <a:p>
            <a:pPr algn="ctr">
              <a:lnSpc>
                <a:spcPct val="106000"/>
              </a:lnSpc>
              <a:buFont typeface="Wingdings 2" pitchFamily="18" charset="2"/>
              <a:buNone/>
            </a:pPr>
            <a:r>
              <a:rPr lang="nl-NL" sz="1000">
                <a:solidFill>
                  <a:schemeClr val="bg1"/>
                </a:solidFill>
              </a:rPr>
              <a:t>periode</a:t>
            </a:r>
          </a:p>
        </p:txBody>
      </p:sp>
      <p:cxnSp>
        <p:nvCxnSpPr>
          <p:cNvPr id="42" name="Connector: Elbow 41">
            <a:extLst>
              <a:ext uri="{FF2B5EF4-FFF2-40B4-BE49-F238E27FC236}">
                <a16:creationId xmlns:a16="http://schemas.microsoft.com/office/drawing/2014/main" id="{F57CBC5A-B70D-350B-B241-C05FD5A9D4BD}"/>
              </a:ext>
            </a:extLst>
          </p:cNvPr>
          <p:cNvCxnSpPr>
            <a:stCxn id="4" idx="2"/>
            <a:endCxn id="18" idx="0"/>
          </p:cNvCxnSpPr>
          <p:nvPr/>
        </p:nvCxnSpPr>
        <p:spPr>
          <a:xfrm rot="5400000">
            <a:off x="4795662" y="1706521"/>
            <a:ext cx="1732493" cy="3595031"/>
          </a:xfrm>
          <a:prstGeom prst="bentConnector3">
            <a:avLst>
              <a:gd name="adj1" fmla="val 78484"/>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Flowchart: Connector 53">
            <a:extLst>
              <a:ext uri="{FF2B5EF4-FFF2-40B4-BE49-F238E27FC236}">
                <a16:creationId xmlns:a16="http://schemas.microsoft.com/office/drawing/2014/main" id="{542B158A-FA89-99EB-C77D-6D7ECB857818}"/>
              </a:ext>
            </a:extLst>
          </p:cNvPr>
          <p:cNvSpPr/>
          <p:nvPr/>
        </p:nvSpPr>
        <p:spPr bwMode="gray">
          <a:xfrm>
            <a:off x="6695397" y="2154335"/>
            <a:ext cx="260886" cy="259076"/>
          </a:xfrm>
          <a:prstGeom prst="flowChartConnector">
            <a:avLst/>
          </a:prstGeom>
          <a:solidFill>
            <a:srgbClr val="FFFFFF"/>
          </a:solidFill>
          <a:ln w="19050"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t>=</a:t>
            </a:r>
          </a:p>
        </p:txBody>
      </p:sp>
      <p:grpSp>
        <p:nvGrpSpPr>
          <p:cNvPr id="60" name="Group 59">
            <a:extLst>
              <a:ext uri="{FF2B5EF4-FFF2-40B4-BE49-F238E27FC236}">
                <a16:creationId xmlns:a16="http://schemas.microsoft.com/office/drawing/2014/main" id="{C4E0DDFC-9F3A-A47C-451A-FF84FA9CD185}"/>
              </a:ext>
            </a:extLst>
          </p:cNvPr>
          <p:cNvGrpSpPr/>
          <p:nvPr/>
        </p:nvGrpSpPr>
        <p:grpSpPr>
          <a:xfrm>
            <a:off x="3708062" y="6083712"/>
            <a:ext cx="4002327" cy="180188"/>
            <a:chOff x="3708062" y="6083712"/>
            <a:chExt cx="4002327" cy="180188"/>
          </a:xfrm>
        </p:grpSpPr>
        <p:grpSp>
          <p:nvGrpSpPr>
            <p:cNvPr id="61" name="Group 60">
              <a:extLst>
                <a:ext uri="{FF2B5EF4-FFF2-40B4-BE49-F238E27FC236}">
                  <a16:creationId xmlns:a16="http://schemas.microsoft.com/office/drawing/2014/main" id="{9AC7BAC5-7492-DBE7-E77F-13CD883E2575}"/>
                </a:ext>
              </a:extLst>
            </p:cNvPr>
            <p:cNvGrpSpPr/>
            <p:nvPr/>
          </p:nvGrpSpPr>
          <p:grpSpPr>
            <a:xfrm>
              <a:off x="3708062" y="6083712"/>
              <a:ext cx="2571025" cy="180188"/>
              <a:chOff x="3708062" y="6083712"/>
              <a:chExt cx="2571025" cy="180188"/>
            </a:xfrm>
          </p:grpSpPr>
          <p:sp>
            <p:nvSpPr>
              <p:cNvPr id="63" name="Rectangle 62">
                <a:extLst>
                  <a:ext uri="{FF2B5EF4-FFF2-40B4-BE49-F238E27FC236}">
                    <a16:creationId xmlns:a16="http://schemas.microsoft.com/office/drawing/2014/main" id="{A0A3549F-D8EF-0E80-49A6-CF74E3B471E1}"/>
                  </a:ext>
                </a:extLst>
              </p:cNvPr>
              <p:cNvSpPr/>
              <p:nvPr/>
            </p:nvSpPr>
            <p:spPr bwMode="gray">
              <a:xfrm>
                <a:off x="3708062" y="6083712"/>
                <a:ext cx="176653" cy="18018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65" name="Rectangle 64">
                <a:extLst>
                  <a:ext uri="{FF2B5EF4-FFF2-40B4-BE49-F238E27FC236}">
                    <a16:creationId xmlns:a16="http://schemas.microsoft.com/office/drawing/2014/main" id="{81E3C438-84D7-416F-2813-BA17B7335EB4}"/>
                  </a:ext>
                </a:extLst>
              </p:cNvPr>
              <p:cNvSpPr/>
              <p:nvPr/>
            </p:nvSpPr>
            <p:spPr bwMode="gray">
              <a:xfrm>
                <a:off x="4216973" y="6083712"/>
                <a:ext cx="176653" cy="180188"/>
              </a:xfrm>
              <a:prstGeom prst="rect">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sp>
            <p:nvSpPr>
              <p:cNvPr id="66" name="TextBox 65">
                <a:extLst>
                  <a:ext uri="{FF2B5EF4-FFF2-40B4-BE49-F238E27FC236}">
                    <a16:creationId xmlns:a16="http://schemas.microsoft.com/office/drawing/2014/main" id="{87404BF8-D81B-129C-8E83-620FF6369D94}"/>
                  </a:ext>
                </a:extLst>
              </p:cNvPr>
              <p:cNvSpPr txBox="1"/>
              <p:nvPr/>
            </p:nvSpPr>
            <p:spPr>
              <a:xfrm>
                <a:off x="4516190"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Hybride zorgpad</a:t>
                </a:r>
              </a:p>
            </p:txBody>
          </p:sp>
          <p:sp>
            <p:nvSpPr>
              <p:cNvPr id="67" name="Rectangle 66">
                <a:extLst>
                  <a:ext uri="{FF2B5EF4-FFF2-40B4-BE49-F238E27FC236}">
                    <a16:creationId xmlns:a16="http://schemas.microsoft.com/office/drawing/2014/main" id="{27822072-C3ED-407D-03DC-EE30A39598F3}"/>
                  </a:ext>
                </a:extLst>
              </p:cNvPr>
              <p:cNvSpPr/>
              <p:nvPr/>
            </p:nvSpPr>
            <p:spPr bwMode="gray">
              <a:xfrm>
                <a:off x="5658800" y="6083712"/>
                <a:ext cx="176653" cy="180188"/>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050" i="1">
                  <a:solidFill>
                    <a:schemeClr val="bg1"/>
                  </a:solidFill>
                </a:endParaRPr>
              </a:p>
            </p:txBody>
          </p:sp>
        </p:grpSp>
        <p:sp>
          <p:nvSpPr>
            <p:cNvPr id="62" name="TextBox 61">
              <a:extLst>
                <a:ext uri="{FF2B5EF4-FFF2-40B4-BE49-F238E27FC236}">
                  <a16:creationId xmlns:a16="http://schemas.microsoft.com/office/drawing/2014/main" id="{4D6DCE5C-D198-7DC6-983F-A7FEFAFAACD9}"/>
                </a:ext>
              </a:extLst>
            </p:cNvPr>
            <p:cNvSpPr txBox="1"/>
            <p:nvPr/>
          </p:nvSpPr>
          <p:spPr>
            <a:xfrm>
              <a:off x="5947492" y="6083712"/>
              <a:ext cx="1762897" cy="153888"/>
            </a:xfrm>
            <a:prstGeom prst="rect">
              <a:avLst/>
            </a:prstGeom>
            <a:noFill/>
          </p:spPr>
          <p:txBody>
            <a:bodyPr wrap="square" lIns="0" tIns="0" rIns="0" bIns="0" rtlCol="0">
              <a:spAutoFit/>
            </a:bodyPr>
            <a:lstStyle/>
            <a:p>
              <a:pPr>
                <a:spcBef>
                  <a:spcPts val="600"/>
                </a:spcBef>
                <a:buSzPct val="100000"/>
              </a:pPr>
              <a:r>
                <a:rPr lang="nl-NL" sz="1000">
                  <a:solidFill>
                    <a:srgbClr val="313131"/>
                  </a:solidFill>
                </a:rPr>
                <a:t>Berekende waarde</a:t>
              </a:r>
            </a:p>
          </p:txBody>
        </p:sp>
      </p:grpSp>
      <p:sp>
        <p:nvSpPr>
          <p:cNvPr id="68" name="Rectangle 67">
            <a:extLst>
              <a:ext uri="{FF2B5EF4-FFF2-40B4-BE49-F238E27FC236}">
                <a16:creationId xmlns:a16="http://schemas.microsoft.com/office/drawing/2014/main" id="{3330F525-D8F7-46F4-5C0F-942C9DC66F82}"/>
              </a:ext>
            </a:extLst>
          </p:cNvPr>
          <p:cNvSpPr/>
          <p:nvPr/>
        </p:nvSpPr>
        <p:spPr bwMode="gray">
          <a:xfrm>
            <a:off x="451578" y="1939360"/>
            <a:ext cx="824088" cy="68902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l-NL" sz="1000" b="1"/>
              <a:t>Stappen</a:t>
            </a:r>
            <a:r>
              <a:rPr lang="nl-NL" sz="1000"/>
              <a:t>:</a:t>
            </a:r>
          </a:p>
        </p:txBody>
      </p:sp>
      <p:sp>
        <p:nvSpPr>
          <p:cNvPr id="69" name="Rectangle 68">
            <a:extLst>
              <a:ext uri="{FF2B5EF4-FFF2-40B4-BE49-F238E27FC236}">
                <a16:creationId xmlns:a16="http://schemas.microsoft.com/office/drawing/2014/main" id="{B0E30932-BA94-5778-76C9-7D70A3E6FAB1}"/>
              </a:ext>
            </a:extLst>
          </p:cNvPr>
          <p:cNvSpPr/>
          <p:nvPr/>
        </p:nvSpPr>
        <p:spPr bwMode="gray">
          <a:xfrm>
            <a:off x="451578" y="2815010"/>
            <a:ext cx="859106" cy="68902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l-NL" sz="1000" b="1"/>
              <a:t>Uitwerking:</a:t>
            </a:r>
          </a:p>
        </p:txBody>
      </p:sp>
      <p:sp>
        <p:nvSpPr>
          <p:cNvPr id="83" name="Rectangle 82">
            <a:extLst>
              <a:ext uri="{FF2B5EF4-FFF2-40B4-BE49-F238E27FC236}">
                <a16:creationId xmlns:a16="http://schemas.microsoft.com/office/drawing/2014/main" id="{2EBB66DE-F3F0-339E-15E2-34DBEBBF8183}"/>
              </a:ext>
            </a:extLst>
          </p:cNvPr>
          <p:cNvSpPr/>
          <p:nvPr/>
        </p:nvSpPr>
        <p:spPr bwMode="gray">
          <a:xfrm>
            <a:off x="8680055" y="1721104"/>
            <a:ext cx="3017119"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50000"/>
              </a:lnSpc>
              <a:spcBef>
                <a:spcPct val="25000"/>
              </a:spcBef>
              <a:buFont typeface="+mj-lt"/>
              <a:buAutoNum type="alphaUcPeriod"/>
            </a:pPr>
            <a:r>
              <a:rPr lang="nl-NL" sz="1100"/>
              <a:t>Inschatting o.b.v. de tijd die een monitoringsverpleegkundige per patiënt nodig heeft. Uitgangswaarde is 1 FTE op 750 patiënten</a:t>
            </a:r>
          </a:p>
          <a:p>
            <a:pPr marL="228600" indent="-228600">
              <a:lnSpc>
                <a:spcPct val="150000"/>
              </a:lnSpc>
              <a:spcBef>
                <a:spcPct val="25000"/>
              </a:spcBef>
              <a:buFont typeface="+mj-lt"/>
              <a:buAutoNum type="alphaUcPeriod"/>
            </a:pPr>
            <a:r>
              <a:rPr lang="nl-NL" sz="1100"/>
              <a:t> 1 FTE is ongeveer 1500 uur per jaar (het aantal werkbare uren per jaar)</a:t>
            </a:r>
          </a:p>
          <a:p>
            <a:pPr marL="228600" indent="-228600">
              <a:lnSpc>
                <a:spcPct val="150000"/>
              </a:lnSpc>
              <a:spcBef>
                <a:spcPct val="25000"/>
              </a:spcBef>
              <a:buFont typeface="+mj-lt"/>
              <a:buAutoNum type="alphaUcPeriod"/>
            </a:pPr>
            <a:r>
              <a:rPr lang="nl-NL" sz="1100"/>
              <a:t>Als een patiënt fulltime thuismonitoring nodig heeft,  kost dat een monitorings-verpleegkundige 120 minuten per patiënt per jaar </a:t>
            </a:r>
          </a:p>
          <a:p>
            <a:pPr marL="228600" indent="-228600">
              <a:lnSpc>
                <a:spcPct val="150000"/>
              </a:lnSpc>
              <a:spcBef>
                <a:spcPct val="25000"/>
              </a:spcBef>
              <a:buFont typeface="+mj-lt"/>
              <a:buAutoNum type="alphaUcPeriod"/>
            </a:pPr>
            <a:r>
              <a:rPr lang="nl-NL" sz="1100"/>
              <a:t>Zeer afhankelijk van het zorgpad. Het is niet waarschijnlijk dat een patiënt gedurende een jaar fulltime monitoring nodig heeft. Er wordt vaak gerekend met twee monitoringsperioden (~240 dagen) </a:t>
            </a:r>
          </a:p>
        </p:txBody>
      </p:sp>
      <p:sp>
        <p:nvSpPr>
          <p:cNvPr id="2" name="Rectangle 1">
            <a:extLst>
              <a:ext uri="{FF2B5EF4-FFF2-40B4-BE49-F238E27FC236}">
                <a16:creationId xmlns:a16="http://schemas.microsoft.com/office/drawing/2014/main" id="{7E056C34-078F-785E-EA2A-312358AE4AE6}"/>
              </a:ext>
            </a:extLst>
          </p:cNvPr>
          <p:cNvSpPr/>
          <p:nvPr/>
        </p:nvSpPr>
        <p:spPr bwMode="gray">
          <a:xfrm>
            <a:off x="2196003" y="6374448"/>
            <a:ext cx="7353687" cy="514609"/>
          </a:xfrm>
          <a:prstGeom prst="rect">
            <a:avLst/>
          </a:prstGeom>
          <a:no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106000"/>
              </a:lnSpc>
              <a:buFontTx/>
              <a:buAutoNum type="arabicParenR"/>
            </a:pPr>
            <a:endParaRPr lang="nl-NL" sz="800"/>
          </a:p>
          <a:p>
            <a:pPr marL="228600" indent="-228600">
              <a:lnSpc>
                <a:spcPct val="106000"/>
              </a:lnSpc>
              <a:buFontTx/>
              <a:buAutoNum type="arabicParenR"/>
            </a:pPr>
            <a:r>
              <a:rPr lang="nl-NL" sz="800"/>
              <a:t>In dit voorbeeld zijn fictieve getallen gebruikt</a:t>
            </a:r>
          </a:p>
          <a:p>
            <a:pPr marL="228600" indent="-228600">
              <a:lnSpc>
                <a:spcPct val="106000"/>
              </a:lnSpc>
              <a:buFontTx/>
              <a:buAutoNum type="arabicParenR"/>
            </a:pPr>
            <a:r>
              <a:rPr lang="nl-NL" sz="800"/>
              <a:t>Alle aannames en inschattingen dienen met medical leads gevalideerd te worden</a:t>
            </a:r>
          </a:p>
          <a:p>
            <a:pPr marL="228600" indent="-228600">
              <a:lnSpc>
                <a:spcPct val="106000"/>
              </a:lnSpc>
              <a:buFontTx/>
              <a:buAutoNum type="arabicParenR"/>
            </a:pPr>
            <a:endParaRPr lang="nl-NL" sz="800"/>
          </a:p>
        </p:txBody>
      </p:sp>
      <p:grpSp>
        <p:nvGrpSpPr>
          <p:cNvPr id="10" name="Group 9">
            <a:extLst>
              <a:ext uri="{FF2B5EF4-FFF2-40B4-BE49-F238E27FC236}">
                <a16:creationId xmlns:a16="http://schemas.microsoft.com/office/drawing/2014/main" id="{364B7DEA-1B76-F2B2-9F89-E17358F7823F}"/>
              </a:ext>
            </a:extLst>
          </p:cNvPr>
          <p:cNvGrpSpPr/>
          <p:nvPr/>
        </p:nvGrpSpPr>
        <p:grpSpPr>
          <a:xfrm>
            <a:off x="3140003" y="6050695"/>
            <a:ext cx="1363444" cy="246221"/>
            <a:chOff x="3140003" y="6050695"/>
            <a:chExt cx="1363444" cy="246221"/>
          </a:xfrm>
        </p:grpSpPr>
        <p:sp>
          <p:nvSpPr>
            <p:cNvPr id="82" name="TextBox 81">
              <a:extLst>
                <a:ext uri="{FF2B5EF4-FFF2-40B4-BE49-F238E27FC236}">
                  <a16:creationId xmlns:a16="http://schemas.microsoft.com/office/drawing/2014/main" id="{9CA97BB6-A80B-4189-A0AB-805A630FAB2D}"/>
                </a:ext>
              </a:extLst>
            </p:cNvPr>
            <p:cNvSpPr txBox="1"/>
            <p:nvPr/>
          </p:nvSpPr>
          <p:spPr>
            <a:xfrm>
              <a:off x="3246146" y="6050695"/>
              <a:ext cx="1257301" cy="246221"/>
            </a:xfrm>
            <a:prstGeom prst="rect">
              <a:avLst/>
            </a:prstGeom>
            <a:noFill/>
          </p:spPr>
          <p:txBody>
            <a:bodyPr wrap="square">
              <a:spAutoFit/>
            </a:bodyPr>
            <a:lstStyle/>
            <a:p>
              <a:r>
                <a:rPr lang="nl-NL" sz="1000"/>
                <a:t>Toelichting</a:t>
              </a:r>
            </a:p>
          </p:txBody>
        </p:sp>
        <p:sp>
          <p:nvSpPr>
            <p:cNvPr id="8" name="Hexagon 7">
              <a:extLst>
                <a:ext uri="{FF2B5EF4-FFF2-40B4-BE49-F238E27FC236}">
                  <a16:creationId xmlns:a16="http://schemas.microsoft.com/office/drawing/2014/main" id="{F964C7C1-FEC4-8C8D-6376-18C8F38DD750}"/>
                </a:ext>
              </a:extLst>
            </p:cNvPr>
            <p:cNvSpPr/>
            <p:nvPr/>
          </p:nvSpPr>
          <p:spPr bwMode="gray">
            <a:xfrm>
              <a:off x="3140003" y="6108309"/>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grpSp>
      <p:sp>
        <p:nvSpPr>
          <p:cNvPr id="15" name="Rechthoek: afgeronde hoeken 1">
            <a:extLst>
              <a:ext uri="{FF2B5EF4-FFF2-40B4-BE49-F238E27FC236}">
                <a16:creationId xmlns:a16="http://schemas.microsoft.com/office/drawing/2014/main" id="{1AB231E1-A1E9-BA31-B79D-D84A9318F89C}"/>
              </a:ext>
            </a:extLst>
          </p:cNvPr>
          <p:cNvSpPr/>
          <p:nvPr/>
        </p:nvSpPr>
        <p:spPr>
          <a:xfrm>
            <a:off x="479425" y="1411095"/>
            <a:ext cx="7880507" cy="249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Stroomdiagram om extra tijdsinvestering van thuismonitoring uit te rekenen</a:t>
            </a:r>
            <a:r>
              <a:rPr lang="nl-NL" sz="1200" b="1" baseline="30000"/>
              <a:t>1</a:t>
            </a:r>
            <a:endParaRPr lang="nl-NL" sz="1200" b="1"/>
          </a:p>
        </p:txBody>
      </p:sp>
      <p:sp>
        <p:nvSpPr>
          <p:cNvPr id="11" name="Rectangle 10">
            <a:extLst>
              <a:ext uri="{FF2B5EF4-FFF2-40B4-BE49-F238E27FC236}">
                <a16:creationId xmlns:a16="http://schemas.microsoft.com/office/drawing/2014/main" id="{08443CD4-26BF-57FB-E8BD-47C9CC0B24CD}"/>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4" name="Rectangle 13">
            <a:extLst>
              <a:ext uri="{FF2B5EF4-FFF2-40B4-BE49-F238E27FC236}">
                <a16:creationId xmlns:a16="http://schemas.microsoft.com/office/drawing/2014/main" id="{C9179077-E94D-1426-10EE-1B8A3E778F27}"/>
              </a:ext>
            </a:extLst>
          </p:cNvPr>
          <p:cNvSpPr/>
          <p:nvPr/>
        </p:nvSpPr>
        <p:spPr bwMode="gray">
          <a:xfrm flipV="1">
            <a:off x="812165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6" name="Hexagon 15">
            <a:extLst>
              <a:ext uri="{FF2B5EF4-FFF2-40B4-BE49-F238E27FC236}">
                <a16:creationId xmlns:a16="http://schemas.microsoft.com/office/drawing/2014/main" id="{279C2CE1-4621-D050-2C05-E61C94C7C4F5}"/>
              </a:ext>
            </a:extLst>
          </p:cNvPr>
          <p:cNvSpPr/>
          <p:nvPr/>
        </p:nvSpPr>
        <p:spPr bwMode="gray">
          <a:xfrm>
            <a:off x="8712533" y="1876738"/>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endParaRPr lang="nl-NL" sz="1100" b="1">
              <a:solidFill>
                <a:schemeClr val="bg1"/>
              </a:solidFill>
            </a:endParaRPr>
          </a:p>
        </p:txBody>
      </p:sp>
      <p:sp>
        <p:nvSpPr>
          <p:cNvPr id="19" name="Hexagon 18">
            <a:extLst>
              <a:ext uri="{FF2B5EF4-FFF2-40B4-BE49-F238E27FC236}">
                <a16:creationId xmlns:a16="http://schemas.microsoft.com/office/drawing/2014/main" id="{E13D5279-2604-0CE8-370C-EBC9AA0E88BD}"/>
              </a:ext>
            </a:extLst>
          </p:cNvPr>
          <p:cNvSpPr/>
          <p:nvPr/>
        </p:nvSpPr>
        <p:spPr bwMode="gray">
          <a:xfrm>
            <a:off x="8712533" y="2931625"/>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endParaRPr lang="nl-NL" sz="1100" b="1">
              <a:solidFill>
                <a:schemeClr val="bg1"/>
              </a:solidFill>
            </a:endParaRPr>
          </a:p>
        </p:txBody>
      </p:sp>
      <p:sp>
        <p:nvSpPr>
          <p:cNvPr id="20" name="Hexagon 19">
            <a:extLst>
              <a:ext uri="{FF2B5EF4-FFF2-40B4-BE49-F238E27FC236}">
                <a16:creationId xmlns:a16="http://schemas.microsoft.com/office/drawing/2014/main" id="{9249F609-5A6E-50AD-F4C9-D7D717BFD9A3}"/>
              </a:ext>
            </a:extLst>
          </p:cNvPr>
          <p:cNvSpPr/>
          <p:nvPr/>
        </p:nvSpPr>
        <p:spPr bwMode="gray">
          <a:xfrm>
            <a:off x="8712533" y="3485567"/>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endParaRPr lang="nl-NL" sz="1100" b="1">
              <a:solidFill>
                <a:schemeClr val="bg1"/>
              </a:solidFill>
            </a:endParaRPr>
          </a:p>
        </p:txBody>
      </p:sp>
      <p:sp>
        <p:nvSpPr>
          <p:cNvPr id="24" name="Hexagon 23">
            <a:extLst>
              <a:ext uri="{FF2B5EF4-FFF2-40B4-BE49-F238E27FC236}">
                <a16:creationId xmlns:a16="http://schemas.microsoft.com/office/drawing/2014/main" id="{F612DEC8-148D-85A1-9FAE-0A0578CA40F6}"/>
              </a:ext>
            </a:extLst>
          </p:cNvPr>
          <p:cNvSpPr/>
          <p:nvPr/>
        </p:nvSpPr>
        <p:spPr bwMode="gray">
          <a:xfrm>
            <a:off x="8712533" y="4527626"/>
            <a:ext cx="180000" cy="180000"/>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endParaRPr lang="nl-NL" sz="1100" b="1">
              <a:solidFill>
                <a:schemeClr val="bg1"/>
              </a:solidFill>
            </a:endParaRPr>
          </a:p>
        </p:txBody>
      </p:sp>
    </p:spTree>
    <p:extLst>
      <p:ext uri="{BB962C8B-B14F-4D97-AF65-F5344CB8AC3E}">
        <p14:creationId xmlns:p14="http://schemas.microsoft.com/office/powerpoint/2010/main" val="41270190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4D0816-4936-FA4A-F036-465E2C7C2CFB}"/>
              </a:ext>
            </a:extLst>
          </p:cNvPr>
          <p:cNvGraphicFramePr>
            <a:graphicFrameLocks noChangeAspect="1"/>
          </p:cNvGraphicFramePr>
          <p:nvPr>
            <p:custDataLst>
              <p:tags r:id="rId1"/>
            </p:custDataLst>
            <p:extLst>
              <p:ext uri="{D42A27DB-BD31-4B8C-83A1-F6EECF244321}">
                <p14:modId xmlns:p14="http://schemas.microsoft.com/office/powerpoint/2010/main" val="1260313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DD4D0816-4936-FA4A-F036-465E2C7C2C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5DA2E7A-4C9E-7852-BF44-0E35149EBC80}"/>
              </a:ext>
            </a:extLst>
          </p:cNvPr>
          <p:cNvSpPr>
            <a:spLocks noGrp="1"/>
          </p:cNvSpPr>
          <p:nvPr>
            <p:ph type="title"/>
          </p:nvPr>
        </p:nvSpPr>
        <p:spPr/>
        <p:txBody>
          <a:bodyPr vert="horz"/>
          <a:lstStyle/>
          <a:p>
            <a:r>
              <a:rPr lang="nl-NL"/>
              <a:t>3. Leeg template </a:t>
            </a:r>
          </a:p>
        </p:txBody>
      </p:sp>
    </p:spTree>
    <p:extLst>
      <p:ext uri="{BB962C8B-B14F-4D97-AF65-F5344CB8AC3E}">
        <p14:creationId xmlns:p14="http://schemas.microsoft.com/office/powerpoint/2010/main" val="39900998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0FCD664-8817-9C48-C880-905D821D9F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3" name="think-cell data - do not delete" hidden="1">
                        <a:extLst>
                          <a:ext uri="{FF2B5EF4-FFF2-40B4-BE49-F238E27FC236}">
                            <a16:creationId xmlns:a16="http://schemas.microsoft.com/office/drawing/2014/main" id="{80FCD664-8817-9C48-C880-905D821D9F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4A0958-54EF-7DFA-67B2-D619B58500A7}"/>
              </a:ext>
            </a:extLst>
          </p:cNvPr>
          <p:cNvSpPr>
            <a:spLocks noGrp="1"/>
          </p:cNvSpPr>
          <p:nvPr>
            <p:ph type="title"/>
          </p:nvPr>
        </p:nvSpPr>
        <p:spPr/>
        <p:txBody>
          <a:bodyPr vert="horz"/>
          <a:lstStyle/>
          <a:p>
            <a:r>
              <a:rPr lang="nl-NL"/>
              <a:t>Context, analyse en toepassing</a:t>
            </a:r>
          </a:p>
        </p:txBody>
      </p:sp>
      <p:sp>
        <p:nvSpPr>
          <p:cNvPr id="8" name="Rectangle 2">
            <a:extLst>
              <a:ext uri="{FF2B5EF4-FFF2-40B4-BE49-F238E27FC236}">
                <a16:creationId xmlns:a16="http://schemas.microsoft.com/office/drawing/2014/main" id="{03F2A37B-5BCB-940B-FE66-AF131CC3AC54}"/>
              </a:ext>
            </a:extLst>
          </p:cNvPr>
          <p:cNvSpPr>
            <a:spLocks noChangeArrowheads="1"/>
          </p:cNvSpPr>
          <p:nvPr/>
        </p:nvSpPr>
        <p:spPr bwMode="auto">
          <a:xfrm>
            <a:off x="965200" y="1362760"/>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endParaRPr>
          </a:p>
        </p:txBody>
      </p:sp>
      <p:graphicFrame>
        <p:nvGraphicFramePr>
          <p:cNvPr id="7" name="Table 12">
            <a:extLst>
              <a:ext uri="{FF2B5EF4-FFF2-40B4-BE49-F238E27FC236}">
                <a16:creationId xmlns:a16="http://schemas.microsoft.com/office/drawing/2014/main" id="{98D3D47D-A552-CA70-A417-07A8BECFC2F8}"/>
              </a:ext>
            </a:extLst>
          </p:cNvPr>
          <p:cNvGraphicFramePr>
            <a:graphicFrameLocks noGrp="1"/>
          </p:cNvGraphicFramePr>
          <p:nvPr>
            <p:extLst>
              <p:ext uri="{D42A27DB-BD31-4B8C-83A1-F6EECF244321}">
                <p14:modId xmlns:p14="http://schemas.microsoft.com/office/powerpoint/2010/main" val="3867077762"/>
              </p:ext>
            </p:extLst>
          </p:nvPr>
        </p:nvGraphicFramePr>
        <p:xfrm>
          <a:off x="501650" y="1483703"/>
          <a:ext cx="11195051" cy="4704523"/>
        </p:xfrm>
        <a:graphic>
          <a:graphicData uri="http://schemas.openxmlformats.org/drawingml/2006/table">
            <a:tbl>
              <a:tblPr firstRow="1" bandRow="1">
                <a:tableStyleId>{5C22544A-7EE6-4342-B048-85BDC9FD1C3A}</a:tableStyleId>
              </a:tblPr>
              <a:tblGrid>
                <a:gridCol w="1263226">
                  <a:extLst>
                    <a:ext uri="{9D8B030D-6E8A-4147-A177-3AD203B41FA5}">
                      <a16:colId xmlns:a16="http://schemas.microsoft.com/office/drawing/2014/main" val="3741134808"/>
                    </a:ext>
                  </a:extLst>
                </a:gridCol>
                <a:gridCol w="9931825">
                  <a:extLst>
                    <a:ext uri="{9D8B030D-6E8A-4147-A177-3AD203B41FA5}">
                      <a16:colId xmlns:a16="http://schemas.microsoft.com/office/drawing/2014/main" val="1698181734"/>
                    </a:ext>
                  </a:extLst>
                </a:gridCol>
              </a:tblGrid>
              <a:tr h="1372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Context</a:t>
                      </a:r>
                    </a:p>
                    <a:p>
                      <a:pPr algn="ctr"/>
                      <a:endParaRPr lang="en-GB" sz="1400"/>
                    </a:p>
                  </a:txBody>
                  <a:tcPr anchor="ctr">
                    <a:lnB w="38100" cap="flat" cmpd="sng" algn="ctr">
                      <a:solidFill>
                        <a:schemeClr val="bg1"/>
                      </a:solidFill>
                      <a:prstDash val="solid"/>
                      <a:round/>
                      <a:headEnd type="none" w="med" len="med"/>
                      <a:tailEnd type="none" w="med" len="med"/>
                    </a:lnB>
                    <a:solidFill>
                      <a:srgbClr val="0097A9"/>
                    </a:solidFill>
                  </a:tcPr>
                </a:tc>
                <a:tc>
                  <a:txBody>
                    <a:bodyPr/>
                    <a:lstStyle/>
                    <a:p>
                      <a:pPr marL="17145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Het doel van het opstellen van een impactanalyse is om inzicht te krijgen in de potentiële impact van Zorg bij jou op vrijgekomen uren voor zorgpersoneel en afname van zorgactiviteiten</a:t>
                      </a:r>
                    </a:p>
                    <a:p>
                      <a:pPr marL="17145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In dit template wordt stapsgewijs het proces van het opstellen van een analyseplan doorlopen. </a:t>
                      </a:r>
                      <a:endParaRPr lang="en-GB" dirty="0"/>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0198832"/>
                  </a:ext>
                </a:extLst>
              </a:tr>
              <a:tr h="215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err="1">
                          <a:solidFill>
                            <a:schemeClr val="bg1"/>
                          </a:solidFill>
                        </a:rPr>
                        <a:t>Aanpak</a:t>
                      </a:r>
                      <a:endParaRPr lang="en-GB" sz="140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680"/>
                    </a:solidFill>
                  </a:tcPr>
                </a:tc>
                <a:tc>
                  <a:txBody>
                    <a:bodyPr/>
                    <a:lstStyle/>
                    <a:p>
                      <a:pPr marL="17145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Met deze impactanalyse kan de impact dynamisch worden berekend bij verschillende inclusiepercentages en mate van reductie in fysieke zorg in een hybride </a:t>
                      </a:r>
                      <a:r>
                        <a:rPr lang="nl-NL" sz="1200" b="0" i="0" u="none" strike="noStrike"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a:t>
                      </a:r>
                    </a:p>
                    <a:p>
                      <a:pPr marL="171450" indent="-171450"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Voor elk </a:t>
                      </a:r>
                      <a:r>
                        <a:rPr lang="nl-NL" sz="1200" b="0" i="0"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 worden de volgende vragen beantwoord:</a:t>
                      </a:r>
                    </a:p>
                    <a:p>
                      <a:pPr lvl="1"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 Hoe ziet het patiëntenstroomdiagram van het hybride </a:t>
                      </a:r>
                      <a:r>
                        <a:rPr lang="nl-NL" sz="1200" b="0" i="0"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 eruit en waarin verschilt het van het reguliere </a:t>
                      </a:r>
                      <a:r>
                        <a:rPr lang="nl-NL" sz="1200" b="0" i="0"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 ​</a:t>
                      </a:r>
                      <a:endParaRPr lang="nl-NL" sz="1200" b="0" i="0" dirty="0">
                        <a:solidFill>
                          <a:srgbClr val="3C3C3C"/>
                        </a:solidFill>
                        <a:effectLst/>
                        <a:latin typeface="Arial" panose="020B0604020202020204" pitchFamily="34" charset="0"/>
                      </a:endParaRPr>
                    </a:p>
                    <a:p>
                      <a:pPr lvl="1"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 Wat is de impact van een </a:t>
                      </a:r>
                      <a:r>
                        <a:rPr lang="nl-NL" sz="1200" b="0" i="0" dirty="0" err="1">
                          <a:solidFill>
                            <a:srgbClr val="3C3C3C"/>
                          </a:solidFill>
                          <a:effectLst/>
                          <a:latin typeface="Calibri" panose="020F0502020204030204" pitchFamily="34" charset="0"/>
                        </a:rPr>
                        <a:t>zorgpad</a:t>
                      </a:r>
                      <a:r>
                        <a:rPr lang="nl-NL" sz="1200" b="0" i="0" dirty="0">
                          <a:solidFill>
                            <a:srgbClr val="3C3C3C"/>
                          </a:solidFill>
                          <a:effectLst/>
                          <a:latin typeface="Calibri" panose="020F0502020204030204" pitchFamily="34" charset="0"/>
                        </a:rPr>
                        <a:t> met en zonder </a:t>
                      </a:r>
                      <a:r>
                        <a:rPr lang="nl-NL" sz="1200" b="0" i="0" dirty="0" err="1">
                          <a:solidFill>
                            <a:srgbClr val="3C3C3C"/>
                          </a:solidFill>
                          <a:effectLst/>
                          <a:latin typeface="Calibri" panose="020F0502020204030204" pitchFamily="34" charset="0"/>
                        </a:rPr>
                        <a:t>thuismonitoring</a:t>
                      </a:r>
                      <a:r>
                        <a:rPr lang="nl-NL" sz="1200" b="0" i="0" dirty="0">
                          <a:solidFill>
                            <a:srgbClr val="3C3C3C"/>
                          </a:solidFill>
                          <a:effectLst/>
                          <a:latin typeface="Calibri" panose="020F0502020204030204" pitchFamily="34" charset="0"/>
                        </a:rPr>
                        <a:t> op het aantal zorgactiviteiten?​ </a:t>
                      </a:r>
                      <a:endParaRPr lang="nl-NL" sz="1200" b="0" i="0" dirty="0">
                        <a:solidFill>
                          <a:srgbClr val="3C3C3C"/>
                        </a:solidFill>
                        <a:effectLst/>
                        <a:latin typeface="Arial" panose="020B0604020202020204" pitchFamily="34" charset="0"/>
                      </a:endParaRPr>
                    </a:p>
                    <a:p>
                      <a:pPr lvl="1"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 Wat is de impact op </a:t>
                      </a:r>
                      <a:r>
                        <a:rPr lang="nl-NL" sz="1200" b="0" i="0" u="none" strike="noStrike" dirty="0">
                          <a:solidFill>
                            <a:srgbClr val="3C3C3C"/>
                          </a:solidFill>
                          <a:effectLst/>
                          <a:latin typeface="Calibri" panose="020F0502020204030204" pitchFamily="34" charset="0"/>
                        </a:rPr>
                        <a:t>vrijgekomen tijd voor zorgpersoneel?</a:t>
                      </a:r>
                      <a:r>
                        <a:rPr lang="nl-NL" sz="1200" b="0" i="0" dirty="0">
                          <a:solidFill>
                            <a:srgbClr val="3C3C3C"/>
                          </a:solidFill>
                          <a:effectLst/>
                          <a:latin typeface="Calibri" panose="020F0502020204030204" pitchFamily="34" charset="0"/>
                        </a:rPr>
                        <a:t>​</a:t>
                      </a:r>
                    </a:p>
                    <a:p>
                      <a:pPr lvl="0" algn="l" fontAlgn="base">
                        <a:spcBef>
                          <a:spcPct val="25000"/>
                        </a:spcBef>
                        <a:spcAft>
                          <a:spcPts val="0"/>
                        </a:spcAft>
                        <a:buFont typeface="Arial" panose="020B0604020202020204" pitchFamily="34" charset="0"/>
                        <a:buChar char="•"/>
                      </a:pPr>
                      <a:r>
                        <a:rPr lang="nl-NL" sz="1200" b="0" i="0" dirty="0">
                          <a:solidFill>
                            <a:srgbClr val="3C3C3C"/>
                          </a:solidFill>
                          <a:effectLst/>
                          <a:latin typeface="Calibri" panose="020F0502020204030204" pitchFamily="34" charset="0"/>
                        </a:rPr>
                        <a:t>   De informatie die nodig is voor het opstellen van een impactanalyse wordt aan de hand van interviews met medical leads vergaard</a:t>
                      </a:r>
                    </a:p>
                    <a:p>
                      <a:pPr marL="171450" lvl="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De i</a:t>
                      </a:r>
                      <a:r>
                        <a:rPr lang="nl-NL" sz="1200" dirty="0">
                          <a:solidFill>
                            <a:srgbClr val="3C3C3C"/>
                          </a:solidFill>
                          <a:latin typeface="Calibri" panose="020F0502020204030204" pitchFamily="34" charset="0"/>
                        </a:rPr>
                        <a:t>mpactanalyse is gebaseerd op aannames en hypotheses. De resultaten zijn dus </a:t>
                      </a:r>
                      <a:r>
                        <a:rPr lang="nl-NL" sz="1200" dirty="0" err="1">
                          <a:solidFill>
                            <a:srgbClr val="3C3C3C"/>
                          </a:solidFill>
                          <a:latin typeface="Calibri" panose="020F0502020204030204" pitchFamily="34" charset="0"/>
                        </a:rPr>
                        <a:t>hoogover</a:t>
                      </a:r>
                      <a:r>
                        <a:rPr lang="nl-NL" sz="1200" dirty="0">
                          <a:solidFill>
                            <a:srgbClr val="3C3C3C"/>
                          </a:solidFill>
                          <a:latin typeface="Calibri" panose="020F0502020204030204" pitchFamily="34" charset="0"/>
                        </a:rPr>
                        <a:t> inschattingen en kunnen in de realiteit anders uitvallen. De resultaten van de impactanalyse dienen t.z.t. gevalideerd te worden</a:t>
                      </a:r>
                      <a:endParaRPr lang="en-GB"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9487137"/>
                  </a:ext>
                </a:extLst>
              </a:tr>
              <a:tr h="1176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err="1">
                          <a:solidFill>
                            <a:schemeClr val="bg1"/>
                          </a:solidFill>
                        </a:rPr>
                        <a:t>Toepassing</a:t>
                      </a:r>
                      <a:endParaRPr lang="en-GB" sz="1400"/>
                    </a:p>
                  </a:txBody>
                  <a:tcPr anchor="ctr">
                    <a:lnT w="38100" cap="flat" cmpd="sng" algn="ctr">
                      <a:solidFill>
                        <a:schemeClr val="bg1"/>
                      </a:solidFill>
                      <a:prstDash val="solid"/>
                      <a:round/>
                      <a:headEnd type="none" w="med" len="med"/>
                      <a:tailEnd type="none" w="med" len="med"/>
                    </a:lnT>
                    <a:solidFill>
                      <a:srgbClr val="004F59"/>
                    </a:solidFill>
                  </a:tcPr>
                </a:tc>
                <a:tc>
                  <a:txBody>
                    <a:bodyPr/>
                    <a:lstStyle/>
                    <a:p>
                      <a:pPr marL="171450" indent="-171450" algn="l"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Het opstellen van een impactanalyse is onderdeel van het stappenplan digitaliseren. Het is belangrijk de impactanalyse aan het begin van het proces uit te voeren zodat hybride zorg kan worden ingezet op de meest impactvolle momenten</a:t>
                      </a:r>
                    </a:p>
                    <a:p>
                      <a:pPr marL="171450" indent="-171450" fontAlgn="base">
                        <a:spcBef>
                          <a:spcPct val="25000"/>
                        </a:spcBef>
                        <a:spcAft>
                          <a:spcPts val="0"/>
                        </a:spcAft>
                        <a:buFont typeface="Arial" panose="020B0604020202020204" pitchFamily="34" charset="0"/>
                        <a:buChar char="•"/>
                      </a:pPr>
                      <a:r>
                        <a:rPr lang="nl-NL" sz="1200" b="0" i="0" u="none" strike="noStrike" dirty="0">
                          <a:solidFill>
                            <a:srgbClr val="3C3C3C"/>
                          </a:solidFill>
                          <a:effectLst/>
                          <a:latin typeface="Calibri" panose="020F0502020204030204" pitchFamily="34" charset="0"/>
                        </a:rPr>
                        <a:t>Ook kan een impactanalyse bij bestaande zorgpaden inzicht geven aan welke “knoppen” gedraaid kan worden om de impact te vergroten</a:t>
                      </a:r>
                    </a:p>
                    <a:p>
                      <a:pPr marL="171450" indent="-171450" fontAlgn="base">
                        <a:spcBef>
                          <a:spcPct val="25000"/>
                        </a:spcBef>
                        <a:spcAft>
                          <a:spcPts val="0"/>
                        </a:spcAft>
                        <a:buFont typeface="Arial" panose="020B0604020202020204" pitchFamily="34" charset="0"/>
                        <a:buChar char="•"/>
                      </a:pPr>
                      <a:r>
                        <a:rPr lang="nl-NL" sz="1200" dirty="0">
                          <a:solidFill>
                            <a:srgbClr val="3C3C3C"/>
                          </a:solidFill>
                          <a:latin typeface="Calibri" panose="020F0502020204030204" pitchFamily="34" charset="0"/>
                        </a:rPr>
                        <a:t>Het is aan te bevelen de impactanalyse periodiek te herhalen om voortgang en effect te evalueren</a:t>
                      </a:r>
                      <a:endParaRPr lang="en-GB" sz="1200" dirty="0"/>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321154029"/>
                  </a:ext>
                </a:extLst>
              </a:tr>
            </a:tbl>
          </a:graphicData>
        </a:graphic>
      </p:graphicFrame>
    </p:spTree>
    <p:extLst>
      <p:ext uri="{BB962C8B-B14F-4D97-AF65-F5344CB8AC3E}">
        <p14:creationId xmlns:p14="http://schemas.microsoft.com/office/powerpoint/2010/main" val="13389104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148E28-5752-3A73-CE4B-9468102503F6}"/>
              </a:ext>
            </a:extLst>
          </p:cNvPr>
          <p:cNvGraphicFramePr>
            <a:graphicFrameLocks noChangeAspect="1"/>
          </p:cNvGraphicFramePr>
          <p:nvPr>
            <p:custDataLst>
              <p:tags r:id="rId1"/>
            </p:custDataLst>
            <p:extLst>
              <p:ext uri="{D42A27DB-BD31-4B8C-83A1-F6EECF244321}">
                <p14:modId xmlns:p14="http://schemas.microsoft.com/office/powerpoint/2010/main" val="146567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A2148E28-5752-3A73-CE4B-9468102503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52D1A44-0717-8260-F4C8-7FED623195E8}"/>
              </a:ext>
            </a:extLst>
          </p:cNvPr>
          <p:cNvSpPr>
            <a:spLocks noGrp="1"/>
          </p:cNvSpPr>
          <p:nvPr>
            <p:ph type="title"/>
          </p:nvPr>
        </p:nvSpPr>
        <p:spPr/>
        <p:txBody>
          <a:bodyPr vert="horz"/>
          <a:lstStyle/>
          <a:p>
            <a:r>
              <a:rPr lang="nl-NL">
                <a:solidFill>
                  <a:schemeClr val="accent1"/>
                </a:solidFill>
              </a:rPr>
              <a:t>Appendix | </a:t>
            </a:r>
            <a:r>
              <a:rPr lang="nl-NL"/>
              <a:t>Leeg template voor een patiëntenstroomdiagram</a:t>
            </a:r>
          </a:p>
        </p:txBody>
      </p:sp>
      <p:sp>
        <p:nvSpPr>
          <p:cNvPr id="34" name="Text Placeholder 13">
            <a:extLst>
              <a:ext uri="{FF2B5EF4-FFF2-40B4-BE49-F238E27FC236}">
                <a16:creationId xmlns:a16="http://schemas.microsoft.com/office/drawing/2014/main" id="{389CC2BD-FCD8-621A-EF80-2D70D0B229B7}"/>
              </a:ext>
            </a:extLst>
          </p:cNvPr>
          <p:cNvSpPr txBox="1">
            <a:spLocks/>
          </p:cNvSpPr>
          <p:nvPr/>
        </p:nvSpPr>
        <p:spPr>
          <a:xfrm>
            <a:off x="479425" y="1043324"/>
            <a:ext cx="11188700" cy="757255"/>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sz="1800" b="0" kern="1200">
                <a:solidFill>
                  <a:srgbClr val="575757"/>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endParaRPr lang="nl-NL"/>
          </a:p>
        </p:txBody>
      </p:sp>
      <p:pic>
        <p:nvPicPr>
          <p:cNvPr id="35" name="Afbeelding 9">
            <a:extLst>
              <a:ext uri="{FF2B5EF4-FFF2-40B4-BE49-F238E27FC236}">
                <a16:creationId xmlns:a16="http://schemas.microsoft.com/office/drawing/2014/main" id="{0FA6CC00-CA47-7AD6-1026-D1AA5D4C4285}"/>
              </a:ext>
            </a:extLst>
          </p:cNvPr>
          <p:cNvPicPr>
            <a:picLocks noChangeAspect="1"/>
          </p:cNvPicPr>
          <p:nvPr/>
        </p:nvPicPr>
        <p:blipFill rotWithShape="1">
          <a:blip r:embed="rId5"/>
          <a:srcRect l="64144" t="37105" r="31088" b="46599"/>
          <a:stretch/>
        </p:blipFill>
        <p:spPr>
          <a:xfrm>
            <a:off x="432498" y="2304638"/>
            <a:ext cx="329043" cy="667746"/>
          </a:xfrm>
          <a:prstGeom prst="rect">
            <a:avLst/>
          </a:prstGeom>
        </p:spPr>
      </p:pic>
      <p:grpSp>
        <p:nvGrpSpPr>
          <p:cNvPr id="36" name="Group 35">
            <a:extLst>
              <a:ext uri="{FF2B5EF4-FFF2-40B4-BE49-F238E27FC236}">
                <a16:creationId xmlns:a16="http://schemas.microsoft.com/office/drawing/2014/main" id="{B5E6ED58-5129-B3AA-CBC1-EFE8E5FC4F96}"/>
              </a:ext>
            </a:extLst>
          </p:cNvPr>
          <p:cNvGrpSpPr/>
          <p:nvPr/>
        </p:nvGrpSpPr>
        <p:grpSpPr>
          <a:xfrm>
            <a:off x="463227" y="1214476"/>
            <a:ext cx="1923072" cy="438088"/>
            <a:chOff x="453395" y="1964209"/>
            <a:chExt cx="1923072" cy="438088"/>
          </a:xfrm>
        </p:grpSpPr>
        <p:sp>
          <p:nvSpPr>
            <p:cNvPr id="37" name="Rechthoek: afgeronde hoeken 1">
              <a:extLst>
                <a:ext uri="{FF2B5EF4-FFF2-40B4-BE49-F238E27FC236}">
                  <a16:creationId xmlns:a16="http://schemas.microsoft.com/office/drawing/2014/main" id="{65CBAF2D-CF5A-E6E8-BF50-B312DAEEE1B6}"/>
                </a:ext>
              </a:extLst>
            </p:cNvPr>
            <p:cNvSpPr/>
            <p:nvPr/>
          </p:nvSpPr>
          <p:spPr>
            <a:xfrm>
              <a:off x="777828" y="1964209"/>
              <a:ext cx="1598639" cy="376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p>
              <a:r>
                <a:rPr lang="nl-NL" sz="1100" b="1"/>
                <a:t>[Start]</a:t>
              </a:r>
            </a:p>
          </p:txBody>
        </p:sp>
        <p:sp>
          <p:nvSpPr>
            <p:cNvPr id="38" name="Rectangle 37">
              <a:extLst>
                <a:ext uri="{FF2B5EF4-FFF2-40B4-BE49-F238E27FC236}">
                  <a16:creationId xmlns:a16="http://schemas.microsoft.com/office/drawing/2014/main" id="{829A13F3-14B6-3471-AE95-BD71B00A0706}"/>
                </a:ext>
              </a:extLst>
            </p:cNvPr>
            <p:cNvSpPr/>
            <p:nvPr/>
          </p:nvSpPr>
          <p:spPr bwMode="gray">
            <a:xfrm>
              <a:off x="453395" y="2356578"/>
              <a:ext cx="1598639" cy="45719"/>
            </a:xfrm>
            <a:prstGeom prst="rect">
              <a:avLst/>
            </a:prstGeom>
            <a:solidFill>
              <a:srgbClr val="0096A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chemeClr val="bg1"/>
                </a:solidFill>
              </a:endParaRPr>
            </a:p>
          </p:txBody>
        </p:sp>
      </p:grpSp>
      <p:grpSp>
        <p:nvGrpSpPr>
          <p:cNvPr id="39" name="Group 38">
            <a:extLst>
              <a:ext uri="{FF2B5EF4-FFF2-40B4-BE49-F238E27FC236}">
                <a16:creationId xmlns:a16="http://schemas.microsoft.com/office/drawing/2014/main" id="{6C082554-FF63-5B09-93B5-C177E5D9BD84}"/>
              </a:ext>
            </a:extLst>
          </p:cNvPr>
          <p:cNvGrpSpPr/>
          <p:nvPr/>
        </p:nvGrpSpPr>
        <p:grpSpPr>
          <a:xfrm>
            <a:off x="2204434" y="1239249"/>
            <a:ext cx="7658770" cy="411668"/>
            <a:chOff x="1626732" y="1988686"/>
            <a:chExt cx="8217011" cy="411668"/>
          </a:xfrm>
        </p:grpSpPr>
        <p:sp>
          <p:nvSpPr>
            <p:cNvPr id="40" name="Rechthoek: afgeronde hoeken 1">
              <a:extLst>
                <a:ext uri="{FF2B5EF4-FFF2-40B4-BE49-F238E27FC236}">
                  <a16:creationId xmlns:a16="http://schemas.microsoft.com/office/drawing/2014/main" id="{F79F88B3-D1CD-2171-8FA9-61ED88D4BFF5}"/>
                </a:ext>
              </a:extLst>
            </p:cNvPr>
            <p:cNvSpPr/>
            <p:nvPr/>
          </p:nvSpPr>
          <p:spPr>
            <a:xfrm>
              <a:off x="4396943" y="1988686"/>
              <a:ext cx="4685327" cy="376843"/>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p>
              <a:r>
                <a:rPr lang="nl-NL" sz="1100" b="1"/>
                <a:t>[Zorgpad (tijdsduur)]</a:t>
              </a:r>
            </a:p>
          </p:txBody>
        </p:sp>
        <p:sp>
          <p:nvSpPr>
            <p:cNvPr id="41" name="Rectangle 40">
              <a:extLst>
                <a:ext uri="{FF2B5EF4-FFF2-40B4-BE49-F238E27FC236}">
                  <a16:creationId xmlns:a16="http://schemas.microsoft.com/office/drawing/2014/main" id="{A9CF8D72-A840-B45D-C1C1-125A3097D806}"/>
                </a:ext>
              </a:extLst>
            </p:cNvPr>
            <p:cNvSpPr/>
            <p:nvPr/>
          </p:nvSpPr>
          <p:spPr bwMode="gray">
            <a:xfrm flipV="1">
              <a:off x="1626732" y="2354635"/>
              <a:ext cx="8217011" cy="45719"/>
            </a:xfrm>
            <a:prstGeom prst="rect">
              <a:avLst/>
            </a:prstGeom>
            <a:solidFill>
              <a:srgbClr val="0096A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chemeClr val="bg1"/>
                </a:solidFill>
              </a:endParaRPr>
            </a:p>
          </p:txBody>
        </p:sp>
      </p:grpSp>
      <p:sp>
        <p:nvSpPr>
          <p:cNvPr id="42" name="Pijl: omlaag 21">
            <a:extLst>
              <a:ext uri="{FF2B5EF4-FFF2-40B4-BE49-F238E27FC236}">
                <a16:creationId xmlns:a16="http://schemas.microsoft.com/office/drawing/2014/main" id="{1E2F6FAE-054E-7025-084B-FBA35F2A27CF}"/>
              </a:ext>
            </a:extLst>
          </p:cNvPr>
          <p:cNvSpPr/>
          <p:nvPr/>
        </p:nvSpPr>
        <p:spPr>
          <a:xfrm rot="16200000">
            <a:off x="845908" y="2511691"/>
            <a:ext cx="224396" cy="321446"/>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afgeronde hoeken 1">
            <a:extLst>
              <a:ext uri="{FF2B5EF4-FFF2-40B4-BE49-F238E27FC236}">
                <a16:creationId xmlns:a16="http://schemas.microsoft.com/office/drawing/2014/main" id="{ADEC0A68-69E5-747E-FCBF-7AC6906C1313}"/>
              </a:ext>
            </a:extLst>
          </p:cNvPr>
          <p:cNvSpPr/>
          <p:nvPr/>
        </p:nvSpPr>
        <p:spPr>
          <a:xfrm>
            <a:off x="485362" y="3257020"/>
            <a:ext cx="1455989"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nl-NL" sz="1000" b="1"/>
              <a:t>[startpunt]</a:t>
            </a:r>
          </a:p>
        </p:txBody>
      </p:sp>
      <p:sp>
        <p:nvSpPr>
          <p:cNvPr id="47" name="Oval 46">
            <a:extLst>
              <a:ext uri="{FF2B5EF4-FFF2-40B4-BE49-F238E27FC236}">
                <a16:creationId xmlns:a16="http://schemas.microsoft.com/office/drawing/2014/main" id="{F61F2CFB-8229-A28D-3F7E-D84ED0288B18}"/>
              </a:ext>
            </a:extLst>
          </p:cNvPr>
          <p:cNvSpPr/>
          <p:nvPr/>
        </p:nvSpPr>
        <p:spPr bwMode="gray">
          <a:xfrm>
            <a:off x="485363" y="3101242"/>
            <a:ext cx="567907" cy="193248"/>
          </a:xfrm>
          <a:prstGeom prst="ellipse">
            <a:avLst/>
          </a:prstGeom>
          <a:solidFill>
            <a:srgbClr val="004B5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XX</a:t>
            </a:r>
          </a:p>
        </p:txBody>
      </p:sp>
      <p:sp>
        <p:nvSpPr>
          <p:cNvPr id="48" name="Oval 47">
            <a:extLst>
              <a:ext uri="{FF2B5EF4-FFF2-40B4-BE49-F238E27FC236}">
                <a16:creationId xmlns:a16="http://schemas.microsoft.com/office/drawing/2014/main" id="{F4A71B8F-139D-CD96-7C9E-9CC55A29C214}"/>
              </a:ext>
            </a:extLst>
          </p:cNvPr>
          <p:cNvSpPr/>
          <p:nvPr/>
        </p:nvSpPr>
        <p:spPr bwMode="gray">
          <a:xfrm>
            <a:off x="1068074" y="3101242"/>
            <a:ext cx="404025" cy="197381"/>
          </a:xfrm>
          <a:prstGeom prst="ellipse">
            <a:avLst/>
          </a:prstGeom>
          <a:solidFill>
            <a:srgbClr val="0096A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100%</a:t>
            </a:r>
          </a:p>
        </p:txBody>
      </p:sp>
      <p:sp>
        <p:nvSpPr>
          <p:cNvPr id="49" name="Rechthoek: afgeronde hoeken 1">
            <a:extLst>
              <a:ext uri="{FF2B5EF4-FFF2-40B4-BE49-F238E27FC236}">
                <a16:creationId xmlns:a16="http://schemas.microsoft.com/office/drawing/2014/main" id="{A8759CF7-1F38-EC94-FBC4-11C13B53139A}"/>
              </a:ext>
            </a:extLst>
          </p:cNvPr>
          <p:cNvSpPr/>
          <p:nvPr/>
        </p:nvSpPr>
        <p:spPr>
          <a:xfrm>
            <a:off x="2360180" y="2315240"/>
            <a:ext cx="7491303"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nl-NL" sz="1000" b="1"/>
              <a:t>Regulier zorgpad</a:t>
            </a:r>
            <a:r>
              <a:rPr lang="nl-NL" sz="1100" b="1"/>
              <a:t> </a:t>
            </a:r>
            <a:endParaRPr lang="nl-NL" sz="800"/>
          </a:p>
        </p:txBody>
      </p:sp>
      <p:sp>
        <p:nvSpPr>
          <p:cNvPr id="50" name="Rechthoek: afgeronde hoeken 1">
            <a:extLst>
              <a:ext uri="{FF2B5EF4-FFF2-40B4-BE49-F238E27FC236}">
                <a16:creationId xmlns:a16="http://schemas.microsoft.com/office/drawing/2014/main" id="{BB48A65C-006F-719C-6D2D-D15A6B4CAAB7}"/>
              </a:ext>
            </a:extLst>
          </p:cNvPr>
          <p:cNvSpPr/>
          <p:nvPr/>
        </p:nvSpPr>
        <p:spPr>
          <a:xfrm>
            <a:off x="2350348" y="4087674"/>
            <a:ext cx="7491303" cy="376843"/>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nl-NL" sz="1000" b="1"/>
              <a:t>Thuismonitoring </a:t>
            </a:r>
          </a:p>
        </p:txBody>
      </p:sp>
      <p:sp>
        <p:nvSpPr>
          <p:cNvPr id="51" name="Rechthoek: afgeronde hoeken 1">
            <a:extLst>
              <a:ext uri="{FF2B5EF4-FFF2-40B4-BE49-F238E27FC236}">
                <a16:creationId xmlns:a16="http://schemas.microsoft.com/office/drawing/2014/main" id="{E6143D83-4736-0075-2AF8-07B4D4B6AACC}"/>
              </a:ext>
            </a:extLst>
          </p:cNvPr>
          <p:cNvSpPr/>
          <p:nvPr/>
        </p:nvSpPr>
        <p:spPr>
          <a:xfrm>
            <a:off x="8140018" y="4137185"/>
            <a:ext cx="1233291" cy="2778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nl-NL" sz="800"/>
              <a:t>[XX zorgmomenten]</a:t>
            </a:r>
            <a:endParaRPr lang="nl-NL" sz="800" b="1"/>
          </a:p>
        </p:txBody>
      </p:sp>
      <p:sp>
        <p:nvSpPr>
          <p:cNvPr id="56" name="Oval 55">
            <a:extLst>
              <a:ext uri="{FF2B5EF4-FFF2-40B4-BE49-F238E27FC236}">
                <a16:creationId xmlns:a16="http://schemas.microsoft.com/office/drawing/2014/main" id="{B92A2605-7E08-5A25-313D-9397A03B00E1}"/>
              </a:ext>
            </a:extLst>
          </p:cNvPr>
          <p:cNvSpPr/>
          <p:nvPr/>
        </p:nvSpPr>
        <p:spPr bwMode="gray">
          <a:xfrm>
            <a:off x="2376364" y="2184255"/>
            <a:ext cx="567907" cy="197381"/>
          </a:xfrm>
          <a:prstGeom prst="ellipse">
            <a:avLst/>
          </a:prstGeom>
          <a:solidFill>
            <a:srgbClr val="004B5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XX</a:t>
            </a:r>
          </a:p>
        </p:txBody>
      </p:sp>
      <p:sp>
        <p:nvSpPr>
          <p:cNvPr id="57" name="Oval 56">
            <a:extLst>
              <a:ext uri="{FF2B5EF4-FFF2-40B4-BE49-F238E27FC236}">
                <a16:creationId xmlns:a16="http://schemas.microsoft.com/office/drawing/2014/main" id="{35C73764-2926-A95F-4D5E-FCE5173B73F4}"/>
              </a:ext>
            </a:extLst>
          </p:cNvPr>
          <p:cNvSpPr/>
          <p:nvPr/>
        </p:nvSpPr>
        <p:spPr bwMode="gray">
          <a:xfrm>
            <a:off x="2956322" y="2186490"/>
            <a:ext cx="404025" cy="197381"/>
          </a:xfrm>
          <a:prstGeom prst="ellipse">
            <a:avLst/>
          </a:prstGeom>
          <a:solidFill>
            <a:srgbClr val="0096A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XX%</a:t>
            </a:r>
          </a:p>
        </p:txBody>
      </p:sp>
      <p:sp>
        <p:nvSpPr>
          <p:cNvPr id="58" name="Oval 57">
            <a:extLst>
              <a:ext uri="{FF2B5EF4-FFF2-40B4-BE49-F238E27FC236}">
                <a16:creationId xmlns:a16="http://schemas.microsoft.com/office/drawing/2014/main" id="{65230970-E6F0-CC2D-408D-8325CFA03807}"/>
              </a:ext>
            </a:extLst>
          </p:cNvPr>
          <p:cNvSpPr/>
          <p:nvPr/>
        </p:nvSpPr>
        <p:spPr bwMode="gray">
          <a:xfrm>
            <a:off x="2366822" y="3971954"/>
            <a:ext cx="567907" cy="197381"/>
          </a:xfrm>
          <a:prstGeom prst="ellipse">
            <a:avLst/>
          </a:prstGeom>
          <a:solidFill>
            <a:srgbClr val="004B5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XX</a:t>
            </a:r>
          </a:p>
        </p:txBody>
      </p:sp>
      <p:sp>
        <p:nvSpPr>
          <p:cNvPr id="59" name="Oval 58">
            <a:extLst>
              <a:ext uri="{FF2B5EF4-FFF2-40B4-BE49-F238E27FC236}">
                <a16:creationId xmlns:a16="http://schemas.microsoft.com/office/drawing/2014/main" id="{6345ED09-7EC0-7125-9522-497D901351CE}"/>
              </a:ext>
            </a:extLst>
          </p:cNvPr>
          <p:cNvSpPr/>
          <p:nvPr/>
        </p:nvSpPr>
        <p:spPr bwMode="gray">
          <a:xfrm>
            <a:off x="2956322" y="3974189"/>
            <a:ext cx="404025" cy="197381"/>
          </a:xfrm>
          <a:prstGeom prst="ellipse">
            <a:avLst/>
          </a:prstGeom>
          <a:solidFill>
            <a:srgbClr val="0096A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XX%</a:t>
            </a:r>
          </a:p>
        </p:txBody>
      </p:sp>
      <p:grpSp>
        <p:nvGrpSpPr>
          <p:cNvPr id="60" name="Group 59">
            <a:extLst>
              <a:ext uri="{FF2B5EF4-FFF2-40B4-BE49-F238E27FC236}">
                <a16:creationId xmlns:a16="http://schemas.microsoft.com/office/drawing/2014/main" id="{F7059977-FEA7-EADA-0F23-062195E1F19C}"/>
              </a:ext>
            </a:extLst>
          </p:cNvPr>
          <p:cNvGrpSpPr/>
          <p:nvPr/>
        </p:nvGrpSpPr>
        <p:grpSpPr>
          <a:xfrm>
            <a:off x="5452185" y="6173847"/>
            <a:ext cx="2280460" cy="233038"/>
            <a:chOff x="6791727" y="6031014"/>
            <a:chExt cx="2400916" cy="291239"/>
          </a:xfrm>
        </p:grpSpPr>
        <p:sp>
          <p:nvSpPr>
            <p:cNvPr id="61" name="Oval 60">
              <a:extLst>
                <a:ext uri="{FF2B5EF4-FFF2-40B4-BE49-F238E27FC236}">
                  <a16:creationId xmlns:a16="http://schemas.microsoft.com/office/drawing/2014/main" id="{D4A6AB35-0DCA-6676-D039-2CEAC2FF2F8F}"/>
                </a:ext>
              </a:extLst>
            </p:cNvPr>
            <p:cNvSpPr/>
            <p:nvPr/>
          </p:nvSpPr>
          <p:spPr bwMode="gray">
            <a:xfrm>
              <a:off x="6791727" y="6031014"/>
              <a:ext cx="468000" cy="291239"/>
            </a:xfrm>
            <a:prstGeom prst="ellipse">
              <a:avLst/>
            </a:prstGeom>
            <a:solidFill>
              <a:srgbClr val="004B51"/>
            </a:solidFill>
            <a:ln w="19050" algn="ctr">
              <a:noFill/>
              <a:miter lim="800000"/>
              <a:headEnd/>
              <a:tailEnd/>
            </a:ln>
          </p:spPr>
          <p:txBody>
            <a:bodyPr wrap="square" lIns="0" tIns="0" rIns="0" bIns="0" rtlCol="0" anchor="ctr"/>
            <a:lstStyle/>
            <a:p>
              <a:pPr algn="ctr">
                <a:lnSpc>
                  <a:spcPct val="106000"/>
                </a:lnSpc>
              </a:pPr>
              <a:r>
                <a:rPr lang="nl-NL" sz="800" b="1">
                  <a:solidFill>
                    <a:schemeClr val="bg1"/>
                  </a:solidFill>
                </a:rPr>
                <a:t>XX</a:t>
              </a:r>
            </a:p>
          </p:txBody>
        </p:sp>
        <p:sp>
          <p:nvSpPr>
            <p:cNvPr id="62" name="Rechthoek: afgeronde hoeken 1">
              <a:extLst>
                <a:ext uri="{FF2B5EF4-FFF2-40B4-BE49-F238E27FC236}">
                  <a16:creationId xmlns:a16="http://schemas.microsoft.com/office/drawing/2014/main" id="{44BB6BA7-BF98-AAB0-CC04-E302A19E2894}"/>
                </a:ext>
              </a:extLst>
            </p:cNvPr>
            <p:cNvSpPr/>
            <p:nvPr/>
          </p:nvSpPr>
          <p:spPr>
            <a:xfrm>
              <a:off x="7307097" y="6043921"/>
              <a:ext cx="1885546" cy="265415"/>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r>
                <a:rPr lang="nl-NL" sz="800"/>
                <a:t>Patiëntaantallen</a:t>
              </a:r>
            </a:p>
          </p:txBody>
        </p:sp>
      </p:grpSp>
      <p:grpSp>
        <p:nvGrpSpPr>
          <p:cNvPr id="63" name="Group 62">
            <a:extLst>
              <a:ext uri="{FF2B5EF4-FFF2-40B4-BE49-F238E27FC236}">
                <a16:creationId xmlns:a16="http://schemas.microsoft.com/office/drawing/2014/main" id="{BDED52F8-D97D-E520-CA38-D64F5959EC65}"/>
              </a:ext>
            </a:extLst>
          </p:cNvPr>
          <p:cNvGrpSpPr/>
          <p:nvPr/>
        </p:nvGrpSpPr>
        <p:grpSpPr>
          <a:xfrm>
            <a:off x="8526055" y="6187673"/>
            <a:ext cx="2321027" cy="193974"/>
            <a:chOff x="8679526" y="6037483"/>
            <a:chExt cx="2443626" cy="242419"/>
          </a:xfrm>
        </p:grpSpPr>
        <p:sp>
          <p:nvSpPr>
            <p:cNvPr id="64" name="Rechthoek: afgeronde hoeken 1">
              <a:extLst>
                <a:ext uri="{FF2B5EF4-FFF2-40B4-BE49-F238E27FC236}">
                  <a16:creationId xmlns:a16="http://schemas.microsoft.com/office/drawing/2014/main" id="{A186F83F-1107-5428-61FD-E7B4AFFEA596}"/>
                </a:ext>
              </a:extLst>
            </p:cNvPr>
            <p:cNvSpPr/>
            <p:nvPr/>
          </p:nvSpPr>
          <p:spPr>
            <a:xfrm>
              <a:off x="9085938" y="6037483"/>
              <a:ext cx="2037214" cy="24241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r>
                <a:rPr lang="nl-NL" sz="800"/>
                <a:t>Thuismonitoring</a:t>
              </a:r>
            </a:p>
          </p:txBody>
        </p:sp>
        <p:sp>
          <p:nvSpPr>
            <p:cNvPr id="65" name="Rechthoek: afgeronde hoeken 1">
              <a:extLst>
                <a:ext uri="{FF2B5EF4-FFF2-40B4-BE49-F238E27FC236}">
                  <a16:creationId xmlns:a16="http://schemas.microsoft.com/office/drawing/2014/main" id="{DFCED73B-7B9B-C39F-FA2E-F28A9803C365}"/>
                </a:ext>
              </a:extLst>
            </p:cNvPr>
            <p:cNvSpPr/>
            <p:nvPr/>
          </p:nvSpPr>
          <p:spPr>
            <a:xfrm>
              <a:off x="8679526" y="6040480"/>
              <a:ext cx="416930" cy="236424"/>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100" b="1"/>
            </a:p>
          </p:txBody>
        </p:sp>
      </p:grpSp>
      <p:grpSp>
        <p:nvGrpSpPr>
          <p:cNvPr id="66" name="Group 65">
            <a:extLst>
              <a:ext uri="{FF2B5EF4-FFF2-40B4-BE49-F238E27FC236}">
                <a16:creationId xmlns:a16="http://schemas.microsoft.com/office/drawing/2014/main" id="{B6570755-B43A-F30D-A495-2F9CEC435A1B}"/>
              </a:ext>
            </a:extLst>
          </p:cNvPr>
          <p:cNvGrpSpPr/>
          <p:nvPr/>
        </p:nvGrpSpPr>
        <p:grpSpPr>
          <a:xfrm>
            <a:off x="6885573" y="6173851"/>
            <a:ext cx="2290047" cy="233038"/>
            <a:chOff x="3956234" y="6031019"/>
            <a:chExt cx="2411010" cy="291239"/>
          </a:xfrm>
        </p:grpSpPr>
        <p:sp>
          <p:nvSpPr>
            <p:cNvPr id="67" name="Oval 66">
              <a:extLst>
                <a:ext uri="{FF2B5EF4-FFF2-40B4-BE49-F238E27FC236}">
                  <a16:creationId xmlns:a16="http://schemas.microsoft.com/office/drawing/2014/main" id="{727AD817-E009-D4D8-73C1-9A0E58974E91}"/>
                </a:ext>
              </a:extLst>
            </p:cNvPr>
            <p:cNvSpPr/>
            <p:nvPr/>
          </p:nvSpPr>
          <p:spPr bwMode="gray">
            <a:xfrm>
              <a:off x="3956234" y="6031019"/>
              <a:ext cx="468000" cy="291239"/>
            </a:xfrm>
            <a:prstGeom prst="ellipse">
              <a:avLst/>
            </a:prstGeom>
            <a:solidFill>
              <a:srgbClr val="0096A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800" b="1">
                  <a:solidFill>
                    <a:schemeClr val="bg1"/>
                  </a:solidFill>
                </a:rPr>
                <a:t>XX%</a:t>
              </a:r>
            </a:p>
          </p:txBody>
        </p:sp>
        <p:sp>
          <p:nvSpPr>
            <p:cNvPr id="68" name="Rechthoek: afgeronde hoeken 1">
              <a:extLst>
                <a:ext uri="{FF2B5EF4-FFF2-40B4-BE49-F238E27FC236}">
                  <a16:creationId xmlns:a16="http://schemas.microsoft.com/office/drawing/2014/main" id="{5DE788AD-08ED-DBDF-BBF3-57C9222DCF96}"/>
                </a:ext>
              </a:extLst>
            </p:cNvPr>
            <p:cNvSpPr/>
            <p:nvPr/>
          </p:nvSpPr>
          <p:spPr>
            <a:xfrm>
              <a:off x="4481698" y="6043930"/>
              <a:ext cx="1885546" cy="265415"/>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r>
                <a:rPr lang="nl-NL" sz="800"/>
                <a:t>% verdeling patiënten</a:t>
              </a:r>
            </a:p>
          </p:txBody>
        </p:sp>
      </p:grpSp>
      <p:sp>
        <p:nvSpPr>
          <p:cNvPr id="69" name="Rechthoek: afgeronde hoeken 1">
            <a:extLst>
              <a:ext uri="{FF2B5EF4-FFF2-40B4-BE49-F238E27FC236}">
                <a16:creationId xmlns:a16="http://schemas.microsoft.com/office/drawing/2014/main" id="{E539035E-B7AC-3166-16D4-AC1A4E4874BB}"/>
              </a:ext>
            </a:extLst>
          </p:cNvPr>
          <p:cNvSpPr/>
          <p:nvPr/>
        </p:nvSpPr>
        <p:spPr>
          <a:xfrm>
            <a:off x="3129237" y="3052510"/>
            <a:ext cx="6327943"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000" b="1"/>
          </a:p>
        </p:txBody>
      </p:sp>
      <p:sp>
        <p:nvSpPr>
          <p:cNvPr id="70" name="Rechthoek: afgeronde hoeken 1">
            <a:extLst>
              <a:ext uri="{FF2B5EF4-FFF2-40B4-BE49-F238E27FC236}">
                <a16:creationId xmlns:a16="http://schemas.microsoft.com/office/drawing/2014/main" id="{81FFE8F9-E27B-30AC-9747-20FF044D2986}"/>
              </a:ext>
            </a:extLst>
          </p:cNvPr>
          <p:cNvSpPr/>
          <p:nvPr/>
        </p:nvSpPr>
        <p:spPr>
          <a:xfrm>
            <a:off x="3129237" y="3052510"/>
            <a:ext cx="6327943"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rIns="0" rtlCol="0" anchor="ctr"/>
          <a:lstStyle/>
          <a:p>
            <a:r>
              <a:rPr lang="nl-NL" sz="1000" b="1"/>
              <a:t>	                                                      [Alternatieve route]</a:t>
            </a:r>
          </a:p>
        </p:txBody>
      </p:sp>
      <p:cxnSp>
        <p:nvCxnSpPr>
          <p:cNvPr id="71" name="Connector: Elbow 70">
            <a:extLst>
              <a:ext uri="{FF2B5EF4-FFF2-40B4-BE49-F238E27FC236}">
                <a16:creationId xmlns:a16="http://schemas.microsoft.com/office/drawing/2014/main" id="{265396A6-9BCD-6225-ECC5-401D44E8F366}"/>
              </a:ext>
            </a:extLst>
          </p:cNvPr>
          <p:cNvCxnSpPr>
            <a:cxnSpLocks/>
            <a:endCxn id="69" idx="1"/>
          </p:cNvCxnSpPr>
          <p:nvPr/>
        </p:nvCxnSpPr>
        <p:spPr>
          <a:xfrm rot="16200000" flipH="1">
            <a:off x="2683252" y="2794947"/>
            <a:ext cx="548850" cy="343120"/>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D45EAA74-EF4C-5D7E-4FBE-98FEBE93FC13}"/>
              </a:ext>
            </a:extLst>
          </p:cNvPr>
          <p:cNvSpPr/>
          <p:nvPr/>
        </p:nvSpPr>
        <p:spPr bwMode="gray">
          <a:xfrm>
            <a:off x="3149311" y="2938398"/>
            <a:ext cx="567907" cy="197381"/>
          </a:xfrm>
          <a:prstGeom prst="ellipse">
            <a:avLst/>
          </a:prstGeom>
          <a:solidFill>
            <a:srgbClr val="004B5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XX</a:t>
            </a:r>
          </a:p>
        </p:txBody>
      </p:sp>
      <p:sp>
        <p:nvSpPr>
          <p:cNvPr id="74" name="Oval 73">
            <a:extLst>
              <a:ext uri="{FF2B5EF4-FFF2-40B4-BE49-F238E27FC236}">
                <a16:creationId xmlns:a16="http://schemas.microsoft.com/office/drawing/2014/main" id="{A4866568-DC3D-5E64-2176-3A91F1691ABE}"/>
              </a:ext>
            </a:extLst>
          </p:cNvPr>
          <p:cNvSpPr/>
          <p:nvPr/>
        </p:nvSpPr>
        <p:spPr bwMode="gray">
          <a:xfrm>
            <a:off x="3729020" y="2938398"/>
            <a:ext cx="404025" cy="197381"/>
          </a:xfrm>
          <a:prstGeom prst="ellipse">
            <a:avLst/>
          </a:prstGeom>
          <a:solidFill>
            <a:srgbClr val="0096A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a:t>
            </a:r>
          </a:p>
        </p:txBody>
      </p:sp>
      <p:sp>
        <p:nvSpPr>
          <p:cNvPr id="79" name="Rechthoek: afgeronde hoeken 1">
            <a:extLst>
              <a:ext uri="{FF2B5EF4-FFF2-40B4-BE49-F238E27FC236}">
                <a16:creationId xmlns:a16="http://schemas.microsoft.com/office/drawing/2014/main" id="{12E2DD36-B5A1-8B77-26E9-12E411D6AB1C}"/>
              </a:ext>
            </a:extLst>
          </p:cNvPr>
          <p:cNvSpPr/>
          <p:nvPr/>
        </p:nvSpPr>
        <p:spPr>
          <a:xfrm>
            <a:off x="3129237" y="4831402"/>
            <a:ext cx="6327944" cy="376843"/>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nl-NL" sz="1000" b="1"/>
              <a:t>		                   [Alternatief zorgpad]</a:t>
            </a:r>
          </a:p>
        </p:txBody>
      </p:sp>
      <p:cxnSp>
        <p:nvCxnSpPr>
          <p:cNvPr id="82" name="Connector: Elbow 81">
            <a:extLst>
              <a:ext uri="{FF2B5EF4-FFF2-40B4-BE49-F238E27FC236}">
                <a16:creationId xmlns:a16="http://schemas.microsoft.com/office/drawing/2014/main" id="{37FA77CF-9E38-2206-140E-C9A7EAF862B6}"/>
              </a:ext>
            </a:extLst>
          </p:cNvPr>
          <p:cNvCxnSpPr>
            <a:cxnSpLocks/>
          </p:cNvCxnSpPr>
          <p:nvPr/>
        </p:nvCxnSpPr>
        <p:spPr>
          <a:xfrm rot="16200000" flipH="1">
            <a:off x="2700760" y="4571272"/>
            <a:ext cx="533909" cy="363194"/>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1EB32E7B-BCD8-AD1E-4E4C-E44399CDD760}"/>
              </a:ext>
            </a:extLst>
          </p:cNvPr>
          <p:cNvSpPr/>
          <p:nvPr/>
        </p:nvSpPr>
        <p:spPr bwMode="gray">
          <a:xfrm>
            <a:off x="3140850" y="4709198"/>
            <a:ext cx="567907" cy="197381"/>
          </a:xfrm>
          <a:prstGeom prst="ellipse">
            <a:avLst/>
          </a:prstGeom>
          <a:solidFill>
            <a:srgbClr val="004B5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XX</a:t>
            </a:r>
          </a:p>
        </p:txBody>
      </p:sp>
      <p:sp>
        <p:nvSpPr>
          <p:cNvPr id="86" name="Oval 85">
            <a:extLst>
              <a:ext uri="{FF2B5EF4-FFF2-40B4-BE49-F238E27FC236}">
                <a16:creationId xmlns:a16="http://schemas.microsoft.com/office/drawing/2014/main" id="{1530F701-83E6-DA15-697F-9C26D7F1419F}"/>
              </a:ext>
            </a:extLst>
          </p:cNvPr>
          <p:cNvSpPr/>
          <p:nvPr/>
        </p:nvSpPr>
        <p:spPr bwMode="gray">
          <a:xfrm>
            <a:off x="3720559" y="4709198"/>
            <a:ext cx="404025" cy="197381"/>
          </a:xfrm>
          <a:prstGeom prst="ellipse">
            <a:avLst/>
          </a:prstGeom>
          <a:solidFill>
            <a:srgbClr val="0096A1"/>
          </a:solidFill>
          <a:ln w="19050" algn="ctr">
            <a:noFill/>
            <a:miter lim="800000"/>
            <a:headEnd/>
            <a:tailEnd/>
          </a:ln>
        </p:spPr>
        <p:txBody>
          <a:bodyPr wrap="square" lIns="0" tIns="0" rIns="0" bIns="0" rtlCol="0" anchor="ctr"/>
          <a:lstStyle/>
          <a:p>
            <a:pPr algn="ctr">
              <a:lnSpc>
                <a:spcPct val="106000"/>
              </a:lnSpc>
              <a:buFont typeface="Wingdings 2" pitchFamily="18" charset="2"/>
              <a:buNone/>
            </a:pPr>
            <a:r>
              <a:rPr lang="nl-NL" sz="900" b="1">
                <a:solidFill>
                  <a:schemeClr val="bg1"/>
                </a:solidFill>
              </a:rPr>
              <a:t>XX%</a:t>
            </a:r>
          </a:p>
        </p:txBody>
      </p:sp>
      <p:cxnSp>
        <p:nvCxnSpPr>
          <p:cNvPr id="87" name="Connector: Elbow 86">
            <a:extLst>
              <a:ext uri="{FF2B5EF4-FFF2-40B4-BE49-F238E27FC236}">
                <a16:creationId xmlns:a16="http://schemas.microsoft.com/office/drawing/2014/main" id="{2FD89F9D-925D-D9D5-D1E2-8DD1C5666AE7}"/>
              </a:ext>
            </a:extLst>
          </p:cNvPr>
          <p:cNvCxnSpPr>
            <a:cxnSpLocks/>
            <a:stCxn id="46" idx="3"/>
            <a:endCxn id="49" idx="1"/>
          </p:cNvCxnSpPr>
          <p:nvPr/>
        </p:nvCxnSpPr>
        <p:spPr>
          <a:xfrm flipV="1">
            <a:off x="1941351" y="2503662"/>
            <a:ext cx="418829" cy="941780"/>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FC59DC68-D0B1-7066-2300-1DC9066BA450}"/>
              </a:ext>
            </a:extLst>
          </p:cNvPr>
          <p:cNvCxnSpPr>
            <a:cxnSpLocks/>
            <a:stCxn id="46" idx="3"/>
            <a:endCxn id="50" idx="1"/>
          </p:cNvCxnSpPr>
          <p:nvPr/>
        </p:nvCxnSpPr>
        <p:spPr>
          <a:xfrm>
            <a:off x="1941351" y="3445442"/>
            <a:ext cx="408997" cy="830654"/>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FA20970F-4659-CC2C-E3DA-CB4AD2B4BEDD}"/>
              </a:ext>
            </a:extLst>
          </p:cNvPr>
          <p:cNvGrpSpPr/>
          <p:nvPr/>
        </p:nvGrpSpPr>
        <p:grpSpPr>
          <a:xfrm>
            <a:off x="9812814" y="6184240"/>
            <a:ext cx="1106023" cy="193974"/>
            <a:chOff x="8679526" y="6037483"/>
            <a:chExt cx="1164442" cy="242419"/>
          </a:xfrm>
        </p:grpSpPr>
        <p:sp>
          <p:nvSpPr>
            <p:cNvPr id="90" name="Rechthoek: afgeronde hoeken 1">
              <a:extLst>
                <a:ext uri="{FF2B5EF4-FFF2-40B4-BE49-F238E27FC236}">
                  <a16:creationId xmlns:a16="http://schemas.microsoft.com/office/drawing/2014/main" id="{CCAAADB0-A661-7100-DF79-9C6B44F4F0CA}"/>
                </a:ext>
              </a:extLst>
            </p:cNvPr>
            <p:cNvSpPr/>
            <p:nvPr/>
          </p:nvSpPr>
          <p:spPr>
            <a:xfrm>
              <a:off x="9085938" y="6037483"/>
              <a:ext cx="758030" cy="24241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r>
                <a:rPr lang="nl-NL" sz="800"/>
                <a:t>Fysieke zorg</a:t>
              </a:r>
            </a:p>
          </p:txBody>
        </p:sp>
        <p:sp>
          <p:nvSpPr>
            <p:cNvPr id="91" name="Rechthoek: afgeronde hoeken 1">
              <a:extLst>
                <a:ext uri="{FF2B5EF4-FFF2-40B4-BE49-F238E27FC236}">
                  <a16:creationId xmlns:a16="http://schemas.microsoft.com/office/drawing/2014/main" id="{8EF55DE7-12B2-E5A2-6B09-417125C03858}"/>
                </a:ext>
              </a:extLst>
            </p:cNvPr>
            <p:cNvSpPr/>
            <p:nvPr/>
          </p:nvSpPr>
          <p:spPr>
            <a:xfrm>
              <a:off x="8679526" y="6040480"/>
              <a:ext cx="416930" cy="236424"/>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100" b="1"/>
            </a:p>
          </p:txBody>
        </p:sp>
      </p:grpSp>
      <p:sp>
        <p:nvSpPr>
          <p:cNvPr id="92" name="Rechthoek: afgeronde hoeken 1">
            <a:extLst>
              <a:ext uri="{FF2B5EF4-FFF2-40B4-BE49-F238E27FC236}">
                <a16:creationId xmlns:a16="http://schemas.microsoft.com/office/drawing/2014/main" id="{2B95481A-E13A-A14A-25C2-DC08697A2759}"/>
              </a:ext>
            </a:extLst>
          </p:cNvPr>
          <p:cNvSpPr/>
          <p:nvPr/>
        </p:nvSpPr>
        <p:spPr>
          <a:xfrm>
            <a:off x="8140018" y="4876286"/>
            <a:ext cx="1233291" cy="2778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nl-NL" sz="800"/>
              <a:t>[xx zorgmomenten]</a:t>
            </a:r>
          </a:p>
        </p:txBody>
      </p:sp>
      <p:cxnSp>
        <p:nvCxnSpPr>
          <p:cNvPr id="93" name="Connector: Elbow 92">
            <a:extLst>
              <a:ext uri="{FF2B5EF4-FFF2-40B4-BE49-F238E27FC236}">
                <a16:creationId xmlns:a16="http://schemas.microsoft.com/office/drawing/2014/main" id="{9F2472E9-D737-DBBB-50C6-E1B85E185D24}"/>
              </a:ext>
            </a:extLst>
          </p:cNvPr>
          <p:cNvCxnSpPr>
            <a:cxnSpLocks/>
            <a:stCxn id="79" idx="3"/>
          </p:cNvCxnSpPr>
          <p:nvPr/>
        </p:nvCxnSpPr>
        <p:spPr>
          <a:xfrm flipV="1">
            <a:off x="9457181" y="4464517"/>
            <a:ext cx="256686" cy="555307"/>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F72B0430-1519-6B31-82E0-E7E8417E1611}"/>
              </a:ext>
            </a:extLst>
          </p:cNvPr>
          <p:cNvCxnSpPr>
            <a:cxnSpLocks/>
            <a:stCxn id="70" idx="3"/>
          </p:cNvCxnSpPr>
          <p:nvPr/>
        </p:nvCxnSpPr>
        <p:spPr>
          <a:xfrm flipV="1">
            <a:off x="9457180" y="2692081"/>
            <a:ext cx="194164" cy="548851"/>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96" name="Text Placeholder 120">
            <a:extLst>
              <a:ext uri="{FF2B5EF4-FFF2-40B4-BE49-F238E27FC236}">
                <a16:creationId xmlns:a16="http://schemas.microsoft.com/office/drawing/2014/main" id="{69BD9C71-EDE6-5B4E-46C0-3411F100015D}"/>
              </a:ext>
            </a:extLst>
          </p:cNvPr>
          <p:cNvSpPr txBox="1">
            <a:spLocks/>
          </p:cNvSpPr>
          <p:nvPr/>
        </p:nvSpPr>
        <p:spPr>
          <a:xfrm>
            <a:off x="-531390" y="1009136"/>
            <a:ext cx="11188700" cy="757255"/>
          </a:xfrm>
          <a:prstGeom prst="rect">
            <a:avLst/>
          </a:prstGeom>
        </p:spPr>
        <p:txBody>
          <a:bodyPr/>
          <a:lstStyle>
            <a:lvl1pPr marL="0" indent="0" algn="l" defTabSz="914377" rtl="0" eaLnBrk="1" latinLnBrk="0" hangingPunct="1">
              <a:spcBef>
                <a:spcPts val="0"/>
              </a:spcBef>
              <a:spcAft>
                <a:spcPts val="1000"/>
              </a:spcAft>
              <a:buSzPct val="100000"/>
              <a:buFontTx/>
              <a:buNone/>
              <a:defRPr sz="1800" b="0" kern="1200">
                <a:solidFill>
                  <a:schemeClr val="tx1"/>
                </a:solidFill>
                <a:latin typeface="+mn-lt"/>
                <a:ea typeface="+mn-ea"/>
                <a:cs typeface="Calibri Light" panose="020F0302020204030204" pitchFamily="34" charset="0"/>
              </a:defRPr>
            </a:lvl1pPr>
            <a:lvl2pPr marL="139697" indent="-139697" algn="l" defTabSz="914377" rtl="0" eaLnBrk="1" latinLnBrk="0" hangingPunct="1">
              <a:spcBef>
                <a:spcPts val="0"/>
              </a:spcBef>
              <a:spcAft>
                <a:spcPts val="1000"/>
              </a:spcAft>
              <a:buClrTx/>
              <a:buSzPct val="100000"/>
              <a:buFont typeface="Arial" panose="020B0604020202020204" pitchFamily="34" charset="0"/>
              <a:buChar char="•"/>
              <a:defRPr lang="en-US" sz="1800" b="1" kern="1200" dirty="0" smtClean="0">
                <a:solidFill>
                  <a:schemeClr val="tx1"/>
                </a:solidFill>
                <a:latin typeface="+mj-lt"/>
                <a:ea typeface="+mn-ea"/>
                <a:cs typeface="Calibri Light" panose="020F0302020204030204" pitchFamily="34" charset="0"/>
              </a:defRPr>
            </a:lvl2pPr>
            <a:lvl3pPr marL="304792" indent="-139697" algn="l" defTabSz="914377" rtl="0" eaLnBrk="1" latinLnBrk="0" hangingPunct="1">
              <a:spcBef>
                <a:spcPts val="0"/>
              </a:spcBef>
              <a:spcAft>
                <a:spcPts val="1000"/>
              </a:spcAft>
              <a:buClrTx/>
              <a:buSzPct val="100000"/>
              <a:buFont typeface="Arial" panose="020B0604020202020204" pitchFamily="34" charset="0"/>
              <a:buChar char="−"/>
              <a:defRPr lang="en-US" sz="1800" kern="1200" dirty="0" smtClean="0">
                <a:solidFill>
                  <a:schemeClr val="tx1"/>
                </a:solidFill>
                <a:latin typeface="+mn-lt"/>
                <a:ea typeface="+mn-ea"/>
                <a:cs typeface="Calibri Light" panose="020F0302020204030204" pitchFamily="34" charset="0"/>
              </a:defRPr>
            </a:lvl3pPr>
            <a:lvl4pPr marL="469888" indent="-139697" algn="l" defTabSz="914377" rtl="0" eaLnBrk="1" latinLnBrk="0" hangingPunct="1">
              <a:spcBef>
                <a:spcPts val="0"/>
              </a:spcBef>
              <a:spcAft>
                <a:spcPts val="1000"/>
              </a:spcAft>
              <a:buClrTx/>
              <a:buSzPct val="100000"/>
              <a:buFont typeface="Arial" panose="020B0604020202020204" pitchFamily="34" charset="0"/>
              <a:buChar char="◦"/>
              <a:defRPr lang="en-US" sz="1800" kern="1200" baseline="0" dirty="0" smtClean="0">
                <a:solidFill>
                  <a:schemeClr val="tx1"/>
                </a:solidFill>
                <a:latin typeface="+mn-lt"/>
                <a:ea typeface="+mn-ea"/>
                <a:cs typeface="Calibri Light" panose="020F0302020204030204" pitchFamily="34" charset="0"/>
              </a:defRPr>
            </a:lvl4pPr>
            <a:lvl5pPr marL="634984" indent="-139697" algn="l" defTabSz="798493" rtl="0" eaLnBrk="1" latinLnBrk="0" hangingPunct="1">
              <a:spcBef>
                <a:spcPts val="0"/>
              </a:spcBef>
              <a:spcAft>
                <a:spcPts val="1000"/>
              </a:spcAft>
              <a:buClrTx/>
              <a:buSzPct val="100000"/>
              <a:buFont typeface="Arial" panose="020B0604020202020204" pitchFamily="34" charset="0"/>
              <a:buChar char="−"/>
              <a:tabLst/>
              <a:defRPr lang="en-US" sz="1800" kern="1200" baseline="0" dirty="0" smtClean="0">
                <a:solidFill>
                  <a:schemeClr val="tx1"/>
                </a:solidFill>
                <a:latin typeface="+mn-lt"/>
                <a:ea typeface="+mn-ea"/>
                <a:cs typeface="Calibri Light" panose="020F0302020204030204" pitchFamily="34" charset="0"/>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endParaRPr lang="nl-NL" baseline="30000"/>
          </a:p>
        </p:txBody>
      </p:sp>
      <p:sp>
        <p:nvSpPr>
          <p:cNvPr id="97" name="Rechthoek: afgeronde hoeken 1">
            <a:extLst>
              <a:ext uri="{FF2B5EF4-FFF2-40B4-BE49-F238E27FC236}">
                <a16:creationId xmlns:a16="http://schemas.microsoft.com/office/drawing/2014/main" id="{E9EC8B03-4EA3-23CF-9FE3-C1F602FAC9D2}"/>
              </a:ext>
            </a:extLst>
          </p:cNvPr>
          <p:cNvSpPr/>
          <p:nvPr/>
        </p:nvSpPr>
        <p:spPr>
          <a:xfrm>
            <a:off x="8166480" y="2354416"/>
            <a:ext cx="1233291" cy="2778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nl-NL" sz="800"/>
              <a:t>[XX zorgmomenten]</a:t>
            </a:r>
            <a:endParaRPr lang="nl-NL" sz="800" b="1"/>
          </a:p>
        </p:txBody>
      </p:sp>
      <p:sp>
        <p:nvSpPr>
          <p:cNvPr id="98" name="Rechthoek: afgeronde hoeken 1">
            <a:extLst>
              <a:ext uri="{FF2B5EF4-FFF2-40B4-BE49-F238E27FC236}">
                <a16:creationId xmlns:a16="http://schemas.microsoft.com/office/drawing/2014/main" id="{937CD633-9E75-5F25-73B8-97EFFB9E499F}"/>
              </a:ext>
            </a:extLst>
          </p:cNvPr>
          <p:cNvSpPr/>
          <p:nvPr/>
        </p:nvSpPr>
        <p:spPr>
          <a:xfrm>
            <a:off x="8140018" y="3102021"/>
            <a:ext cx="1233291" cy="2778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nl-NL" sz="800"/>
              <a:t>[XX zorgmomenten]</a:t>
            </a:r>
          </a:p>
        </p:txBody>
      </p:sp>
      <p:sp>
        <p:nvSpPr>
          <p:cNvPr id="2" name="Rechthoek: afgeronde hoeken 1">
            <a:extLst>
              <a:ext uri="{FF2B5EF4-FFF2-40B4-BE49-F238E27FC236}">
                <a16:creationId xmlns:a16="http://schemas.microsoft.com/office/drawing/2014/main" id="{E6656049-077D-7176-2DD4-B33E2E76F992}"/>
              </a:ext>
            </a:extLst>
          </p:cNvPr>
          <p:cNvSpPr/>
          <p:nvPr/>
        </p:nvSpPr>
        <p:spPr>
          <a:xfrm>
            <a:off x="10303513" y="3257020"/>
            <a:ext cx="1455989" cy="376843"/>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nl-NL" sz="1000" b="1"/>
              <a:t>Follow-up regulier zorgpad</a:t>
            </a:r>
          </a:p>
        </p:txBody>
      </p:sp>
      <p:cxnSp>
        <p:nvCxnSpPr>
          <p:cNvPr id="4" name="Connector: Elbow 3">
            <a:extLst>
              <a:ext uri="{FF2B5EF4-FFF2-40B4-BE49-F238E27FC236}">
                <a16:creationId xmlns:a16="http://schemas.microsoft.com/office/drawing/2014/main" id="{9EA3DB5C-0CFF-4D99-7406-48BA5EB6B615}"/>
              </a:ext>
            </a:extLst>
          </p:cNvPr>
          <p:cNvCxnSpPr>
            <a:cxnSpLocks/>
            <a:stCxn id="49" idx="3"/>
            <a:endCxn id="2" idx="1"/>
          </p:cNvCxnSpPr>
          <p:nvPr/>
        </p:nvCxnSpPr>
        <p:spPr>
          <a:xfrm>
            <a:off x="9851483" y="2503662"/>
            <a:ext cx="452030" cy="941780"/>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6A45794A-1E82-F054-9400-771039A08812}"/>
              </a:ext>
            </a:extLst>
          </p:cNvPr>
          <p:cNvCxnSpPr>
            <a:cxnSpLocks/>
            <a:stCxn id="50" idx="3"/>
            <a:endCxn id="2" idx="1"/>
          </p:cNvCxnSpPr>
          <p:nvPr/>
        </p:nvCxnSpPr>
        <p:spPr>
          <a:xfrm flipV="1">
            <a:off x="9841651" y="3445442"/>
            <a:ext cx="461862" cy="830654"/>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86673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526DD5D7-6C8E-1216-D27C-4571AFD83F56}"/>
              </a:ext>
            </a:extLst>
          </p:cNvPr>
          <p:cNvGraphicFramePr>
            <a:graphicFrameLocks noChangeAspect="1"/>
          </p:cNvGraphicFramePr>
          <p:nvPr>
            <p:custDataLst>
              <p:tags r:id="rId1"/>
            </p:custDataLst>
            <p:extLst>
              <p:ext uri="{D42A27DB-BD31-4B8C-83A1-F6EECF244321}">
                <p14:modId xmlns:p14="http://schemas.microsoft.com/office/powerpoint/2010/main" val="946779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10" name="think-cell data - do not delete" hidden="1">
                        <a:extLst>
                          <a:ext uri="{FF2B5EF4-FFF2-40B4-BE49-F238E27FC236}">
                            <a16:creationId xmlns:a16="http://schemas.microsoft.com/office/drawing/2014/main" id="{526DD5D7-6C8E-1216-D27C-4571AFD83F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C091FEB-C22C-FEAE-B2DC-F3B4B0CF5E5F}"/>
              </a:ext>
            </a:extLst>
          </p:cNvPr>
          <p:cNvSpPr>
            <a:spLocks noGrp="1"/>
          </p:cNvSpPr>
          <p:nvPr>
            <p:ph type="body" sz="quarter" idx="13"/>
          </p:nvPr>
        </p:nvSpPr>
        <p:spPr/>
        <p:txBody>
          <a:bodyPr/>
          <a:lstStyle/>
          <a:p>
            <a:endParaRPr lang="nl-NL"/>
          </a:p>
        </p:txBody>
      </p:sp>
      <p:graphicFrame>
        <p:nvGraphicFramePr>
          <p:cNvPr id="6" name="Table 5">
            <a:extLst>
              <a:ext uri="{FF2B5EF4-FFF2-40B4-BE49-F238E27FC236}">
                <a16:creationId xmlns:a16="http://schemas.microsoft.com/office/drawing/2014/main" id="{05FB759D-BA71-163F-B81F-A49D3E5D1C86}"/>
              </a:ext>
            </a:extLst>
          </p:cNvPr>
          <p:cNvGraphicFramePr>
            <a:graphicFrameLocks noGrp="1"/>
          </p:cNvGraphicFramePr>
          <p:nvPr>
            <p:extLst>
              <p:ext uri="{D42A27DB-BD31-4B8C-83A1-F6EECF244321}">
                <p14:modId xmlns:p14="http://schemas.microsoft.com/office/powerpoint/2010/main" val="2164506247"/>
              </p:ext>
            </p:extLst>
          </p:nvPr>
        </p:nvGraphicFramePr>
        <p:xfrm>
          <a:off x="501649" y="1533248"/>
          <a:ext cx="11188701" cy="4810781"/>
        </p:xfrm>
        <a:graphic>
          <a:graphicData uri="http://schemas.openxmlformats.org/drawingml/2006/table">
            <a:tbl>
              <a:tblPr/>
              <a:tblGrid>
                <a:gridCol w="1640516">
                  <a:extLst>
                    <a:ext uri="{9D8B030D-6E8A-4147-A177-3AD203B41FA5}">
                      <a16:colId xmlns:a16="http://schemas.microsoft.com/office/drawing/2014/main" val="2762850905"/>
                    </a:ext>
                  </a:extLst>
                </a:gridCol>
                <a:gridCol w="1153048">
                  <a:extLst>
                    <a:ext uri="{9D8B030D-6E8A-4147-A177-3AD203B41FA5}">
                      <a16:colId xmlns:a16="http://schemas.microsoft.com/office/drawing/2014/main" val="873709241"/>
                    </a:ext>
                  </a:extLst>
                </a:gridCol>
                <a:gridCol w="232880">
                  <a:extLst>
                    <a:ext uri="{9D8B030D-6E8A-4147-A177-3AD203B41FA5}">
                      <a16:colId xmlns:a16="http://schemas.microsoft.com/office/drawing/2014/main" val="2533618150"/>
                    </a:ext>
                  </a:extLst>
                </a:gridCol>
                <a:gridCol w="807677">
                  <a:extLst>
                    <a:ext uri="{9D8B030D-6E8A-4147-A177-3AD203B41FA5}">
                      <a16:colId xmlns:a16="http://schemas.microsoft.com/office/drawing/2014/main" val="1337003264"/>
                    </a:ext>
                  </a:extLst>
                </a:gridCol>
                <a:gridCol w="184244">
                  <a:extLst>
                    <a:ext uri="{9D8B030D-6E8A-4147-A177-3AD203B41FA5}">
                      <a16:colId xmlns:a16="http://schemas.microsoft.com/office/drawing/2014/main" val="3562150086"/>
                    </a:ext>
                  </a:extLst>
                </a:gridCol>
                <a:gridCol w="2893086">
                  <a:extLst>
                    <a:ext uri="{9D8B030D-6E8A-4147-A177-3AD203B41FA5}">
                      <a16:colId xmlns:a16="http://schemas.microsoft.com/office/drawing/2014/main" val="1445315382"/>
                    </a:ext>
                  </a:extLst>
                </a:gridCol>
                <a:gridCol w="208770">
                  <a:extLst>
                    <a:ext uri="{9D8B030D-6E8A-4147-A177-3AD203B41FA5}">
                      <a16:colId xmlns:a16="http://schemas.microsoft.com/office/drawing/2014/main" val="3083075705"/>
                    </a:ext>
                  </a:extLst>
                </a:gridCol>
                <a:gridCol w="281232">
                  <a:extLst>
                    <a:ext uri="{9D8B030D-6E8A-4147-A177-3AD203B41FA5}">
                      <a16:colId xmlns:a16="http://schemas.microsoft.com/office/drawing/2014/main" val="1655380505"/>
                    </a:ext>
                  </a:extLst>
                </a:gridCol>
                <a:gridCol w="946812">
                  <a:extLst>
                    <a:ext uri="{9D8B030D-6E8A-4147-A177-3AD203B41FA5}">
                      <a16:colId xmlns:a16="http://schemas.microsoft.com/office/drawing/2014/main" val="2897998767"/>
                    </a:ext>
                  </a:extLst>
                </a:gridCol>
                <a:gridCol w="946812">
                  <a:extLst>
                    <a:ext uri="{9D8B030D-6E8A-4147-A177-3AD203B41FA5}">
                      <a16:colId xmlns:a16="http://schemas.microsoft.com/office/drawing/2014/main" val="3187158961"/>
                    </a:ext>
                  </a:extLst>
                </a:gridCol>
                <a:gridCol w="946812">
                  <a:extLst>
                    <a:ext uri="{9D8B030D-6E8A-4147-A177-3AD203B41FA5}">
                      <a16:colId xmlns:a16="http://schemas.microsoft.com/office/drawing/2014/main" val="1949755136"/>
                    </a:ext>
                  </a:extLst>
                </a:gridCol>
                <a:gridCol w="946812">
                  <a:extLst>
                    <a:ext uri="{9D8B030D-6E8A-4147-A177-3AD203B41FA5}">
                      <a16:colId xmlns:a16="http://schemas.microsoft.com/office/drawing/2014/main" val="1651681191"/>
                    </a:ext>
                  </a:extLst>
                </a:gridCol>
              </a:tblGrid>
              <a:tr h="516243">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 activiteiten</a:t>
                      </a:r>
                      <a:r>
                        <a:rPr lang="nl-NL" sz="600" b="1" i="0" baseline="30000">
                          <a:solidFill>
                            <a:srgbClr val="3C3C3C"/>
                          </a:solidFill>
                          <a:effectLst/>
                          <a:latin typeface="Calibri" panose="020F0502020204030204" pitchFamily="34" charset="0"/>
                        </a:rPr>
                        <a:t>3</a:t>
                      </a:r>
                      <a:r>
                        <a:rPr lang="nl-NL" sz="6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gridSpan="2">
                  <a:txBody>
                    <a:bodyPr/>
                    <a:lstStyle/>
                    <a:p>
                      <a:pPr algn="ctr" fontAlgn="base"/>
                      <a:r>
                        <a:rPr lang="nl-NL" sz="1000" b="1" i="0">
                          <a:solidFill>
                            <a:srgbClr val="3C3C3C"/>
                          </a:solidFill>
                          <a:effectLst/>
                          <a:latin typeface="Calibri" panose="020F0502020204030204" pitchFamily="34" charset="0"/>
                        </a:rPr>
                        <a:t>Tijdsbesteding</a:t>
                      </a:r>
                      <a:r>
                        <a:rPr lang="nl-NL" sz="10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hMerge="1">
                  <a:txBody>
                    <a:bodyPr/>
                    <a:lstStyle/>
                    <a:p>
                      <a:endParaRPr lang="nl-NL"/>
                    </a:p>
                  </a:txBody>
                  <a:tcPr/>
                </a:tc>
                <a:tc gridSpan="2">
                  <a:txBody>
                    <a:bodyPr/>
                    <a:lstStyle/>
                    <a:p>
                      <a:pPr algn="ctr" fontAlgn="base"/>
                      <a:endParaRPr lang="nl-NL" sz="1000" b="1" i="0">
                        <a:solidFill>
                          <a:srgbClr val="3C3C3C"/>
                        </a:solidFill>
                        <a:effectLst/>
                        <a:latin typeface="Calibri" panose="020F0502020204030204" pitchFamily="34" charset="0"/>
                      </a:endParaRPr>
                    </a:p>
                    <a:p>
                      <a:pPr algn="ctr" fontAlgn="base"/>
                      <a:r>
                        <a:rPr lang="nl-NL" sz="1000" b="1" i="0">
                          <a:solidFill>
                            <a:srgbClr val="3C3C3C"/>
                          </a:solidFill>
                          <a:effectLst/>
                          <a:latin typeface="Calibri" panose="020F0502020204030204" pitchFamily="34" charset="0"/>
                        </a:rPr>
                        <a:t>Aannames</a:t>
                      </a:r>
                      <a:r>
                        <a:rPr lang="nl-NL" sz="1000" b="1" i="0">
                          <a:solidFill>
                            <a:srgbClr val="FFFFFF"/>
                          </a:solidFill>
                          <a:effectLst/>
                          <a:latin typeface="Calibri" panose="020F0502020204030204" pitchFamily="34" charset="0"/>
                        </a:rPr>
                        <a:t>​</a:t>
                      </a:r>
                      <a:endParaRPr lang="nl-NL" sz="1600" b="1" i="0">
                        <a:solidFill>
                          <a:srgbClr val="FFFFFF"/>
                        </a:solidFill>
                        <a:effectLst/>
                      </a:endParaRPr>
                    </a:p>
                    <a:p>
                      <a:pPr algn="ctr" fontAlgn="base"/>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hMerge="1">
                  <a:txBody>
                    <a:bodyPr/>
                    <a:lstStyle/>
                    <a:p>
                      <a:endParaRPr lang="nl-NL"/>
                    </a:p>
                  </a:txBody>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base"/>
                      <a:r>
                        <a:rPr lang="nl-NL" sz="1000" b="1" i="0">
                          <a:solidFill>
                            <a:srgbClr val="3C3C3C"/>
                          </a:solidFill>
                          <a:effectLst/>
                          <a:latin typeface="Calibri"/>
                        </a:rPr>
                        <a:t>Zorgprof. 1 (uur)</a:t>
                      </a:r>
                      <a:r>
                        <a:rPr lang="nl-NL" sz="1000" b="1" i="0">
                          <a:solidFill>
                            <a:srgbClr val="FFFFFF"/>
                          </a:solidFill>
                          <a:effectLst/>
                          <a:latin typeface="Calibri"/>
                        </a:rPr>
                        <a:t>​</a:t>
                      </a:r>
                      <a:endParaRPr lang="nl-NL" sz="1600" b="1" i="0">
                        <a:solidFill>
                          <a:srgbClr val="FFFFFF"/>
                        </a:solidFill>
                        <a:effectLst/>
                        <a:latin typeface="Calibri"/>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Zorgprof. 2</a:t>
                      </a:r>
                      <a:r>
                        <a:rPr lang="nl-NL" sz="1000" b="1" i="0">
                          <a:solidFill>
                            <a:srgbClr val="FFFFFF"/>
                          </a:solidFill>
                          <a:effectLst/>
                          <a:latin typeface="Calibri" panose="020F0502020204030204" pitchFamily="34" charset="0"/>
                        </a:rPr>
                        <a:t>​</a:t>
                      </a:r>
                      <a:endParaRPr lang="nl-NL" sz="1600" b="1" i="0">
                        <a:solidFill>
                          <a:srgbClr val="FFFFFF"/>
                        </a:solidFill>
                        <a:effectLst/>
                      </a:endParaRPr>
                    </a:p>
                    <a:p>
                      <a:pPr algn="ctr" fontAlgn="base"/>
                      <a:r>
                        <a:rPr lang="nl-NL" sz="1000" b="1" i="0">
                          <a:solidFill>
                            <a:srgbClr val="3C3C3C"/>
                          </a:solidFill>
                          <a:effectLst/>
                          <a:latin typeface="Calibri" panose="020F0502020204030204" pitchFamily="34" charset="0"/>
                        </a:rPr>
                        <a:t>(uur)</a:t>
                      </a:r>
                      <a:r>
                        <a:rPr lang="nl-NL" sz="10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Zorgprof. 3 (uur)</a:t>
                      </a:r>
                      <a:r>
                        <a:rPr lang="nl-NL" sz="10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Zorgprof. 4</a:t>
                      </a:r>
                    </a:p>
                    <a:p>
                      <a:pPr algn="ctr" fontAlgn="base"/>
                      <a:r>
                        <a:rPr lang="nl-NL" sz="1000" b="1" i="0">
                          <a:solidFill>
                            <a:srgbClr val="3C3C3C"/>
                          </a:solidFill>
                          <a:effectLst/>
                          <a:latin typeface="Calibri" panose="020F0502020204030204" pitchFamily="34" charset="0"/>
                        </a:rPr>
                        <a:t> (uur)</a:t>
                      </a:r>
                      <a:r>
                        <a:rPr lang="nl-NL" sz="1000" b="1" i="0">
                          <a:solidFill>
                            <a:srgbClr val="FFFFFF"/>
                          </a:solidFill>
                          <a:effectLst/>
                          <a:latin typeface="Calibri" panose="020F0502020204030204" pitchFamily="34" charset="0"/>
                        </a:rPr>
                        <a:t>​</a:t>
                      </a:r>
                      <a:endParaRPr lang="nl-NL" sz="1600" b="1" i="0">
                        <a:solidFill>
                          <a:srgbClr val="FFFFFF"/>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0096A1"/>
                      </a:solidFill>
                      <a:prstDash val="solid"/>
                      <a:round/>
                      <a:headEnd type="none" w="med" len="med"/>
                      <a:tailEnd type="none" w="med" len="med"/>
                    </a:lnB>
                  </a:tcPr>
                </a:tc>
                <a:extLst>
                  <a:ext uri="{0D108BD9-81ED-4DB2-BD59-A6C34878D82A}">
                    <a16:rowId xmlns:a16="http://schemas.microsoft.com/office/drawing/2014/main" val="3708165347"/>
                  </a:ext>
                </a:extLst>
              </a:tr>
              <a:tr h="608902">
                <a:tc>
                  <a:txBody>
                    <a:bodyPr/>
                    <a:lstStyle/>
                    <a:p>
                      <a:pPr algn="ctr" fontAlgn="base"/>
                      <a:r>
                        <a:rPr lang="nl-NL" sz="1000" b="1" i="0">
                          <a:solidFill>
                            <a:srgbClr val="3C3C3C"/>
                          </a:solidFill>
                          <a:effectLst/>
                          <a:latin typeface="Calibri" panose="020F0502020204030204" pitchFamily="34" charset="0"/>
                        </a:rPr>
                        <a:t>[Bespaarde zorgactiviteit] </a:t>
                      </a:r>
                    </a:p>
                    <a:p>
                      <a:pPr algn="ctr" fontAlgn="base"/>
                      <a:r>
                        <a:rPr lang="nl-NL" sz="1000" b="1" i="1">
                          <a:solidFill>
                            <a:srgbClr val="3C3C3C"/>
                          </a:solidFill>
                          <a:effectLst/>
                          <a:latin typeface="Calibri" panose="020F0502020204030204" pitchFamily="34" charset="0"/>
                        </a:rPr>
                        <a:t>(bijv. polibezoek)</a:t>
                      </a:r>
                      <a:r>
                        <a:rPr lang="nl-NL" sz="1000" b="0" i="1">
                          <a:solidFill>
                            <a:srgbClr val="3C3C3C"/>
                          </a:solidFill>
                          <a:effectLst/>
                          <a:latin typeface="Calibri" panose="020F0502020204030204" pitchFamily="34" charset="0"/>
                        </a:rPr>
                        <a:t>​</a:t>
                      </a:r>
                      <a:endParaRPr lang="nl-NL" sz="1600" b="0" i="1">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a:solidFill>
                            <a:srgbClr val="3C3C3C"/>
                          </a:solidFill>
                          <a:effectLst/>
                          <a:latin typeface="Calibri" panose="020F0502020204030204" pitchFamily="34" charset="0"/>
                        </a:rPr>
                        <a:t>Range xx-xx​</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r" fontAlgn="base"/>
                      <a:r>
                        <a:rPr lang="nl-NL" sz="1400" b="1" i="0">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gridSpan="2">
                  <a:txBody>
                    <a:bodyPr/>
                    <a:lstStyle/>
                    <a:p>
                      <a:pPr algn="ctr" fontAlgn="base"/>
                      <a:r>
                        <a:rPr lang="nl-NL" sz="1000" b="0" i="0">
                          <a:solidFill>
                            <a:srgbClr val="3C3C3C"/>
                          </a:solidFill>
                          <a:effectLst/>
                          <a:latin typeface="Calibri" panose="020F0502020204030204" pitchFamily="34" charset="0"/>
                        </a:rPr>
                        <a:t>xx min​</a:t>
                      </a:r>
                      <a:endParaRPr lang="nl-NL" sz="1600" b="0" i="0">
                        <a:solidFill>
                          <a:srgbClr val="3C3C3C"/>
                        </a:solidFill>
                        <a:effectLst/>
                      </a:endParaRP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gridSpan="2">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Op basis van minimaal en maximaal aantal consulten ​</a:t>
                      </a:r>
                    </a:p>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xx min per zorgprof per zorgactiviteit</a:t>
                      </a:r>
                      <a:endParaRPr lang="nl-NL" sz="800" b="0" i="0">
                        <a:solidFill>
                          <a:srgbClr val="3C3C3C"/>
                        </a:solidFill>
                        <a:effectLst/>
                        <a:latin typeface="Arial" panose="020B0604020202020204" pitchFamily="34" charset="0"/>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a:txBody>
                    <a:bodyPr/>
                    <a:lstStyle/>
                    <a:p>
                      <a:pPr algn="ctr" fontAlgn="base"/>
                      <a:r>
                        <a:rPr lang="nl-NL" sz="1400" b="1" i="0">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rPr>
                        <a:t>xx</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xx</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0096A1"/>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1319727388"/>
                  </a:ext>
                </a:extLst>
              </a:tr>
              <a:tr h="512934">
                <a:tc>
                  <a:txBody>
                    <a:bodyPr/>
                    <a:lstStyle/>
                    <a:p>
                      <a:pPr algn="ctr" fontAlgn="base"/>
                      <a:r>
                        <a:rPr lang="nl-NL" sz="1000" b="1" i="0">
                          <a:solidFill>
                            <a:srgbClr val="3C3C3C"/>
                          </a:solidFill>
                          <a:effectLst/>
                          <a:latin typeface="Calibri" panose="020F0502020204030204" pitchFamily="34" charset="0"/>
                        </a:rPr>
                        <a:t>[Bespaarde zorgactiviteit] </a:t>
                      </a: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a:solidFill>
                            <a:srgbClr val="3C3C3C"/>
                          </a:solidFill>
                          <a:effectLst/>
                          <a:latin typeface="Calibri" panose="020F0502020204030204" pitchFamily="34" charset="0"/>
                        </a:rPr>
                        <a:t>Range xx-xx​</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gridSpan="2">
                  <a:txBody>
                    <a:bodyPr/>
                    <a:lstStyle/>
                    <a:p>
                      <a:pPr algn="ctr" fontAlgn="base"/>
                      <a:r>
                        <a:rPr lang="nl-NL" sz="1000" b="0" i="0">
                          <a:solidFill>
                            <a:srgbClr val="3C3C3C"/>
                          </a:solidFill>
                          <a:effectLst/>
                          <a:latin typeface="Calibri" panose="020F0502020204030204" pitchFamily="34" charset="0"/>
                        </a:rPr>
                        <a:t>xx min​</a:t>
                      </a:r>
                      <a:endParaRPr lang="nl-NL" sz="1600" b="0" i="0">
                        <a:solidFill>
                          <a:srgbClr val="3C3C3C"/>
                        </a:solidFill>
                        <a:effectLst/>
                      </a:endParaRP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gridSpan="2">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xx min per zorgprof 1 per zorgactiviteit</a:t>
                      </a:r>
                    </a:p>
                    <a:p>
                      <a:pPr algn="l" fontAlgn="base">
                        <a:buFont typeface="Arial" panose="020B0604020202020204" pitchFamily="34" charset="0"/>
                        <a:buChar char="•"/>
                      </a:pPr>
                      <a:r>
                        <a:rPr lang="nl-NL" sz="800" b="0" i="0">
                          <a:solidFill>
                            <a:srgbClr val="3C3C3C"/>
                          </a:solidFill>
                          <a:effectLst/>
                          <a:latin typeface="Arial" panose="020B060402020202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a:txBody>
                    <a:bodyPr/>
                    <a:lstStyle/>
                    <a:p>
                      <a:pPr algn="ctr" fontAlgn="base"/>
                      <a:r>
                        <a:rPr lang="nl-NL" sz="1400" b="1" i="0">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3165715321"/>
                  </a:ext>
                </a:extLst>
              </a:tr>
              <a:tr h="608902">
                <a:tc>
                  <a:txBody>
                    <a:bodyPr/>
                    <a:lstStyle/>
                    <a:p>
                      <a:pPr algn="ctr" fontAlgn="base"/>
                      <a:r>
                        <a:rPr lang="nl-NL" sz="1000" b="1" i="0">
                          <a:solidFill>
                            <a:srgbClr val="3C3C3C"/>
                          </a:solidFill>
                          <a:effectLst/>
                          <a:latin typeface="Calibri" panose="020F0502020204030204" pitchFamily="34" charset="0"/>
                        </a:rPr>
                        <a:t>[Bespaarde zorgactiviteit] </a:t>
                      </a: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a:solidFill>
                            <a:srgbClr val="3C3C3C"/>
                          </a:solidFill>
                          <a:effectLst/>
                          <a:latin typeface="Calibri" panose="020F0502020204030204" pitchFamily="34" charset="0"/>
                        </a:rPr>
                        <a:t>Range xx-xx​</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     xx min​</a:t>
                      </a:r>
                      <a:endParaRPr lang="nl-NL" sz="1600" b="0" i="0">
                        <a:solidFill>
                          <a:srgbClr val="3C3C3C"/>
                        </a:solidFill>
                        <a:effectLst/>
                      </a:endParaRP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xx min per zorgprof 1 per zorgactiviteit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NL" sz="800" b="0" i="0">
                          <a:solidFill>
                            <a:srgbClr val="3C3C3C"/>
                          </a:solidFill>
                          <a:effectLst/>
                          <a:latin typeface="Calibri" panose="020F0502020204030204" pitchFamily="34" charset="0"/>
                        </a:rPr>
                        <a:t> [..]</a:t>
                      </a: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l" fontAlgn="auto">
                        <a:buFont typeface="Arial" panose="020B0604020202020204" pitchFamily="34" charset="0"/>
                        <a:buChar char="•"/>
                      </a:pPr>
                      <a:endParaRPr lang="nl-NL" sz="900" b="0" i="0">
                        <a:solidFill>
                          <a:srgbClr val="3C3C3C"/>
                        </a:solidFill>
                        <a:effectLst/>
                        <a:latin typeface="Calibri" panose="020F0502020204030204" pitchFamily="34" charset="0"/>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1702293787"/>
                  </a:ext>
                </a:extLst>
              </a:tr>
              <a:tr h="608902">
                <a:tc>
                  <a:txBody>
                    <a:bodyPr/>
                    <a:lstStyle/>
                    <a:p>
                      <a:pPr algn="ctr" fontAlgn="base"/>
                      <a:r>
                        <a:rPr lang="nl-NL" sz="1000" b="1" i="0">
                          <a:solidFill>
                            <a:srgbClr val="3C3C3C"/>
                          </a:solidFill>
                          <a:effectLst/>
                          <a:latin typeface="Calibri" panose="020F0502020204030204" pitchFamily="34" charset="0"/>
                        </a:rPr>
                        <a:t>[Bespaarde zorgactiviteit] </a:t>
                      </a: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a:solidFill>
                            <a:srgbClr val="3C3C3C"/>
                          </a:solidFill>
                          <a:effectLst/>
                          <a:latin typeface="Calibri" panose="020F0502020204030204" pitchFamily="34" charset="0"/>
                        </a:rPr>
                        <a:t>Range xx-xx​</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nl-NL" sz="1000" b="0" i="0">
                          <a:solidFill>
                            <a:srgbClr val="3C3C3C"/>
                          </a:solidFill>
                          <a:effectLst/>
                          <a:latin typeface="Calibri" panose="020F0502020204030204" pitchFamily="34" charset="0"/>
                        </a:rPr>
                        <a:t>     xx min​</a:t>
                      </a:r>
                      <a:endParaRPr lang="nl-NL" sz="1600" b="0" i="0">
                        <a:solidFill>
                          <a:srgbClr val="3C3C3C"/>
                        </a:solidFill>
                        <a:effectLst/>
                      </a:endParaRPr>
                    </a:p>
                    <a:p>
                      <a:pPr algn="ctr" fontAlgn="base"/>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 xx min per zorgprof 1 per zorgactiviteit</a:t>
                      </a:r>
                    </a:p>
                    <a:p>
                      <a:pPr algn="l" fontAlgn="base">
                        <a:buFont typeface="Arial" panose="020B0604020202020204" pitchFamily="34" charset="0"/>
                        <a:buChar char="•"/>
                      </a:pPr>
                      <a:r>
                        <a:rPr lang="nl-NL" sz="800" b="0" i="0">
                          <a:solidFill>
                            <a:srgbClr val="3C3C3C"/>
                          </a:solidFill>
                          <a:effectLst/>
                          <a:latin typeface="Calibri" panose="020F0502020204030204" pitchFamily="34" charset="0"/>
                        </a:rPr>
                        <a:t>[..]</a:t>
                      </a: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l" fontAlgn="auto">
                        <a:buFont typeface="Arial" panose="020B0604020202020204" pitchFamily="34" charset="0"/>
                        <a:buChar char="•"/>
                      </a:pPr>
                      <a:endParaRPr lang="nl-NL" sz="900" b="0" i="0">
                        <a:solidFill>
                          <a:srgbClr val="3C3C3C"/>
                        </a:solidFill>
                        <a:effectLst/>
                        <a:latin typeface="Calibri" panose="020F0502020204030204" pitchFamily="34" charset="0"/>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u="none" strike="noStrike">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421544009"/>
                  </a:ext>
                </a:extLst>
              </a:tr>
              <a:tr h="370636">
                <a:tc>
                  <a:txBody>
                    <a:bodyPr/>
                    <a:lstStyle/>
                    <a:p>
                      <a:pPr algn="ctr" fontAlgn="base"/>
                      <a:r>
                        <a:rPr lang="nl-NL" sz="1000" b="1" i="0">
                          <a:solidFill>
                            <a:srgbClr val="FFFFFF"/>
                          </a:solidFill>
                          <a:effectLst/>
                          <a:latin typeface="Calibri" panose="020F0502020204030204" pitchFamily="34" charset="0"/>
                        </a:rPr>
                        <a:t>Vrijgekomen uren (jaar)</a:t>
                      </a:r>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007179"/>
                    </a:solidFill>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nl-NL"/>
                    </a:p>
                  </a:txBody>
                  <a:tcPr/>
                </a:tc>
                <a:tc gridSpan="2">
                  <a:txBody>
                    <a:bodyPr/>
                    <a:lstStyle/>
                    <a:p>
                      <a:pPr algn="l" fontAlgn="base"/>
                      <a:r>
                        <a:rPr lang="nl-NL" sz="900" b="0" i="1">
                          <a:solidFill>
                            <a:srgbClr val="3C3C3C"/>
                          </a:solidFill>
                          <a:effectLst/>
                          <a:latin typeface="Calibri" panose="020F0502020204030204" pitchFamily="34" charset="0"/>
                        </a:rPr>
                        <a:t>      </a:t>
                      </a:r>
                      <a:endParaRPr lang="nl-NL" sz="1600" b="0" i="0">
                        <a:solidFill>
                          <a:srgbClr val="3C3C3C"/>
                        </a:solidFill>
                        <a:effectLst/>
                      </a:endParaRPr>
                    </a:p>
                  </a:txBody>
                  <a:tcPr marL="79422" marR="79422" marT="39711" marB="39711">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nl-NL"/>
                    </a:p>
                  </a:txBody>
                  <a:tcPr/>
                </a:tc>
                <a:tc>
                  <a:txBody>
                    <a:bodyPr/>
                    <a:lstStyle/>
                    <a:p>
                      <a:pPr algn="ctr" fontAlgn="auto"/>
                      <a:r>
                        <a:rPr lang="nl-NL" sz="14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r>
                        <a:rPr lang="nl-NL" sz="1000" b="0" i="0">
                          <a:solidFill>
                            <a:srgbClr val="3C3C3C"/>
                          </a:solidFill>
                          <a:effectLst/>
                          <a:latin typeface="Calibri" panose="020F0502020204030204" pitchFamily="34" charset="0"/>
                        </a:rPr>
                        <a:t>​</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extLst>
                  <a:ext uri="{0D108BD9-81ED-4DB2-BD59-A6C34878D82A}">
                    <a16:rowId xmlns:a16="http://schemas.microsoft.com/office/drawing/2014/main" val="2180254365"/>
                  </a:ext>
                </a:extLst>
              </a:tr>
              <a:tr h="291214">
                <a:tc>
                  <a:txBody>
                    <a:bodyPr/>
                    <a:lstStyle/>
                    <a:p>
                      <a:pPr algn="ctr" fontAlgn="base"/>
                      <a:r>
                        <a:rPr lang="nl-NL" sz="1000" b="1" i="0">
                          <a:solidFill>
                            <a:srgbClr val="FFFFFF"/>
                          </a:solidFill>
                          <a:effectLst/>
                          <a:latin typeface="Calibri" panose="020F0502020204030204" pitchFamily="34" charset="0"/>
                        </a:rPr>
                        <a:t>Vrijgekomen uren (week)</a:t>
                      </a:r>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007179"/>
                    </a:solidFill>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270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nl-NL"/>
                    </a:p>
                  </a:txBody>
                  <a:tcPr/>
                </a:tc>
                <a:tc gridSpan="2">
                  <a:txBody>
                    <a:bodyPr/>
                    <a:lstStyle/>
                    <a:p>
                      <a:pPr algn="l" fontAlgn="auto">
                        <a:buFont typeface="Arial" panose="020B0604020202020204" pitchFamily="34" charset="0"/>
                        <a:buNone/>
                      </a:pPr>
                      <a:r>
                        <a:rPr lang="nl-NL" sz="9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nl-NL"/>
                    </a:p>
                  </a:txBody>
                  <a:tcPr/>
                </a:tc>
                <a:tc>
                  <a:txBody>
                    <a:bodyPr/>
                    <a:lstStyle/>
                    <a:p>
                      <a:pPr algn="ctr" fontAlgn="auto"/>
                      <a:r>
                        <a:rPr lang="nl-NL" sz="14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extLst>
                  <a:ext uri="{0D108BD9-81ED-4DB2-BD59-A6C34878D82A}">
                    <a16:rowId xmlns:a16="http://schemas.microsoft.com/office/drawing/2014/main" val="1977368298"/>
                  </a:ext>
                </a:extLst>
              </a:tr>
              <a:tr h="291214">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gridSpan="2">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gridSpan="2">
                  <a:txBody>
                    <a:bodyPr/>
                    <a:lstStyle/>
                    <a:p>
                      <a:pPr algn="l" fontAlgn="auto"/>
                      <a:r>
                        <a:rPr lang="nl-NL" sz="9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hMerge="1">
                  <a:txBody>
                    <a:bodyPr/>
                    <a:lstStyle/>
                    <a:p>
                      <a:endParaRPr lang="nl-NL"/>
                    </a:p>
                  </a:txBody>
                  <a:tcPr/>
                </a:tc>
                <a:tc>
                  <a:txBody>
                    <a:bodyPr/>
                    <a:lstStyle/>
                    <a:p>
                      <a:pPr algn="ctr" fontAlgn="auto"/>
                      <a:r>
                        <a:rPr lang="nl-NL" sz="14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FFFFFF"/>
                      </a:solidFill>
                      <a:prstDash val="solid"/>
                      <a:round/>
                      <a:headEnd type="none" w="med" len="med"/>
                      <a:tailEnd type="none" w="med" len="med"/>
                    </a:lnT>
                    <a:lnB w="9525"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2331766946"/>
                  </a:ext>
                </a:extLst>
              </a:tr>
              <a:tr h="516243">
                <a:tc>
                  <a:txBody>
                    <a:bodyPr/>
                    <a:lstStyle/>
                    <a:p>
                      <a:pPr algn="ctr" fontAlgn="base"/>
                      <a:r>
                        <a:rPr lang="nl-NL" sz="1000" b="1" i="0">
                          <a:solidFill>
                            <a:srgbClr val="3C3C3C"/>
                          </a:solidFill>
                          <a:effectLst/>
                          <a:latin typeface="Calibri" panose="020F0502020204030204" pitchFamily="34" charset="0"/>
                        </a:rPr>
                        <a:t>Extra activiteit thuismonitoring</a:t>
                      </a:r>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D9D9D9"/>
                    </a:solidFill>
                  </a:tcPr>
                </a:tc>
                <a:tc>
                  <a:txBody>
                    <a:bodyPr/>
                    <a:lstStyle/>
                    <a:p>
                      <a:pPr algn="ctr" fontAlgn="base"/>
                      <a:r>
                        <a:rPr lang="nl-NL" sz="1000" b="0" i="0">
                          <a:solidFill>
                            <a:srgbClr val="3C3C3C"/>
                          </a:solidFill>
                          <a:effectLst/>
                          <a:latin typeface="Calibri" panose="020F0502020204030204" pitchFamily="34" charset="0"/>
                        </a:rPr>
                        <a:t>xx</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r" fontAlgn="base"/>
                      <a:r>
                        <a:rPr lang="nl-NL" sz="1400" b="1" i="0" u="none" strike="noStrike">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gridSpan="2">
                  <a:txBody>
                    <a:bodyPr/>
                    <a:lstStyle/>
                    <a:p>
                      <a:pPr algn="ctr" fontAlgn="base"/>
                      <a:r>
                        <a:rPr lang="nl-NL" sz="1000" b="0" i="0">
                          <a:solidFill>
                            <a:srgbClr val="3C3C3C"/>
                          </a:solidFill>
                          <a:effectLst/>
                          <a:latin typeface="Calibri" panose="020F0502020204030204" pitchFamily="34" charset="0"/>
                        </a:rPr>
                        <a:t> xx min</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hMerge="1">
                  <a:txBody>
                    <a:bodyPr/>
                    <a:lstStyle/>
                    <a:p>
                      <a:endParaRPr lang="nl-NL"/>
                    </a:p>
                  </a:txBody>
                  <a:tcPr/>
                </a:tc>
                <a:tc gridSpan="2">
                  <a:txBody>
                    <a:bodyPr/>
                    <a:lstStyle/>
                    <a:p>
                      <a:pPr algn="l" fontAlgn="base">
                        <a:buFont typeface="Arial" panose="020B0604020202020204" pitchFamily="34" charset="0"/>
                        <a:buChar char="•"/>
                      </a:pPr>
                      <a:r>
                        <a:rPr lang="nl-NL" sz="800" b="0" i="0">
                          <a:solidFill>
                            <a:srgbClr val="3C3C3C"/>
                          </a:solidFill>
                          <a:effectLst/>
                          <a:latin typeface="Calibri" panose="020F0502020204030204" pitchFamily="34" charset="0"/>
                        </a:rPr>
                        <a:t>1 FTE monitoringsverpleegkundige op 750 patiënten </a:t>
                      </a:r>
                      <a:endParaRPr lang="nl-NL" sz="800" b="0" i="0">
                        <a:solidFill>
                          <a:srgbClr val="3C3C3C"/>
                        </a:solidFill>
                        <a:effectLst/>
                        <a:latin typeface="Arial" panose="020B0604020202020204" pitchFamily="34" charset="0"/>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hMerge="1">
                  <a:txBody>
                    <a:bodyPr/>
                    <a:lstStyle/>
                    <a:p>
                      <a:endParaRPr lang="nl-NL"/>
                    </a:p>
                  </a:txBody>
                  <a:tcPr/>
                </a:tc>
                <a:tc>
                  <a:txBody>
                    <a:bodyPr/>
                    <a:lstStyle/>
                    <a:p>
                      <a:pPr algn="ctr" fontAlgn="base"/>
                      <a:r>
                        <a:rPr lang="nl-NL" sz="1400" b="1" i="0">
                          <a:solidFill>
                            <a:srgbClr val="3C3C3C"/>
                          </a:solidFill>
                          <a:effectLst/>
                          <a:latin typeface="Calibri" panose="020F0502020204030204" pitchFamily="34" charset="0"/>
                        </a:rPr>
                        <a:t>=</a:t>
                      </a:r>
                      <a:r>
                        <a:rPr lang="nl-NL" sz="14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rPr>
                        <a:t>xx</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tc>
                  <a:txBody>
                    <a:bodyPr/>
                    <a:lstStyle/>
                    <a:p>
                      <a:pPr algn="ctr" fontAlgn="base"/>
                      <a:r>
                        <a:rPr lang="nl-NL" sz="1000" b="0"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9525" cap="flat" cmpd="sng" algn="ctr">
                      <a:solidFill>
                        <a:srgbClr val="3C3C3C"/>
                      </a:solidFill>
                      <a:prstDash val="solid"/>
                      <a:round/>
                      <a:headEnd type="none" w="med" len="med"/>
                      <a:tailEnd type="none" w="med" len="med"/>
                    </a:lnT>
                    <a:lnB w="20003" cap="flat" cmpd="sng" algn="ctr">
                      <a:solidFill>
                        <a:srgbClr val="3C3C3C"/>
                      </a:solidFill>
                      <a:prstDash val="solid"/>
                      <a:round/>
                      <a:headEnd type="none" w="med" len="med"/>
                      <a:tailEnd type="none" w="med" len="med"/>
                    </a:lnB>
                  </a:tcPr>
                </a:tc>
                <a:extLst>
                  <a:ext uri="{0D108BD9-81ED-4DB2-BD59-A6C34878D82A}">
                    <a16:rowId xmlns:a16="http://schemas.microsoft.com/office/drawing/2014/main" val="661373827"/>
                  </a:ext>
                </a:extLst>
              </a:tr>
              <a:tr h="370636">
                <a:tc>
                  <a:txBody>
                    <a:bodyPr/>
                    <a:lstStyle/>
                    <a:p>
                      <a:pPr algn="ctr" fontAlgn="base"/>
                      <a:r>
                        <a:rPr lang="nl-NL" sz="1000" b="1" i="0">
                          <a:solidFill>
                            <a:srgbClr val="FFFFFF"/>
                          </a:solidFill>
                          <a:effectLst/>
                          <a:latin typeface="Calibri" panose="020F0502020204030204" pitchFamily="34" charset="0"/>
                        </a:rPr>
                        <a:t>Geïnvesteerde tijd (week)</a:t>
                      </a:r>
                      <a:r>
                        <a:rPr lang="nl-NL" sz="1000" b="0" i="0">
                          <a:solidFill>
                            <a:srgbClr val="3C3C3C"/>
                          </a:solidFill>
                          <a:effectLst/>
                          <a:latin typeface="Calibri" panose="020F0502020204030204" pitchFamily="34" charset="0"/>
                        </a:rPr>
                        <a:t>​</a:t>
                      </a:r>
                      <a:endParaRPr lang="nl-NL" sz="1600" b="0" i="0">
                        <a:solidFill>
                          <a:srgbClr val="3C3C3C"/>
                        </a:solidFill>
                        <a:effectLst/>
                      </a:endParaRPr>
                    </a:p>
                  </a:txBody>
                  <a:tcPr marL="79422" marR="79422" marT="39711" marB="39711" anchor="ctr">
                    <a:lnL w="80010" cap="flat" cmpd="sng" algn="ctr">
                      <a:solidFill>
                        <a:srgbClr val="FFFFFF"/>
                      </a:solidFill>
                      <a:prstDash val="solid"/>
                      <a:round/>
                      <a:headEnd type="none" w="med" len="med"/>
                      <a:tailEnd type="none" w="med" len="med"/>
                    </a:lnL>
                    <a:lnR w="80010" cap="flat" cmpd="sng" algn="ctr">
                      <a:solidFill>
                        <a:srgbClr val="FFFFFF"/>
                      </a:solidFill>
                      <a:prstDash val="solid"/>
                      <a:round/>
                      <a:headEnd type="none" w="med" len="med"/>
                      <a:tailEnd type="none" w="med" len="med"/>
                    </a:lnR>
                    <a:lnT w="80010" cap="flat" cmpd="sng" algn="ctr">
                      <a:solidFill>
                        <a:srgbClr val="FFFFFF"/>
                      </a:solidFill>
                      <a:prstDash val="solid"/>
                      <a:round/>
                      <a:headEnd type="none" w="med" len="med"/>
                      <a:tailEnd type="none" w="med" len="med"/>
                    </a:lnT>
                    <a:lnB w="80010" cap="flat" cmpd="sng" algn="ctr">
                      <a:solidFill>
                        <a:srgbClr val="FFFFFF"/>
                      </a:solidFill>
                      <a:prstDash val="solid"/>
                      <a:round/>
                      <a:headEnd type="none" w="med" len="med"/>
                      <a:tailEnd type="none" w="med" len="med"/>
                    </a:lnB>
                    <a:solidFill>
                      <a:srgbClr val="007179"/>
                    </a:solidFill>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80010"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gridSpan="2">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hMerge="1">
                  <a:txBody>
                    <a:bodyPr/>
                    <a:lstStyle/>
                    <a:p>
                      <a:endParaRPr lang="nl-NL"/>
                    </a:p>
                  </a:txBody>
                  <a:tcPr/>
                </a:tc>
                <a:tc gridSpan="2">
                  <a:txBody>
                    <a:bodyPr/>
                    <a:lstStyle/>
                    <a:p>
                      <a:pPr algn="l" fontAlgn="auto"/>
                      <a:r>
                        <a:rPr lang="nl-NL" sz="9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hMerge="1">
                  <a:txBody>
                    <a:bodyPr/>
                    <a:lstStyle/>
                    <a:p>
                      <a:endParaRPr lang="nl-NL"/>
                    </a:p>
                  </a:txBody>
                  <a:tcPr/>
                </a:tc>
                <a:tc>
                  <a:txBody>
                    <a:bodyPr/>
                    <a:lstStyle/>
                    <a:p>
                      <a:pPr algn="ctr" fontAlgn="auto"/>
                      <a:r>
                        <a:rPr lang="nl-NL" sz="1000" b="0" i="0">
                          <a:solidFill>
                            <a:srgbClr val="3C3C3C"/>
                          </a:solidFill>
                          <a:effectLst/>
                          <a:latin typeface="Calibri" panose="020F0502020204030204" pitchFamily="34" charset="0"/>
                        </a:rPr>
                        <a:t>​</a:t>
                      </a:r>
                    </a:p>
                  </a:txBody>
                  <a:tcPr marL="79422" marR="79422" marT="39711" marB="39711" anchor="ctr">
                    <a:lnL w="13335"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13335" cap="flat" cmpd="sng" algn="ctr">
                      <a:solidFill>
                        <a:srgbClr val="FFFFFF"/>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tcPr>
                </a:tc>
                <a:tc>
                  <a:txBody>
                    <a:bodyPr/>
                    <a:lstStyle/>
                    <a:p>
                      <a:pPr algn="ctr" fontAlgn="auto"/>
                      <a:r>
                        <a:rPr lang="nl-NL" sz="1000" b="1" i="0">
                          <a:solidFill>
                            <a:srgbClr val="3C3C3C"/>
                          </a:solidFill>
                          <a:effectLst/>
                          <a:latin typeface="Calibri" panose="020F0502020204030204" pitchFamily="34" charset="0"/>
                        </a:rPr>
                        <a:t>​</a:t>
                      </a: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tcPr>
                </a:tc>
                <a:tc>
                  <a:txBody>
                    <a:bodyPr/>
                    <a:lstStyle/>
                    <a:p>
                      <a:pPr algn="ctr" fontAlgn="base"/>
                      <a:r>
                        <a:rPr lang="nl-NL" sz="1000" b="1" i="0">
                          <a:solidFill>
                            <a:srgbClr val="3C3C3C"/>
                          </a:solidFill>
                          <a:effectLst/>
                          <a:latin typeface="Calibri" panose="020F0502020204030204" pitchFamily="34" charset="0"/>
                        </a:rPr>
                        <a:t>xx</a:t>
                      </a:r>
                      <a:endParaRPr lang="nl-NL" sz="1000" b="0" i="0">
                        <a:solidFill>
                          <a:srgbClr val="3C3C3C"/>
                        </a:solidFill>
                        <a:effectLst/>
                      </a:endParaRPr>
                    </a:p>
                  </a:txBody>
                  <a:tcPr marL="79422" marR="79422" marT="39711" marB="39711" anchor="ctr">
                    <a:lnL w="20003" cap="flat" cmpd="sng" algn="ctr">
                      <a:solidFill>
                        <a:srgbClr val="FFFFFF"/>
                      </a:solidFill>
                      <a:prstDash val="solid"/>
                      <a:round/>
                      <a:headEnd type="none" w="med" len="med"/>
                      <a:tailEnd type="none" w="med" len="med"/>
                    </a:lnL>
                    <a:lnR w="20003" cap="flat" cmpd="sng" algn="ctr">
                      <a:solidFill>
                        <a:srgbClr val="FFFFFF"/>
                      </a:solidFill>
                      <a:prstDash val="solid"/>
                      <a:round/>
                      <a:headEnd type="none" w="med" len="med"/>
                      <a:tailEnd type="none" w="med" len="med"/>
                    </a:lnR>
                    <a:lnT w="20003" cap="flat" cmpd="sng" algn="ctr">
                      <a:solidFill>
                        <a:srgbClr val="3C3C3C"/>
                      </a:solidFill>
                      <a:prstDash val="solid"/>
                      <a:round/>
                      <a:headEnd type="none" w="med" len="med"/>
                      <a:tailEnd type="none" w="med" len="med"/>
                    </a:lnT>
                    <a:lnB w="20003" cap="flat" cmpd="sng" algn="ctr">
                      <a:solidFill>
                        <a:srgbClr val="FFFFFF"/>
                      </a:solidFill>
                      <a:prstDash val="solid"/>
                      <a:round/>
                      <a:headEnd type="none" w="med" len="med"/>
                      <a:tailEnd type="none" w="med" len="med"/>
                    </a:lnB>
                    <a:solidFill>
                      <a:srgbClr val="FFEEE9"/>
                    </a:solidFill>
                  </a:tcPr>
                </a:tc>
                <a:extLst>
                  <a:ext uri="{0D108BD9-81ED-4DB2-BD59-A6C34878D82A}">
                    <a16:rowId xmlns:a16="http://schemas.microsoft.com/office/drawing/2014/main" val="3344398846"/>
                  </a:ext>
                </a:extLst>
              </a:tr>
            </a:tbl>
          </a:graphicData>
        </a:graphic>
      </p:graphicFrame>
      <p:sp>
        <p:nvSpPr>
          <p:cNvPr id="7" name="Rectangle 2">
            <a:extLst>
              <a:ext uri="{FF2B5EF4-FFF2-40B4-BE49-F238E27FC236}">
                <a16:creationId xmlns:a16="http://schemas.microsoft.com/office/drawing/2014/main" id="{7E42AF8B-9B90-160A-BC2D-6A58B8530279}"/>
              </a:ext>
            </a:extLst>
          </p:cNvPr>
          <p:cNvSpPr>
            <a:spLocks noChangeArrowheads="1"/>
          </p:cNvSpPr>
          <p:nvPr/>
        </p:nvSpPr>
        <p:spPr bwMode="auto">
          <a:xfrm>
            <a:off x="1158875" y="15333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8" name="Title 2">
            <a:extLst>
              <a:ext uri="{FF2B5EF4-FFF2-40B4-BE49-F238E27FC236}">
                <a16:creationId xmlns:a16="http://schemas.microsoft.com/office/drawing/2014/main" id="{B7DC1378-988B-BBA9-4604-7F61350B94DB}"/>
              </a:ext>
            </a:extLst>
          </p:cNvPr>
          <p:cNvSpPr>
            <a:spLocks noGrp="1"/>
          </p:cNvSpPr>
          <p:nvPr>
            <p:ph type="title"/>
          </p:nvPr>
        </p:nvSpPr>
        <p:spPr>
          <a:xfrm>
            <a:off x="501650" y="317500"/>
            <a:ext cx="11188700" cy="333375"/>
          </a:xfrm>
        </p:spPr>
        <p:txBody>
          <a:bodyPr vert="horz"/>
          <a:lstStyle/>
          <a:p>
            <a:r>
              <a:rPr lang="nl-NL">
                <a:solidFill>
                  <a:schemeClr val="accent1"/>
                </a:solidFill>
              </a:rPr>
              <a:t>Appendix | </a:t>
            </a:r>
            <a:r>
              <a:rPr lang="nl-NL"/>
              <a:t>Leeg template om in te vullen </a:t>
            </a:r>
          </a:p>
        </p:txBody>
      </p:sp>
    </p:spTree>
    <p:extLst>
      <p:ext uri="{BB962C8B-B14F-4D97-AF65-F5344CB8AC3E}">
        <p14:creationId xmlns:p14="http://schemas.microsoft.com/office/powerpoint/2010/main" val="22229007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D1DF4F1-2DD2-1483-3623-648209B9589A}"/>
              </a:ext>
            </a:extLst>
          </p:cNvPr>
          <p:cNvGraphicFramePr>
            <a:graphicFrameLocks noChangeAspect="1"/>
          </p:cNvGraphicFramePr>
          <p:nvPr>
            <p:custDataLst>
              <p:tags r:id="rId1"/>
            </p:custDataLst>
            <p:extLst>
              <p:ext uri="{D42A27DB-BD31-4B8C-83A1-F6EECF244321}">
                <p14:modId xmlns:p14="http://schemas.microsoft.com/office/powerpoint/2010/main" val="779769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2D1DF4F1-2DD2-1483-3623-648209B958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4CB0E68-06A4-9350-2DEB-5EFC99034AF1}"/>
              </a:ext>
            </a:extLst>
          </p:cNvPr>
          <p:cNvSpPr>
            <a:spLocks noGrp="1"/>
          </p:cNvSpPr>
          <p:nvPr>
            <p:ph type="title"/>
          </p:nvPr>
        </p:nvSpPr>
        <p:spPr/>
        <p:txBody>
          <a:bodyPr vert="horz"/>
          <a:lstStyle/>
          <a:p>
            <a:r>
              <a:rPr lang="nl-NL"/>
              <a:t>1. Context</a:t>
            </a:r>
          </a:p>
        </p:txBody>
      </p:sp>
    </p:spTree>
    <p:extLst>
      <p:ext uri="{BB962C8B-B14F-4D97-AF65-F5344CB8AC3E}">
        <p14:creationId xmlns:p14="http://schemas.microsoft.com/office/powerpoint/2010/main" val="11466247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2B095E7-D0D6-DCFC-6E20-A413805ADF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9" name="think-cell data - do not delete" hidden="1">
                        <a:extLst>
                          <a:ext uri="{FF2B5EF4-FFF2-40B4-BE49-F238E27FC236}">
                            <a16:creationId xmlns:a16="http://schemas.microsoft.com/office/drawing/2014/main" id="{E2B095E7-D0D6-DCFC-6E20-A413805ADF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62542F3E-7127-459F-7F4D-5378A6199979}"/>
              </a:ext>
            </a:extLst>
          </p:cNvPr>
          <p:cNvSpPr>
            <a:spLocks noGrp="1"/>
          </p:cNvSpPr>
          <p:nvPr>
            <p:ph type="title"/>
          </p:nvPr>
        </p:nvSpPr>
        <p:spPr/>
        <p:txBody>
          <a:bodyPr vert="horz"/>
          <a:lstStyle/>
          <a:p>
            <a:r>
              <a:rPr lang="nl-NL">
                <a:solidFill>
                  <a:srgbClr val="313131"/>
                </a:solidFill>
              </a:rPr>
              <a:t>Komende jaren neemt de druk op de polikliniek, kliniek, SEH en OK toe door toenemende zorgvraag</a:t>
            </a:r>
            <a:endParaRPr lang="nl-NL"/>
          </a:p>
        </p:txBody>
      </p:sp>
      <p:sp>
        <p:nvSpPr>
          <p:cNvPr id="38" name="Tekstvak 11">
            <a:extLst>
              <a:ext uri="{FF2B5EF4-FFF2-40B4-BE49-F238E27FC236}">
                <a16:creationId xmlns:a16="http://schemas.microsoft.com/office/drawing/2014/main" id="{0716AC95-88D0-5D2C-BFC3-D408BCFA05FF}"/>
              </a:ext>
            </a:extLst>
          </p:cNvPr>
          <p:cNvSpPr txBox="1"/>
          <p:nvPr/>
        </p:nvSpPr>
        <p:spPr>
          <a:xfrm>
            <a:off x="2643806" y="3685852"/>
            <a:ext cx="9035481" cy="2522001"/>
          </a:xfrm>
          <a:prstGeom prst="rect">
            <a:avLst/>
          </a:prstGeom>
          <a:no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500" b="0" i="0" u="none" strike="noStrike" kern="1200" cap="none" spc="0" normalizeH="0" baseline="0" noProof="0">
                <a:ln>
                  <a:noFill/>
                </a:ln>
                <a:solidFill>
                  <a:srgbClr val="313131"/>
                </a:solidFill>
                <a:effectLst/>
                <a:uLnTx/>
                <a:uFillTx/>
                <a:latin typeface="Calibri"/>
                <a:ea typeface="+mn-ea"/>
                <a:cs typeface="+mn-cs"/>
              </a:rPr>
              <a:t>Wanneer de capaciteit op de polikliniek te laag is, kan dit leiden tot wachtlijsten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500" b="0" i="0" u="none" strike="noStrike" kern="1200" cap="none" spc="0" normalizeH="0" baseline="0" noProof="0">
                <a:ln>
                  <a:noFill/>
                </a:ln>
                <a:solidFill>
                  <a:srgbClr val="313131"/>
                </a:solidFill>
                <a:effectLst/>
                <a:uLnTx/>
                <a:uFillTx/>
                <a:latin typeface="Calibri"/>
                <a:ea typeface="+mn-ea"/>
                <a:cs typeface="+mn-cs"/>
              </a:rPr>
              <a:t>Wanneer de capaciteit op de kliniek (bedden) onvoldoende is kan dit leiden tot OK </a:t>
            </a:r>
            <a:r>
              <a:rPr kumimoji="0" lang="nl-NL" sz="1500" b="0" i="0" u="none" strike="noStrike" kern="1200" cap="none" spc="0" normalizeH="0" baseline="0" noProof="0" err="1">
                <a:ln>
                  <a:noFill/>
                </a:ln>
                <a:solidFill>
                  <a:srgbClr val="313131"/>
                </a:solidFill>
                <a:effectLst/>
                <a:uLnTx/>
                <a:uFillTx/>
                <a:latin typeface="Calibri"/>
                <a:ea typeface="+mn-ea"/>
                <a:cs typeface="+mn-cs"/>
              </a:rPr>
              <a:t>stops</a:t>
            </a:r>
            <a:r>
              <a:rPr kumimoji="0" lang="nl-NL" sz="1500" b="0" i="0" u="none" strike="noStrike" kern="1200" cap="none" spc="0" normalizeH="0" baseline="0" noProof="0">
                <a:ln>
                  <a:noFill/>
                </a:ln>
                <a:solidFill>
                  <a:srgbClr val="313131"/>
                </a:solidFill>
                <a:effectLst/>
                <a:uLnTx/>
                <a:uFillTx/>
                <a:latin typeface="Calibri"/>
                <a:ea typeface="+mn-ea"/>
                <a:cs typeface="+mn-cs"/>
              </a:rPr>
              <a:t>, SEH sluiting en overplaatsingen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500" b="0" i="0" u="none" strike="noStrike" kern="1200" cap="none" spc="0" normalizeH="0" baseline="0" noProof="0">
                <a:ln>
                  <a:noFill/>
                </a:ln>
                <a:solidFill>
                  <a:srgbClr val="313131"/>
                </a:solidFill>
                <a:effectLst/>
                <a:uLnTx/>
                <a:uFillTx/>
                <a:latin typeface="Calibri"/>
                <a:ea typeface="+mn-ea"/>
                <a:cs typeface="+mn-cs"/>
              </a:rPr>
              <a:t>Aangezien er onvoldoende personeel is zien we de genoemde problemen reeds in de dagelijkse praktijk. Los van het maatschappelijke probleem heeft het sluiten van </a:t>
            </a:r>
            <a:r>
              <a:rPr kumimoji="0" lang="nl-NL" sz="1500" b="0" i="0" u="none" strike="noStrike" kern="1200" cap="none" spc="0" normalizeH="0" baseline="0" noProof="0" err="1">
                <a:ln>
                  <a:noFill/>
                </a:ln>
                <a:solidFill>
                  <a:srgbClr val="313131"/>
                </a:solidFill>
                <a:effectLst/>
                <a:uLnTx/>
                <a:uFillTx/>
                <a:latin typeface="Calibri"/>
                <a:ea typeface="+mn-ea"/>
                <a:cs typeface="+mn-cs"/>
              </a:rPr>
              <a:t>OK’s</a:t>
            </a:r>
            <a:r>
              <a:rPr kumimoji="0" lang="nl-NL" sz="1500" b="0" i="0" u="none" strike="noStrike" kern="1200" cap="none" spc="0" normalizeH="0" baseline="0" noProof="0">
                <a:ln>
                  <a:noFill/>
                </a:ln>
                <a:solidFill>
                  <a:srgbClr val="313131"/>
                </a:solidFill>
                <a:effectLst/>
                <a:uLnTx/>
                <a:uFillTx/>
                <a:latin typeface="Calibri"/>
                <a:ea typeface="+mn-ea"/>
                <a:cs typeface="+mn-cs"/>
              </a:rPr>
              <a:t> en SEH ook negatieve financiële gevolgen</a:t>
            </a:r>
          </a:p>
        </p:txBody>
      </p:sp>
      <p:sp>
        <p:nvSpPr>
          <p:cNvPr id="40" name="Tekstvak 11">
            <a:extLst>
              <a:ext uri="{FF2B5EF4-FFF2-40B4-BE49-F238E27FC236}">
                <a16:creationId xmlns:a16="http://schemas.microsoft.com/office/drawing/2014/main" id="{1416D012-E13A-D351-A2D4-A863475A63A7}"/>
              </a:ext>
            </a:extLst>
          </p:cNvPr>
          <p:cNvSpPr txBox="1"/>
          <p:nvPr/>
        </p:nvSpPr>
        <p:spPr>
          <a:xfrm>
            <a:off x="500349" y="3685852"/>
            <a:ext cx="1799242" cy="2522001"/>
          </a:xfrm>
          <a:prstGeom prst="rect">
            <a:avLst/>
          </a:prstGeom>
          <a:solidFill>
            <a:srgbClr val="004B51"/>
          </a:solidFill>
          <a:ln>
            <a:solidFill>
              <a:schemeClr val="tx1"/>
            </a:solidFill>
          </a:ln>
        </p:spPr>
        <p:txBody>
          <a:bodyPr wrap="square" lIns="108000" tIns="0" rIns="108000" bIns="0" rtlCol="0" anchor="ctr">
            <a:no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FFFFFF"/>
                </a:solidFill>
                <a:effectLst/>
                <a:uLnTx/>
                <a:uFillTx/>
                <a:latin typeface="Calibri"/>
                <a:ea typeface="+mn-ea"/>
                <a:cs typeface="+mn-cs"/>
              </a:rPr>
              <a:t>Voorbeelden van  gevolgen van krappe capaciteit</a:t>
            </a:r>
          </a:p>
        </p:txBody>
      </p:sp>
      <p:sp>
        <p:nvSpPr>
          <p:cNvPr id="16" name="Rectangle 15">
            <a:extLst>
              <a:ext uri="{FF2B5EF4-FFF2-40B4-BE49-F238E27FC236}">
                <a16:creationId xmlns:a16="http://schemas.microsoft.com/office/drawing/2014/main" id="{2D765077-964D-4A17-C91B-CA1428A00117}"/>
              </a:ext>
            </a:extLst>
          </p:cNvPr>
          <p:cNvSpPr/>
          <p:nvPr/>
        </p:nvSpPr>
        <p:spPr bwMode="gray">
          <a:xfrm>
            <a:off x="2618308" y="1714695"/>
            <a:ext cx="1277921"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Polikliniek </a:t>
            </a:r>
          </a:p>
        </p:txBody>
      </p:sp>
      <p:sp>
        <p:nvSpPr>
          <p:cNvPr id="30" name="Rectangle 29">
            <a:extLst>
              <a:ext uri="{FF2B5EF4-FFF2-40B4-BE49-F238E27FC236}">
                <a16:creationId xmlns:a16="http://schemas.microsoft.com/office/drawing/2014/main" id="{17B9A984-A56E-D713-05E9-299F6641DDBC}"/>
              </a:ext>
            </a:extLst>
          </p:cNvPr>
          <p:cNvSpPr/>
          <p:nvPr/>
        </p:nvSpPr>
        <p:spPr bwMode="gray">
          <a:xfrm>
            <a:off x="2618308" y="2302050"/>
            <a:ext cx="1524939"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33" name="Rectangle 32">
            <a:extLst>
              <a:ext uri="{FF2B5EF4-FFF2-40B4-BE49-F238E27FC236}">
                <a16:creationId xmlns:a16="http://schemas.microsoft.com/office/drawing/2014/main" id="{1591E1C5-129D-B9E9-A2FE-EF7B3FD7A2B9}"/>
              </a:ext>
            </a:extLst>
          </p:cNvPr>
          <p:cNvSpPr/>
          <p:nvPr/>
        </p:nvSpPr>
        <p:spPr bwMode="gray">
          <a:xfrm>
            <a:off x="2618308" y="2889405"/>
            <a:ext cx="2001475"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29" name="Rectangle 28">
            <a:extLst>
              <a:ext uri="{FF2B5EF4-FFF2-40B4-BE49-F238E27FC236}">
                <a16:creationId xmlns:a16="http://schemas.microsoft.com/office/drawing/2014/main" id="{0C4270F8-44B7-F696-3910-BC78C7184F44}"/>
              </a:ext>
            </a:extLst>
          </p:cNvPr>
          <p:cNvSpPr/>
          <p:nvPr/>
        </p:nvSpPr>
        <p:spPr bwMode="gray">
          <a:xfrm>
            <a:off x="5008113" y="1709968"/>
            <a:ext cx="1277921"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Kliniek</a:t>
            </a:r>
          </a:p>
        </p:txBody>
      </p:sp>
      <p:sp>
        <p:nvSpPr>
          <p:cNvPr id="36" name="Rectangle 35">
            <a:extLst>
              <a:ext uri="{FF2B5EF4-FFF2-40B4-BE49-F238E27FC236}">
                <a16:creationId xmlns:a16="http://schemas.microsoft.com/office/drawing/2014/main" id="{589F5FA6-FF7A-AF3B-CB46-9D615DB28DE1}"/>
              </a:ext>
            </a:extLst>
          </p:cNvPr>
          <p:cNvSpPr/>
          <p:nvPr/>
        </p:nvSpPr>
        <p:spPr bwMode="gray">
          <a:xfrm>
            <a:off x="5008113" y="2297323"/>
            <a:ext cx="1524939"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37" name="Rectangle 36">
            <a:extLst>
              <a:ext uri="{FF2B5EF4-FFF2-40B4-BE49-F238E27FC236}">
                <a16:creationId xmlns:a16="http://schemas.microsoft.com/office/drawing/2014/main" id="{FEF0A0B4-F453-3A4A-457B-B666627BDBAF}"/>
              </a:ext>
            </a:extLst>
          </p:cNvPr>
          <p:cNvSpPr/>
          <p:nvPr/>
        </p:nvSpPr>
        <p:spPr bwMode="gray">
          <a:xfrm>
            <a:off x="5008112" y="2884678"/>
            <a:ext cx="2001475"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44" name="Rectangle 43">
            <a:extLst>
              <a:ext uri="{FF2B5EF4-FFF2-40B4-BE49-F238E27FC236}">
                <a16:creationId xmlns:a16="http://schemas.microsoft.com/office/drawing/2014/main" id="{44C4865C-5439-442B-ECC1-F8704923CC33}"/>
              </a:ext>
            </a:extLst>
          </p:cNvPr>
          <p:cNvSpPr/>
          <p:nvPr/>
        </p:nvSpPr>
        <p:spPr bwMode="gray">
          <a:xfrm>
            <a:off x="7304968" y="1719423"/>
            <a:ext cx="1277921"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SEH</a:t>
            </a:r>
          </a:p>
        </p:txBody>
      </p:sp>
      <p:sp>
        <p:nvSpPr>
          <p:cNvPr id="45" name="Rectangle 44">
            <a:extLst>
              <a:ext uri="{FF2B5EF4-FFF2-40B4-BE49-F238E27FC236}">
                <a16:creationId xmlns:a16="http://schemas.microsoft.com/office/drawing/2014/main" id="{C3ACF167-7BBF-1342-7DBF-8F337F7A1194}"/>
              </a:ext>
            </a:extLst>
          </p:cNvPr>
          <p:cNvSpPr/>
          <p:nvPr/>
        </p:nvSpPr>
        <p:spPr bwMode="gray">
          <a:xfrm>
            <a:off x="7304969" y="2306778"/>
            <a:ext cx="1524939"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48" name="Rectangle 47">
            <a:extLst>
              <a:ext uri="{FF2B5EF4-FFF2-40B4-BE49-F238E27FC236}">
                <a16:creationId xmlns:a16="http://schemas.microsoft.com/office/drawing/2014/main" id="{804C3725-1A69-D9D1-0691-CF4F2F77D785}"/>
              </a:ext>
            </a:extLst>
          </p:cNvPr>
          <p:cNvSpPr/>
          <p:nvPr/>
        </p:nvSpPr>
        <p:spPr bwMode="gray">
          <a:xfrm>
            <a:off x="9694774" y="1724149"/>
            <a:ext cx="1277921"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OK</a:t>
            </a:r>
          </a:p>
        </p:txBody>
      </p:sp>
      <p:sp>
        <p:nvSpPr>
          <p:cNvPr id="49" name="Rectangle 48">
            <a:extLst>
              <a:ext uri="{FF2B5EF4-FFF2-40B4-BE49-F238E27FC236}">
                <a16:creationId xmlns:a16="http://schemas.microsoft.com/office/drawing/2014/main" id="{1B820E4B-BFBB-A185-40CD-47785500F31C}"/>
              </a:ext>
            </a:extLst>
          </p:cNvPr>
          <p:cNvSpPr/>
          <p:nvPr/>
        </p:nvSpPr>
        <p:spPr bwMode="gray">
          <a:xfrm>
            <a:off x="9694774" y="2311504"/>
            <a:ext cx="1524939"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50" name="Rectangle 49">
            <a:extLst>
              <a:ext uri="{FF2B5EF4-FFF2-40B4-BE49-F238E27FC236}">
                <a16:creationId xmlns:a16="http://schemas.microsoft.com/office/drawing/2014/main" id="{EC7A7B1F-B87D-0E83-6D11-3E8CE26177D6}"/>
              </a:ext>
            </a:extLst>
          </p:cNvPr>
          <p:cNvSpPr/>
          <p:nvPr/>
        </p:nvSpPr>
        <p:spPr bwMode="gray">
          <a:xfrm>
            <a:off x="9694773" y="2898858"/>
            <a:ext cx="2001475"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grpSp>
        <p:nvGrpSpPr>
          <p:cNvPr id="62" name="Group 61">
            <a:extLst>
              <a:ext uri="{FF2B5EF4-FFF2-40B4-BE49-F238E27FC236}">
                <a16:creationId xmlns:a16="http://schemas.microsoft.com/office/drawing/2014/main" id="{9E99CDDD-DBDD-B3A5-DC3E-4CE289C9E5EF}"/>
              </a:ext>
            </a:extLst>
          </p:cNvPr>
          <p:cNvGrpSpPr/>
          <p:nvPr/>
        </p:nvGrpSpPr>
        <p:grpSpPr>
          <a:xfrm>
            <a:off x="500349" y="1714695"/>
            <a:ext cx="1799242" cy="1668076"/>
            <a:chOff x="508738" y="1720282"/>
            <a:chExt cx="1799242" cy="1164786"/>
          </a:xfrm>
          <a:solidFill>
            <a:schemeClr val="bg1">
              <a:lumMod val="85000"/>
            </a:schemeClr>
          </a:solidFill>
        </p:grpSpPr>
        <p:sp>
          <p:nvSpPr>
            <p:cNvPr id="59" name="Rectangle 58">
              <a:extLst>
                <a:ext uri="{FF2B5EF4-FFF2-40B4-BE49-F238E27FC236}">
                  <a16:creationId xmlns:a16="http://schemas.microsoft.com/office/drawing/2014/main" id="{9C0B54B5-536C-7DC1-75D0-9C7DA6C5BD7A}"/>
                </a:ext>
              </a:extLst>
            </p:cNvPr>
            <p:cNvSpPr/>
            <p:nvPr/>
          </p:nvSpPr>
          <p:spPr bwMode="gray">
            <a:xfrm>
              <a:off x="508738" y="1720282"/>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Huidige capaciteit</a:t>
              </a:r>
            </a:p>
          </p:txBody>
        </p:sp>
        <p:sp>
          <p:nvSpPr>
            <p:cNvPr id="60" name="Rectangle 59">
              <a:extLst>
                <a:ext uri="{FF2B5EF4-FFF2-40B4-BE49-F238E27FC236}">
                  <a16:creationId xmlns:a16="http://schemas.microsoft.com/office/drawing/2014/main" id="{54DA71E2-188E-9E30-85B7-BBDEBDA1B8C8}"/>
                </a:ext>
              </a:extLst>
            </p:cNvPr>
            <p:cNvSpPr/>
            <p:nvPr/>
          </p:nvSpPr>
          <p:spPr bwMode="gray">
            <a:xfrm>
              <a:off x="508738" y="2130421"/>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Tekort nu</a:t>
              </a:r>
            </a:p>
          </p:txBody>
        </p:sp>
        <p:sp>
          <p:nvSpPr>
            <p:cNvPr id="61" name="Rectangle 60">
              <a:extLst>
                <a:ext uri="{FF2B5EF4-FFF2-40B4-BE49-F238E27FC236}">
                  <a16:creationId xmlns:a16="http://schemas.microsoft.com/office/drawing/2014/main" id="{EB084625-DD23-600A-C597-05E7D751F732}"/>
                </a:ext>
              </a:extLst>
            </p:cNvPr>
            <p:cNvSpPr/>
            <p:nvPr/>
          </p:nvSpPr>
          <p:spPr bwMode="gray">
            <a:xfrm>
              <a:off x="508738" y="2540560"/>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Tekort straks</a:t>
              </a:r>
            </a:p>
          </p:txBody>
        </p:sp>
      </p:grpSp>
      <p:grpSp>
        <p:nvGrpSpPr>
          <p:cNvPr id="6" name="Group 5">
            <a:extLst>
              <a:ext uri="{FF2B5EF4-FFF2-40B4-BE49-F238E27FC236}">
                <a16:creationId xmlns:a16="http://schemas.microsoft.com/office/drawing/2014/main" id="{BE016F58-DF66-F4CC-4595-3FE98F72AAF9}"/>
              </a:ext>
            </a:extLst>
          </p:cNvPr>
          <p:cNvGrpSpPr/>
          <p:nvPr/>
        </p:nvGrpSpPr>
        <p:grpSpPr>
          <a:xfrm>
            <a:off x="3896229" y="2302050"/>
            <a:ext cx="723553" cy="1080721"/>
            <a:chOff x="3904618" y="2106630"/>
            <a:chExt cx="723553" cy="754647"/>
          </a:xfrm>
        </p:grpSpPr>
        <p:sp>
          <p:nvSpPr>
            <p:cNvPr id="4" name="Rectangle 3">
              <a:extLst>
                <a:ext uri="{FF2B5EF4-FFF2-40B4-BE49-F238E27FC236}">
                  <a16:creationId xmlns:a16="http://schemas.microsoft.com/office/drawing/2014/main" id="{8E031AD5-E1B8-4FA7-46DD-3832B57105E5}"/>
                </a:ext>
              </a:extLst>
            </p:cNvPr>
            <p:cNvSpPr/>
            <p:nvPr/>
          </p:nvSpPr>
          <p:spPr bwMode="gray">
            <a:xfrm>
              <a:off x="3904618" y="2106630"/>
              <a:ext cx="247018" cy="344508"/>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5" name="Rectangle 4">
              <a:extLst>
                <a:ext uri="{FF2B5EF4-FFF2-40B4-BE49-F238E27FC236}">
                  <a16:creationId xmlns:a16="http://schemas.microsoft.com/office/drawing/2014/main" id="{863B0996-2031-F907-459E-BC97818777F1}"/>
                </a:ext>
              </a:extLst>
            </p:cNvPr>
            <p:cNvSpPr/>
            <p:nvPr/>
          </p:nvSpPr>
          <p:spPr bwMode="gray">
            <a:xfrm>
              <a:off x="3915091" y="2516769"/>
              <a:ext cx="713080" cy="344508"/>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grpSp>
      <p:sp>
        <p:nvSpPr>
          <p:cNvPr id="11" name="Rectangle 10">
            <a:extLst>
              <a:ext uri="{FF2B5EF4-FFF2-40B4-BE49-F238E27FC236}">
                <a16:creationId xmlns:a16="http://schemas.microsoft.com/office/drawing/2014/main" id="{1D4015D7-B818-99B0-FA37-DDFC75C1646D}"/>
              </a:ext>
            </a:extLst>
          </p:cNvPr>
          <p:cNvSpPr/>
          <p:nvPr/>
        </p:nvSpPr>
        <p:spPr bwMode="gray">
          <a:xfrm>
            <a:off x="6286034" y="2297323"/>
            <a:ext cx="247018"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2" name="Rectangle 11">
            <a:extLst>
              <a:ext uri="{FF2B5EF4-FFF2-40B4-BE49-F238E27FC236}">
                <a16:creationId xmlns:a16="http://schemas.microsoft.com/office/drawing/2014/main" id="{9B5415DA-4EA8-FB87-7595-7D98D63400BD}"/>
              </a:ext>
            </a:extLst>
          </p:cNvPr>
          <p:cNvSpPr/>
          <p:nvPr/>
        </p:nvSpPr>
        <p:spPr bwMode="gray">
          <a:xfrm>
            <a:off x="6296507" y="2884678"/>
            <a:ext cx="713080"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46" name="Rectangle 45">
            <a:extLst>
              <a:ext uri="{FF2B5EF4-FFF2-40B4-BE49-F238E27FC236}">
                <a16:creationId xmlns:a16="http://schemas.microsoft.com/office/drawing/2014/main" id="{917FEE1D-32ED-2767-A3AD-4DDF1CAE5CE0}"/>
              </a:ext>
            </a:extLst>
          </p:cNvPr>
          <p:cNvSpPr/>
          <p:nvPr/>
        </p:nvSpPr>
        <p:spPr bwMode="gray">
          <a:xfrm>
            <a:off x="7304968" y="2894133"/>
            <a:ext cx="2001475" cy="49336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15" name="Rectangle 14">
            <a:extLst>
              <a:ext uri="{FF2B5EF4-FFF2-40B4-BE49-F238E27FC236}">
                <a16:creationId xmlns:a16="http://schemas.microsoft.com/office/drawing/2014/main" id="{65326AF7-A8D4-354C-37D9-7401059A052C}"/>
              </a:ext>
            </a:extLst>
          </p:cNvPr>
          <p:cNvSpPr/>
          <p:nvPr/>
        </p:nvSpPr>
        <p:spPr bwMode="gray">
          <a:xfrm>
            <a:off x="8582890" y="2306778"/>
            <a:ext cx="247018"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7" name="Rectangle 16">
            <a:extLst>
              <a:ext uri="{FF2B5EF4-FFF2-40B4-BE49-F238E27FC236}">
                <a16:creationId xmlns:a16="http://schemas.microsoft.com/office/drawing/2014/main" id="{A62CEDD3-F6D2-15DD-F3B7-6C87E760F917}"/>
              </a:ext>
            </a:extLst>
          </p:cNvPr>
          <p:cNvSpPr/>
          <p:nvPr/>
        </p:nvSpPr>
        <p:spPr bwMode="gray">
          <a:xfrm>
            <a:off x="8593363" y="2894133"/>
            <a:ext cx="713080"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20" name="Rectangle 19">
            <a:extLst>
              <a:ext uri="{FF2B5EF4-FFF2-40B4-BE49-F238E27FC236}">
                <a16:creationId xmlns:a16="http://schemas.microsoft.com/office/drawing/2014/main" id="{43F40736-07B7-38FA-FB29-35D896E60096}"/>
              </a:ext>
            </a:extLst>
          </p:cNvPr>
          <p:cNvSpPr/>
          <p:nvPr/>
        </p:nvSpPr>
        <p:spPr bwMode="gray">
          <a:xfrm>
            <a:off x="10972695" y="2311504"/>
            <a:ext cx="247018"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21" name="Rectangle 20">
            <a:extLst>
              <a:ext uri="{FF2B5EF4-FFF2-40B4-BE49-F238E27FC236}">
                <a16:creationId xmlns:a16="http://schemas.microsoft.com/office/drawing/2014/main" id="{C9F74EDA-8221-B379-6E7F-D3AB5B2E1856}"/>
              </a:ext>
            </a:extLst>
          </p:cNvPr>
          <p:cNvSpPr/>
          <p:nvPr/>
        </p:nvSpPr>
        <p:spPr bwMode="gray">
          <a:xfrm>
            <a:off x="10983168" y="2898859"/>
            <a:ext cx="713080" cy="49336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Tree>
    <p:extLst>
      <p:ext uri="{BB962C8B-B14F-4D97-AF65-F5344CB8AC3E}">
        <p14:creationId xmlns:p14="http://schemas.microsoft.com/office/powerpoint/2010/main" val="40162132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F716157-FF8C-FE7A-8566-10FB943E893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think-cell data - do not delete" hidden="1">
                        <a:extLst>
                          <a:ext uri="{FF2B5EF4-FFF2-40B4-BE49-F238E27FC236}">
                            <a16:creationId xmlns:a16="http://schemas.microsoft.com/office/drawing/2014/main" id="{8F716157-FF8C-FE7A-8566-10FB943E89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95681871-4761-C88D-7A1E-C8BF457D55E5}"/>
              </a:ext>
            </a:extLst>
          </p:cNvPr>
          <p:cNvSpPr>
            <a:spLocks noGrp="1"/>
          </p:cNvSpPr>
          <p:nvPr>
            <p:ph type="title"/>
          </p:nvPr>
        </p:nvSpPr>
        <p:spPr/>
        <p:txBody>
          <a:bodyPr vert="horz"/>
          <a:lstStyle/>
          <a:p>
            <a:r>
              <a:rPr lang="nl-NL"/>
              <a:t>Zorg bij jou lost een deel van dit probleem op, omdat hybride zorg (bv. thuismonitoring) leidt tot een reductie van het aantal poliklinische consulten en een afname van het aantal klinische ligdagen</a:t>
            </a:r>
          </a:p>
        </p:txBody>
      </p:sp>
      <p:sp>
        <p:nvSpPr>
          <p:cNvPr id="19" name="Tekstvak 11">
            <a:extLst>
              <a:ext uri="{FF2B5EF4-FFF2-40B4-BE49-F238E27FC236}">
                <a16:creationId xmlns:a16="http://schemas.microsoft.com/office/drawing/2014/main" id="{FCA5C5D1-E3B1-F049-E56B-47383FC8470B}"/>
              </a:ext>
            </a:extLst>
          </p:cNvPr>
          <p:cNvSpPr txBox="1"/>
          <p:nvPr/>
        </p:nvSpPr>
        <p:spPr>
          <a:xfrm>
            <a:off x="2406971" y="4666898"/>
            <a:ext cx="4234461" cy="1637647"/>
          </a:xfrm>
          <a:prstGeom prst="rect">
            <a:avLst/>
          </a:prstGeom>
          <a:solidFill>
            <a:schemeClr val="bg1"/>
          </a:solid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Meer ruimte voor nieuwe patiënten en behandelingen) </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Kortere wachtlijsten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Lagere werkdruk</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Lagere kosten per patiënt</a:t>
            </a:r>
          </a:p>
        </p:txBody>
      </p:sp>
      <p:sp>
        <p:nvSpPr>
          <p:cNvPr id="21" name="Tekstvak 11">
            <a:extLst>
              <a:ext uri="{FF2B5EF4-FFF2-40B4-BE49-F238E27FC236}">
                <a16:creationId xmlns:a16="http://schemas.microsoft.com/office/drawing/2014/main" id="{481949E7-380F-3BCB-6CCD-3431E7EFBDCD}"/>
              </a:ext>
            </a:extLst>
          </p:cNvPr>
          <p:cNvSpPr txBox="1"/>
          <p:nvPr/>
        </p:nvSpPr>
        <p:spPr>
          <a:xfrm>
            <a:off x="508576" y="4666898"/>
            <a:ext cx="1666733" cy="1637647"/>
          </a:xfrm>
          <a:prstGeom prst="rect">
            <a:avLst/>
          </a:prstGeom>
          <a:solidFill>
            <a:srgbClr val="004B51"/>
          </a:solidFill>
          <a:ln>
            <a:solidFill>
              <a:schemeClr val="tx1"/>
            </a:solidFill>
          </a:ln>
        </p:spPr>
        <p:txBody>
          <a:bodyPr wrap="square" lIns="108000" tIns="0" rIns="108000" bIns="0" rtlCol="0" anchor="ctr">
            <a:no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nl-NL" sz="1400" b="0" i="0" u="none" strike="noStrike" kern="1200" cap="none" spc="0" normalizeH="0" baseline="0" noProof="0">
                <a:ln>
                  <a:noFill/>
                </a:ln>
                <a:solidFill>
                  <a:srgbClr val="FFFFFF"/>
                </a:solidFill>
                <a:effectLst/>
                <a:uLnTx/>
                <a:uFillTx/>
                <a:latin typeface="Calibri"/>
                <a:ea typeface="+mn-ea"/>
                <a:cs typeface="+mn-cs"/>
              </a:rPr>
              <a:t>Uitkomst</a:t>
            </a:r>
          </a:p>
        </p:txBody>
      </p:sp>
      <p:sp>
        <p:nvSpPr>
          <p:cNvPr id="18" name="Tekstvak 11">
            <a:extLst>
              <a:ext uri="{FF2B5EF4-FFF2-40B4-BE49-F238E27FC236}">
                <a16:creationId xmlns:a16="http://schemas.microsoft.com/office/drawing/2014/main" id="{36DC903A-E38F-A501-19A7-3D7E10C467BB}"/>
              </a:ext>
            </a:extLst>
          </p:cNvPr>
          <p:cNvSpPr txBox="1"/>
          <p:nvPr/>
        </p:nvSpPr>
        <p:spPr>
          <a:xfrm>
            <a:off x="2400300" y="3300172"/>
            <a:ext cx="4234461" cy="1260000"/>
          </a:xfrm>
          <a:prstGeom prst="rect">
            <a:avLst/>
          </a:prstGeom>
          <a:no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Santeon ziekenhuis met ca. 400.000 consulten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Jaarlijks ca. 2.500 extra patiënten op thuismonitoring (TM)</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Bij 1,5 consult reductie per patiënt: ca. </a:t>
            </a:r>
            <a:r>
              <a:rPr kumimoji="0" lang="nl-NL" sz="1400" b="1" i="0" u="none" strike="noStrike" kern="1200" cap="none" spc="0" normalizeH="0" baseline="0" noProof="0">
                <a:ln>
                  <a:noFill/>
                </a:ln>
                <a:solidFill>
                  <a:srgbClr val="0096A1">
                    <a:lumMod val="50000"/>
                  </a:srgbClr>
                </a:solidFill>
                <a:effectLst/>
                <a:uLnTx/>
                <a:uFillTx/>
                <a:latin typeface="Calibri"/>
                <a:ea typeface="+mn-ea"/>
                <a:cs typeface="+mn-cs"/>
              </a:rPr>
              <a:t>4.000 minder consulten </a:t>
            </a:r>
            <a:r>
              <a:rPr kumimoji="0" lang="nl-NL" sz="1400" b="0" i="0" u="none" strike="noStrike" kern="1200" cap="none" spc="0" normalizeH="0" baseline="0" noProof="0">
                <a:ln>
                  <a:noFill/>
                </a:ln>
                <a:solidFill>
                  <a:srgbClr val="313131"/>
                </a:solidFill>
                <a:effectLst/>
                <a:uLnTx/>
                <a:uFillTx/>
                <a:latin typeface="Calibri"/>
                <a:ea typeface="+mn-ea"/>
                <a:cs typeface="+mn-cs"/>
              </a:rPr>
              <a:t>per jaar (1%)</a:t>
            </a:r>
          </a:p>
        </p:txBody>
      </p:sp>
      <p:sp>
        <p:nvSpPr>
          <p:cNvPr id="20" name="Tekstvak 11">
            <a:extLst>
              <a:ext uri="{FF2B5EF4-FFF2-40B4-BE49-F238E27FC236}">
                <a16:creationId xmlns:a16="http://schemas.microsoft.com/office/drawing/2014/main" id="{057E51F6-83D5-2AD6-453B-AD3284E293FF}"/>
              </a:ext>
            </a:extLst>
          </p:cNvPr>
          <p:cNvSpPr txBox="1"/>
          <p:nvPr/>
        </p:nvSpPr>
        <p:spPr>
          <a:xfrm>
            <a:off x="504343" y="3300172"/>
            <a:ext cx="1666733" cy="1260000"/>
          </a:xfrm>
          <a:prstGeom prst="rect">
            <a:avLst/>
          </a:prstGeom>
          <a:solidFill>
            <a:srgbClr val="004B51"/>
          </a:solidFill>
          <a:ln>
            <a:solidFill>
              <a:schemeClr val="tx1"/>
            </a:solidFill>
          </a:ln>
        </p:spPr>
        <p:txBody>
          <a:bodyPr wrap="square" lIns="108000" tIns="0" rIns="108000" bIns="0" rtlCol="0" anchor="ctr">
            <a:no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nl-NL" sz="1400" b="0" i="0" u="none" strike="noStrike" kern="1200" cap="none" spc="0" normalizeH="0" baseline="0" noProof="0">
                <a:ln>
                  <a:noFill/>
                </a:ln>
                <a:solidFill>
                  <a:srgbClr val="FFFFFF"/>
                </a:solidFill>
                <a:effectLst/>
                <a:uLnTx/>
                <a:uFillTx/>
                <a:latin typeface="Calibri"/>
                <a:ea typeface="+mn-ea"/>
                <a:cs typeface="+mn-cs"/>
              </a:rPr>
              <a:t>Voorbeeldcasus</a:t>
            </a:r>
          </a:p>
        </p:txBody>
      </p:sp>
      <p:sp>
        <p:nvSpPr>
          <p:cNvPr id="22" name="Tekstvak 11">
            <a:extLst>
              <a:ext uri="{FF2B5EF4-FFF2-40B4-BE49-F238E27FC236}">
                <a16:creationId xmlns:a16="http://schemas.microsoft.com/office/drawing/2014/main" id="{4BD8C54D-5E57-8682-1AE7-6345BC066469}"/>
              </a:ext>
            </a:extLst>
          </p:cNvPr>
          <p:cNvSpPr txBox="1"/>
          <p:nvPr/>
        </p:nvSpPr>
        <p:spPr>
          <a:xfrm>
            <a:off x="6936878" y="3300172"/>
            <a:ext cx="4759822" cy="1260000"/>
          </a:xfrm>
          <a:prstGeom prst="rect">
            <a:avLst/>
          </a:prstGeom>
          <a:no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err="1">
                <a:ln>
                  <a:noFill/>
                </a:ln>
                <a:solidFill>
                  <a:srgbClr val="313131"/>
                </a:solidFill>
                <a:effectLst/>
                <a:uLnTx/>
                <a:uFillTx/>
                <a:latin typeface="Calibri"/>
                <a:ea typeface="+mn-ea"/>
                <a:cs typeface="+mn-cs"/>
              </a:rPr>
              <a:t>Santeon</a:t>
            </a:r>
            <a:r>
              <a:rPr kumimoji="0" lang="nl-NL" sz="1400" b="0" i="0" u="none" strike="noStrike" kern="1200" cap="none" spc="0" normalizeH="0" baseline="0" noProof="0">
                <a:ln>
                  <a:noFill/>
                </a:ln>
                <a:solidFill>
                  <a:srgbClr val="313131"/>
                </a:solidFill>
                <a:effectLst/>
                <a:uLnTx/>
                <a:uFillTx/>
                <a:latin typeface="Calibri"/>
                <a:ea typeface="+mn-ea"/>
                <a:cs typeface="+mn-cs"/>
              </a:rPr>
              <a:t> ziekenhuis met ca. 100.000 overnachtingen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Jaarlijks ca. 2.500 extra patiënten op thuismonitoring (TM)</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Bij 0,5 overnachting per patiënt reductie ca. </a:t>
            </a:r>
            <a:r>
              <a:rPr kumimoji="0" lang="nl-NL" sz="1400" b="1" i="0" u="none" strike="noStrike" kern="1200" cap="none" spc="0" normalizeH="0" baseline="0" noProof="0">
                <a:ln>
                  <a:noFill/>
                </a:ln>
                <a:solidFill>
                  <a:srgbClr val="0096A1">
                    <a:lumMod val="50000"/>
                  </a:srgbClr>
                </a:solidFill>
                <a:effectLst/>
                <a:uLnTx/>
                <a:uFillTx/>
                <a:latin typeface="Calibri"/>
                <a:ea typeface="+mn-ea"/>
                <a:cs typeface="+mn-cs"/>
              </a:rPr>
              <a:t>1.000 minder overnachtingen per jaar </a:t>
            </a:r>
            <a:r>
              <a:rPr kumimoji="0" lang="nl-NL" sz="1400" b="0" i="0" u="none" strike="noStrike" kern="1200" cap="none" spc="0" normalizeH="0" baseline="0" noProof="0">
                <a:ln>
                  <a:noFill/>
                </a:ln>
                <a:solidFill>
                  <a:srgbClr val="313131"/>
                </a:solidFill>
                <a:effectLst/>
                <a:uLnTx/>
                <a:uFillTx/>
                <a:latin typeface="Calibri"/>
                <a:ea typeface="+mn-ea"/>
                <a:cs typeface="+mn-cs"/>
              </a:rPr>
              <a:t>(1%)</a:t>
            </a:r>
          </a:p>
        </p:txBody>
      </p:sp>
      <p:sp>
        <p:nvSpPr>
          <p:cNvPr id="23" name="Tekstvak 11">
            <a:extLst>
              <a:ext uri="{FF2B5EF4-FFF2-40B4-BE49-F238E27FC236}">
                <a16:creationId xmlns:a16="http://schemas.microsoft.com/office/drawing/2014/main" id="{CC7C5651-E8F9-0D44-4B78-2A3DA42F07F5}"/>
              </a:ext>
            </a:extLst>
          </p:cNvPr>
          <p:cNvSpPr txBox="1"/>
          <p:nvPr/>
        </p:nvSpPr>
        <p:spPr>
          <a:xfrm>
            <a:off x="6941111" y="4666898"/>
            <a:ext cx="4759822" cy="1637647"/>
          </a:xfrm>
          <a:prstGeom prst="rect">
            <a:avLst/>
          </a:prstGeom>
          <a:solidFill>
            <a:schemeClr val="bg1"/>
          </a:solidFill>
          <a:ln>
            <a:solidFill>
              <a:schemeClr val="tx1"/>
            </a:solidFill>
          </a:ln>
        </p:spPr>
        <p:txBody>
          <a:bodyPr wrap="square" lIns="108000" tIns="0" rIns="108000" bIns="0" rtlCol="0" anchor="ctr">
            <a:noAutofit/>
          </a:bodyPr>
          <a:lstStyle/>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Minder OK en SEH sluitingen </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Minder overplaatsingen van patiënten naar andere ziekenhuizen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Kortere wachtlijsten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Lagere werkdruk</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nl-NL" sz="1400" b="0" i="0" u="none" strike="noStrike" kern="1200" cap="none" spc="0" normalizeH="0" baseline="0" noProof="0">
                <a:ln>
                  <a:noFill/>
                </a:ln>
                <a:solidFill>
                  <a:srgbClr val="313131"/>
                </a:solidFill>
                <a:effectLst/>
                <a:uLnTx/>
                <a:uFillTx/>
                <a:latin typeface="Calibri"/>
                <a:ea typeface="+mn-ea"/>
                <a:cs typeface="+mn-cs"/>
              </a:rPr>
              <a:t>Lagere kosten per patiënt</a:t>
            </a:r>
          </a:p>
        </p:txBody>
      </p:sp>
      <p:sp>
        <p:nvSpPr>
          <p:cNvPr id="17" name="Rectangle 16">
            <a:extLst>
              <a:ext uri="{FF2B5EF4-FFF2-40B4-BE49-F238E27FC236}">
                <a16:creationId xmlns:a16="http://schemas.microsoft.com/office/drawing/2014/main" id="{C1737D88-E782-4784-A37A-47E19AB98709}"/>
              </a:ext>
            </a:extLst>
          </p:cNvPr>
          <p:cNvSpPr/>
          <p:nvPr/>
        </p:nvSpPr>
        <p:spPr bwMode="gray">
          <a:xfrm>
            <a:off x="3369567" y="1697378"/>
            <a:ext cx="1377131"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Polikliniek </a:t>
            </a:r>
          </a:p>
        </p:txBody>
      </p:sp>
      <p:sp>
        <p:nvSpPr>
          <p:cNvPr id="26" name="Rectangle 25">
            <a:extLst>
              <a:ext uri="{FF2B5EF4-FFF2-40B4-BE49-F238E27FC236}">
                <a16:creationId xmlns:a16="http://schemas.microsoft.com/office/drawing/2014/main" id="{8C23CE67-21BB-5DFE-B1DC-0ECFDB025658}"/>
              </a:ext>
            </a:extLst>
          </p:cNvPr>
          <p:cNvSpPr/>
          <p:nvPr/>
        </p:nvSpPr>
        <p:spPr bwMode="gray">
          <a:xfrm>
            <a:off x="3369567" y="2217768"/>
            <a:ext cx="1521882"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27" name="Rectangle 26">
            <a:extLst>
              <a:ext uri="{FF2B5EF4-FFF2-40B4-BE49-F238E27FC236}">
                <a16:creationId xmlns:a16="http://schemas.microsoft.com/office/drawing/2014/main" id="{BA9ED217-A996-28DA-B1C9-39CF1116C3A0}"/>
              </a:ext>
            </a:extLst>
          </p:cNvPr>
          <p:cNvSpPr/>
          <p:nvPr/>
        </p:nvSpPr>
        <p:spPr bwMode="gray">
          <a:xfrm>
            <a:off x="3369568" y="2738157"/>
            <a:ext cx="1606472"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28" name="Rectangle 27">
            <a:extLst>
              <a:ext uri="{FF2B5EF4-FFF2-40B4-BE49-F238E27FC236}">
                <a16:creationId xmlns:a16="http://schemas.microsoft.com/office/drawing/2014/main" id="{4B0F78C2-82B9-04DC-A281-4EC278BE0FBC}"/>
              </a:ext>
            </a:extLst>
          </p:cNvPr>
          <p:cNvSpPr/>
          <p:nvPr/>
        </p:nvSpPr>
        <p:spPr bwMode="gray">
          <a:xfrm>
            <a:off x="8139688" y="1693190"/>
            <a:ext cx="1372250"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Kliniek</a:t>
            </a:r>
          </a:p>
        </p:txBody>
      </p:sp>
      <p:sp>
        <p:nvSpPr>
          <p:cNvPr id="30" name="Rectangle 29">
            <a:extLst>
              <a:ext uri="{FF2B5EF4-FFF2-40B4-BE49-F238E27FC236}">
                <a16:creationId xmlns:a16="http://schemas.microsoft.com/office/drawing/2014/main" id="{AE3D3AE9-C625-1A16-06F5-457815237E0E}"/>
              </a:ext>
            </a:extLst>
          </p:cNvPr>
          <p:cNvSpPr/>
          <p:nvPr/>
        </p:nvSpPr>
        <p:spPr bwMode="gray">
          <a:xfrm>
            <a:off x="8139688" y="2213579"/>
            <a:ext cx="1521882"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X%</a:t>
            </a:r>
          </a:p>
        </p:txBody>
      </p:sp>
      <p:sp>
        <p:nvSpPr>
          <p:cNvPr id="31" name="Rectangle 30">
            <a:extLst>
              <a:ext uri="{FF2B5EF4-FFF2-40B4-BE49-F238E27FC236}">
                <a16:creationId xmlns:a16="http://schemas.microsoft.com/office/drawing/2014/main" id="{B1D91182-8385-F2D1-B524-87524B0D2C6A}"/>
              </a:ext>
            </a:extLst>
          </p:cNvPr>
          <p:cNvSpPr/>
          <p:nvPr/>
        </p:nvSpPr>
        <p:spPr bwMode="gray">
          <a:xfrm>
            <a:off x="8139689" y="2733969"/>
            <a:ext cx="1606472" cy="437116"/>
          </a:xfrm>
          <a:prstGeom prst="rect">
            <a:avLst/>
          </a:prstGeom>
          <a:noFill/>
          <a:ln>
            <a:solidFill>
              <a:schemeClr val="accent1"/>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1" i="0" u="none" strike="noStrike" kern="1200" cap="none" spc="0" normalizeH="0" baseline="0" noProof="0">
                <a:ln>
                  <a:noFill/>
                </a:ln>
                <a:solidFill>
                  <a:srgbClr val="313131"/>
                </a:solidFill>
                <a:effectLst/>
                <a:uLnTx/>
                <a:uFillTx/>
                <a:latin typeface="Calibri"/>
                <a:ea typeface="+mn-ea"/>
                <a:cs typeface="+mn-cs"/>
              </a:rPr>
              <a:t>?%</a:t>
            </a:r>
          </a:p>
        </p:txBody>
      </p:sp>
      <p:sp>
        <p:nvSpPr>
          <p:cNvPr id="7" name="Rectangle 33">
            <a:extLst>
              <a:ext uri="{FF2B5EF4-FFF2-40B4-BE49-F238E27FC236}">
                <a16:creationId xmlns:a16="http://schemas.microsoft.com/office/drawing/2014/main" id="{40D196CB-448D-2E4B-18A3-A864D5498FDB}"/>
              </a:ext>
            </a:extLst>
          </p:cNvPr>
          <p:cNvSpPr/>
          <p:nvPr/>
        </p:nvSpPr>
        <p:spPr bwMode="gray">
          <a:xfrm>
            <a:off x="508576" y="2738155"/>
            <a:ext cx="1508125" cy="437116"/>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nl-NL" sz="1500" b="0" i="0" u="none" strike="noStrike" kern="1200" cap="none" spc="0" normalizeH="0" baseline="0" noProof="0">
              <a:ln>
                <a:noFill/>
              </a:ln>
              <a:solidFill>
                <a:srgbClr val="3C3C3C"/>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2861230-912D-A823-DC97-FBCDC19DD003}"/>
              </a:ext>
            </a:extLst>
          </p:cNvPr>
          <p:cNvSpPr/>
          <p:nvPr/>
        </p:nvSpPr>
        <p:spPr bwMode="gray">
          <a:xfrm>
            <a:off x="4745227" y="2217768"/>
            <a:ext cx="230813" cy="43711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8" name="Rectangle 7">
            <a:extLst>
              <a:ext uri="{FF2B5EF4-FFF2-40B4-BE49-F238E27FC236}">
                <a16:creationId xmlns:a16="http://schemas.microsoft.com/office/drawing/2014/main" id="{595A99DA-9CCD-BE2D-CA1D-D080ADBBC544}"/>
              </a:ext>
            </a:extLst>
          </p:cNvPr>
          <p:cNvSpPr/>
          <p:nvPr/>
        </p:nvSpPr>
        <p:spPr bwMode="gray">
          <a:xfrm>
            <a:off x="4755311" y="2738157"/>
            <a:ext cx="686618" cy="43711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9" name="Rectangle 8">
            <a:extLst>
              <a:ext uri="{FF2B5EF4-FFF2-40B4-BE49-F238E27FC236}">
                <a16:creationId xmlns:a16="http://schemas.microsoft.com/office/drawing/2014/main" id="{317B6BF8-7D30-20EB-449F-EE93A9776683}"/>
              </a:ext>
            </a:extLst>
          </p:cNvPr>
          <p:cNvSpPr/>
          <p:nvPr/>
        </p:nvSpPr>
        <p:spPr bwMode="gray">
          <a:xfrm>
            <a:off x="5286502" y="2738157"/>
            <a:ext cx="155427" cy="437116"/>
          </a:xfrm>
          <a:prstGeom prst="rect">
            <a:avLst/>
          </a:prstGeom>
          <a:pattFill prst="dkUpDiag">
            <a:fgClr>
              <a:schemeClr val="accent1">
                <a:lumMod val="50000"/>
              </a:schemeClr>
            </a:fgClr>
            <a:bgClr>
              <a:schemeClr val="bg1"/>
            </a:bgClr>
          </a:pattFill>
          <a:ln w="9525">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3" name="Rectangle 12">
            <a:extLst>
              <a:ext uri="{FF2B5EF4-FFF2-40B4-BE49-F238E27FC236}">
                <a16:creationId xmlns:a16="http://schemas.microsoft.com/office/drawing/2014/main" id="{2B70B770-2ACA-81BC-CEFE-F48753ED653C}"/>
              </a:ext>
            </a:extLst>
          </p:cNvPr>
          <p:cNvSpPr/>
          <p:nvPr/>
        </p:nvSpPr>
        <p:spPr bwMode="gray">
          <a:xfrm>
            <a:off x="9511938" y="2213579"/>
            <a:ext cx="230813" cy="43711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5" name="Rectangle 14">
            <a:extLst>
              <a:ext uri="{FF2B5EF4-FFF2-40B4-BE49-F238E27FC236}">
                <a16:creationId xmlns:a16="http://schemas.microsoft.com/office/drawing/2014/main" id="{23847640-89A4-5DB8-2A5C-BE51581848AA}"/>
              </a:ext>
            </a:extLst>
          </p:cNvPr>
          <p:cNvSpPr/>
          <p:nvPr/>
        </p:nvSpPr>
        <p:spPr bwMode="gray">
          <a:xfrm>
            <a:off x="9522022" y="2733969"/>
            <a:ext cx="686618" cy="437116"/>
          </a:xfrm>
          <a:prstGeom prst="rect">
            <a:avLst/>
          </a:prstGeom>
          <a:solidFill>
            <a:schemeClr val="accent4"/>
          </a:solidFill>
          <a:ln w="9525">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16" name="Rectangle 15">
            <a:extLst>
              <a:ext uri="{FF2B5EF4-FFF2-40B4-BE49-F238E27FC236}">
                <a16:creationId xmlns:a16="http://schemas.microsoft.com/office/drawing/2014/main" id="{ACF3EB09-47C9-8B79-3868-95AC5B2B0C7B}"/>
              </a:ext>
            </a:extLst>
          </p:cNvPr>
          <p:cNvSpPr/>
          <p:nvPr/>
        </p:nvSpPr>
        <p:spPr bwMode="gray">
          <a:xfrm>
            <a:off x="10056623" y="2733969"/>
            <a:ext cx="152017" cy="437116"/>
          </a:xfrm>
          <a:prstGeom prst="rect">
            <a:avLst/>
          </a:prstGeom>
          <a:pattFill prst="dkUpDiag">
            <a:fgClr>
              <a:schemeClr val="accent1">
                <a:lumMod val="50000"/>
              </a:schemeClr>
            </a:fgClr>
            <a:bgClr>
              <a:schemeClr val="bg1"/>
            </a:bgClr>
          </a:pattFill>
          <a:ln w="9525">
            <a:solidFill>
              <a:schemeClr val="accent1">
                <a:lumMod val="50000"/>
              </a:schemeClr>
            </a:solidFill>
            <a:headEnd/>
            <a:tailEnd/>
          </a:ln>
        </p:spPr>
        <p:style>
          <a:lnRef idx="2">
            <a:schemeClr val="accent1"/>
          </a:lnRef>
          <a:fillRef idx="1">
            <a:schemeClr val="lt1"/>
          </a:fillRef>
          <a:effectRef idx="0">
            <a:schemeClr val="accent1"/>
          </a:effectRef>
          <a:fontRef idx="minor">
            <a:schemeClr val="dk1"/>
          </a:fontRef>
        </p:style>
        <p:txBody>
          <a:bodyPr wrap="square" lIns="36000" tIns="0" rIns="36000" bIns="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500" b="0" i="0" u="none" strike="noStrike" kern="1200" cap="none" spc="0" normalizeH="0" baseline="0" noProof="0">
              <a:ln w="0"/>
              <a:solidFill>
                <a:srgbClr val="3C3C3C"/>
              </a:solidFill>
              <a:effectLst>
                <a:outerShdw blurRad="38100" dist="19050" dir="2700000" algn="tl" rotWithShape="0">
                  <a:srgbClr val="3C3C3C">
                    <a:alpha val="40000"/>
                  </a:srgbClr>
                </a:outerShdw>
              </a:effectLst>
              <a:uLnTx/>
              <a:uFillTx/>
              <a:latin typeface="Calibri"/>
              <a:ea typeface="+mn-ea"/>
              <a:cs typeface="+mn-cs"/>
            </a:endParaRPr>
          </a:p>
        </p:txBody>
      </p:sp>
      <p:sp>
        <p:nvSpPr>
          <p:cNvPr id="25" name="Speech Bubble: Rectangle 24">
            <a:extLst>
              <a:ext uri="{FF2B5EF4-FFF2-40B4-BE49-F238E27FC236}">
                <a16:creationId xmlns:a16="http://schemas.microsoft.com/office/drawing/2014/main" id="{6DA51949-8800-F69E-F235-58215F29638D}"/>
              </a:ext>
            </a:extLst>
          </p:cNvPr>
          <p:cNvSpPr/>
          <p:nvPr/>
        </p:nvSpPr>
        <p:spPr bwMode="gray">
          <a:xfrm>
            <a:off x="5263984" y="2130306"/>
            <a:ext cx="1227128" cy="502432"/>
          </a:xfrm>
          <a:prstGeom prst="wedgeRectCallout">
            <a:avLst>
              <a:gd name="adj1" fmla="val -33676"/>
              <a:gd name="adj2" fmla="val 62166"/>
            </a:avLst>
          </a:prstGeom>
          <a:solidFill>
            <a:schemeClr val="accent5"/>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0" i="0" u="none" strike="noStrike" kern="1200" cap="none" spc="0" normalizeH="0" baseline="0" noProof="0">
                <a:ln>
                  <a:noFill/>
                </a:ln>
                <a:solidFill>
                  <a:srgbClr val="3C3C3C"/>
                </a:solidFill>
                <a:effectLst/>
                <a:uLnTx/>
                <a:uFillTx/>
                <a:latin typeface="Calibri"/>
                <a:ea typeface="+mn-ea"/>
                <a:cs typeface="+mn-cs"/>
              </a:rPr>
              <a:t>ZBJ lost deel van het probleem op</a:t>
            </a:r>
          </a:p>
        </p:txBody>
      </p:sp>
      <p:grpSp>
        <p:nvGrpSpPr>
          <p:cNvPr id="12" name="Group 11">
            <a:extLst>
              <a:ext uri="{FF2B5EF4-FFF2-40B4-BE49-F238E27FC236}">
                <a16:creationId xmlns:a16="http://schemas.microsoft.com/office/drawing/2014/main" id="{ED52DE1E-5BA6-1382-D64A-99E711492B45}"/>
              </a:ext>
            </a:extLst>
          </p:cNvPr>
          <p:cNvGrpSpPr/>
          <p:nvPr/>
        </p:nvGrpSpPr>
        <p:grpSpPr>
          <a:xfrm>
            <a:off x="508576" y="1697377"/>
            <a:ext cx="1666733" cy="1477894"/>
            <a:chOff x="508738" y="1720282"/>
            <a:chExt cx="1799242" cy="1164786"/>
          </a:xfrm>
          <a:solidFill>
            <a:schemeClr val="bg1">
              <a:lumMod val="85000"/>
            </a:schemeClr>
          </a:solidFill>
        </p:grpSpPr>
        <p:sp>
          <p:nvSpPr>
            <p:cNvPr id="14" name="Rectangle 13">
              <a:extLst>
                <a:ext uri="{FF2B5EF4-FFF2-40B4-BE49-F238E27FC236}">
                  <a16:creationId xmlns:a16="http://schemas.microsoft.com/office/drawing/2014/main" id="{74E4DB24-0DC3-8C7B-41E8-4924BCCC0EE5}"/>
                </a:ext>
              </a:extLst>
            </p:cNvPr>
            <p:cNvSpPr/>
            <p:nvPr/>
          </p:nvSpPr>
          <p:spPr bwMode="gray">
            <a:xfrm>
              <a:off x="508738" y="1720282"/>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Huidige capaciteit</a:t>
              </a:r>
            </a:p>
          </p:txBody>
        </p:sp>
        <p:sp>
          <p:nvSpPr>
            <p:cNvPr id="24" name="Rectangle 23">
              <a:extLst>
                <a:ext uri="{FF2B5EF4-FFF2-40B4-BE49-F238E27FC236}">
                  <a16:creationId xmlns:a16="http://schemas.microsoft.com/office/drawing/2014/main" id="{646CA218-48FB-C8DB-AE2E-1A92F77AB363}"/>
                </a:ext>
              </a:extLst>
            </p:cNvPr>
            <p:cNvSpPr/>
            <p:nvPr/>
          </p:nvSpPr>
          <p:spPr bwMode="gray">
            <a:xfrm>
              <a:off x="508738" y="2130421"/>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Tekort nu</a:t>
              </a:r>
            </a:p>
          </p:txBody>
        </p:sp>
        <p:sp>
          <p:nvSpPr>
            <p:cNvPr id="29" name="Rectangle 28">
              <a:extLst>
                <a:ext uri="{FF2B5EF4-FFF2-40B4-BE49-F238E27FC236}">
                  <a16:creationId xmlns:a16="http://schemas.microsoft.com/office/drawing/2014/main" id="{651D1BE9-EBA0-ACCE-BF4A-DF7ABE769105}"/>
                </a:ext>
              </a:extLst>
            </p:cNvPr>
            <p:cNvSpPr/>
            <p:nvPr/>
          </p:nvSpPr>
          <p:spPr bwMode="gray">
            <a:xfrm>
              <a:off x="508738" y="2540560"/>
              <a:ext cx="1799242" cy="344508"/>
            </a:xfrm>
            <a:prstGeom prst="rect">
              <a:avLst/>
            </a:prstGeom>
            <a:grpFill/>
            <a:ln>
              <a:solidFill>
                <a:schemeClr val="bg1">
                  <a:lumMod val="85000"/>
                </a:schemeClr>
              </a:solidFill>
            </a:ln>
          </p:spPr>
          <p:txBody>
            <a:bodyPr wrap="square" lIns="108000" tIns="0" rIns="108000" bIns="0" rtlCol="0" anchor="ctr">
              <a:no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500" b="0" i="0" u="none" strike="noStrike" kern="1200" cap="none" spc="0" normalizeH="0" baseline="0" noProof="0">
                  <a:ln>
                    <a:noFill/>
                  </a:ln>
                  <a:solidFill>
                    <a:srgbClr val="3C3C3C"/>
                  </a:solidFill>
                  <a:effectLst/>
                  <a:uLnTx/>
                  <a:uFillTx/>
                  <a:latin typeface="Calibri"/>
                  <a:ea typeface="+mn-ea"/>
                  <a:cs typeface="+mn-cs"/>
                </a:rPr>
                <a:t>Tekort straks</a:t>
              </a:r>
            </a:p>
          </p:txBody>
        </p:sp>
      </p:grpSp>
    </p:spTree>
    <p:extLst>
      <p:ext uri="{BB962C8B-B14F-4D97-AF65-F5344CB8AC3E}">
        <p14:creationId xmlns:p14="http://schemas.microsoft.com/office/powerpoint/2010/main" val="11880962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4B5F916-93AB-D65F-19AB-2F7317CE5E0E}"/>
              </a:ext>
            </a:extLst>
          </p:cNvPr>
          <p:cNvGraphicFramePr>
            <a:graphicFrameLocks noChangeAspect="1"/>
          </p:cNvGraphicFramePr>
          <p:nvPr>
            <p:custDataLst>
              <p:tags r:id="rId1"/>
            </p:custDataLst>
            <p:extLst>
              <p:ext uri="{D42A27DB-BD31-4B8C-83A1-F6EECF244321}">
                <p14:modId xmlns:p14="http://schemas.microsoft.com/office/powerpoint/2010/main" val="2552942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44B5F916-93AB-D65F-19AB-2F7317CE5E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DE5980E-CA20-C4B8-E8C1-B0B6DDB9AA56}"/>
              </a:ext>
            </a:extLst>
          </p:cNvPr>
          <p:cNvSpPr>
            <a:spLocks noGrp="1"/>
          </p:cNvSpPr>
          <p:nvPr>
            <p:ph type="title"/>
          </p:nvPr>
        </p:nvSpPr>
        <p:spPr/>
        <p:txBody>
          <a:bodyPr vert="horz"/>
          <a:lstStyle/>
          <a:p>
            <a:r>
              <a:rPr lang="nl-NL"/>
              <a:t>2. Aanpak</a:t>
            </a:r>
          </a:p>
        </p:txBody>
      </p:sp>
    </p:spTree>
    <p:extLst>
      <p:ext uri="{BB962C8B-B14F-4D97-AF65-F5344CB8AC3E}">
        <p14:creationId xmlns:p14="http://schemas.microsoft.com/office/powerpoint/2010/main" val="8994973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A188E8C-9443-B399-9FD2-AB365CD92122}"/>
              </a:ext>
            </a:extLst>
          </p:cNvPr>
          <p:cNvGraphicFramePr>
            <a:graphicFrameLocks noChangeAspect="1"/>
          </p:cNvGraphicFramePr>
          <p:nvPr>
            <p:custDataLst>
              <p:tags r:id="rId1"/>
            </p:custDataLst>
            <p:extLst>
              <p:ext uri="{D42A27DB-BD31-4B8C-83A1-F6EECF244321}">
                <p14:modId xmlns:p14="http://schemas.microsoft.com/office/powerpoint/2010/main" val="996719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5" name="think-cell data - do not delete" hidden="1">
                        <a:extLst>
                          <a:ext uri="{FF2B5EF4-FFF2-40B4-BE49-F238E27FC236}">
                            <a16:creationId xmlns:a16="http://schemas.microsoft.com/office/drawing/2014/main" id="{FA188E8C-9443-B399-9FD2-AB365CD921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09DCC66F-C2B5-F7B9-9FC8-0D73D9F8D711}"/>
              </a:ext>
            </a:extLst>
          </p:cNvPr>
          <p:cNvSpPr/>
          <p:nvPr/>
        </p:nvSpPr>
        <p:spPr bwMode="gray">
          <a:xfrm>
            <a:off x="602498" y="1762356"/>
            <a:ext cx="10893541" cy="401327"/>
          </a:xfrm>
          <a:prstGeom prst="rect">
            <a:avLst/>
          </a:prstGeom>
          <a:solidFill>
            <a:srgbClr val="D0D0CE"/>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600" b="1">
                <a:solidFill>
                  <a:schemeClr val="bg1"/>
                </a:solidFill>
              </a:rPr>
              <a:t>Benodigde stappen impactanalyse zorgpaden</a:t>
            </a:r>
          </a:p>
        </p:txBody>
      </p:sp>
      <p:sp>
        <p:nvSpPr>
          <p:cNvPr id="3" name="Title 2">
            <a:extLst>
              <a:ext uri="{FF2B5EF4-FFF2-40B4-BE49-F238E27FC236}">
                <a16:creationId xmlns:a16="http://schemas.microsoft.com/office/drawing/2014/main" id="{1253320F-D37A-50C6-849D-32CEAFC191AD}"/>
              </a:ext>
            </a:extLst>
          </p:cNvPr>
          <p:cNvSpPr>
            <a:spLocks noGrp="1"/>
          </p:cNvSpPr>
          <p:nvPr>
            <p:ph type="title"/>
          </p:nvPr>
        </p:nvSpPr>
        <p:spPr/>
        <p:txBody>
          <a:bodyPr vert="horz"/>
          <a:lstStyle/>
          <a:p>
            <a:r>
              <a:rPr lang="nl-NL"/>
              <a:t>Het doel van dit template is om een stappenplan te bieden voor het opstellen van een impactanalyse; zo krijgt men </a:t>
            </a:r>
            <a:r>
              <a:rPr lang="nl-NL" i="0" u="none" strike="noStrike">
                <a:solidFill>
                  <a:srgbClr val="3C3C3C"/>
                </a:solidFill>
                <a:effectLst/>
                <a:latin typeface="Calibri" panose="020F0502020204030204" pitchFamily="34" charset="0"/>
              </a:rPr>
              <a:t>inzicht in de potentiële impact van het gekozen zorgpad</a:t>
            </a:r>
            <a:br>
              <a:rPr lang="nl-NL">
                <a:cs typeface="Calibri Light"/>
              </a:rPr>
            </a:br>
            <a:endParaRPr lang="nl-NL"/>
          </a:p>
        </p:txBody>
      </p:sp>
      <p:sp>
        <p:nvSpPr>
          <p:cNvPr id="8" name="Arrow: Chevron 7">
            <a:extLst>
              <a:ext uri="{FF2B5EF4-FFF2-40B4-BE49-F238E27FC236}">
                <a16:creationId xmlns:a16="http://schemas.microsoft.com/office/drawing/2014/main" id="{D948229A-86F0-C4CC-9C93-E76475797661}"/>
              </a:ext>
            </a:extLst>
          </p:cNvPr>
          <p:cNvSpPr/>
          <p:nvPr/>
        </p:nvSpPr>
        <p:spPr bwMode="gray">
          <a:xfrm>
            <a:off x="6057603" y="2387607"/>
            <a:ext cx="2910274" cy="639710"/>
          </a:xfrm>
          <a:prstGeom prst="chevron">
            <a:avLst>
              <a:gd name="adj" fmla="val 30831"/>
            </a:avLst>
          </a:prstGeom>
          <a:solidFill>
            <a:schemeClr val="accent1">
              <a:lumMod val="75000"/>
            </a:schemeClr>
          </a:solidFill>
          <a:ln w="19050" algn="ctr">
            <a:noFill/>
            <a:miter lim="800000"/>
            <a:headEnd/>
            <a:tailEnd/>
          </a:ln>
        </p:spPr>
        <p:txBody>
          <a:bodyPr vert="horz" wrap="square" lIns="216000" tIns="0" rIns="0" bIns="0" rtlCol="0" anchor="ctr"/>
          <a:lstStyle/>
          <a:p>
            <a:pPr lvl="1">
              <a:lnSpc>
                <a:spcPct val="106000"/>
              </a:lnSpc>
            </a:pPr>
            <a:r>
              <a:rPr lang="nl-NL" sz="1400" b="1">
                <a:solidFill>
                  <a:schemeClr val="bg1"/>
                </a:solidFill>
              </a:rPr>
              <a:t>Vrijgekomen tijd zorgverleners</a:t>
            </a:r>
          </a:p>
        </p:txBody>
      </p:sp>
      <p:sp>
        <p:nvSpPr>
          <p:cNvPr id="9" name="Arrow: Chevron 8">
            <a:extLst>
              <a:ext uri="{FF2B5EF4-FFF2-40B4-BE49-F238E27FC236}">
                <a16:creationId xmlns:a16="http://schemas.microsoft.com/office/drawing/2014/main" id="{15E34562-52CA-5B9A-C1EB-960ED8292187}"/>
              </a:ext>
            </a:extLst>
          </p:cNvPr>
          <p:cNvSpPr/>
          <p:nvPr/>
        </p:nvSpPr>
        <p:spPr bwMode="gray">
          <a:xfrm>
            <a:off x="3335131" y="2387607"/>
            <a:ext cx="2910274" cy="639710"/>
          </a:xfrm>
          <a:prstGeom prst="chevron">
            <a:avLst>
              <a:gd name="adj" fmla="val 30831"/>
            </a:avLst>
          </a:prstGeom>
          <a:solidFill>
            <a:schemeClr val="accent1">
              <a:lumMod val="75000"/>
            </a:schemeClr>
          </a:solidFill>
          <a:ln w="19050" algn="ctr">
            <a:noFill/>
            <a:miter lim="800000"/>
            <a:headEnd/>
            <a:tailEnd/>
          </a:ln>
        </p:spPr>
        <p:txBody>
          <a:bodyPr vert="horz" wrap="square" lIns="216000" tIns="0" rIns="0" bIns="0" rtlCol="0" anchor="ctr"/>
          <a:lstStyle/>
          <a:p>
            <a:pPr lvl="1">
              <a:lnSpc>
                <a:spcPct val="106000"/>
              </a:lnSpc>
            </a:pPr>
            <a:r>
              <a:rPr lang="nl-NL" sz="1400" b="1">
                <a:solidFill>
                  <a:schemeClr val="bg1"/>
                </a:solidFill>
              </a:rPr>
              <a:t>Bespaarde zorgactiviteiten</a:t>
            </a:r>
          </a:p>
        </p:txBody>
      </p:sp>
      <p:sp>
        <p:nvSpPr>
          <p:cNvPr id="10" name="Arrow: Chevron 9">
            <a:extLst>
              <a:ext uri="{FF2B5EF4-FFF2-40B4-BE49-F238E27FC236}">
                <a16:creationId xmlns:a16="http://schemas.microsoft.com/office/drawing/2014/main" id="{172EAF23-51F7-70AF-89A1-44FEE007FABE}"/>
              </a:ext>
            </a:extLst>
          </p:cNvPr>
          <p:cNvSpPr/>
          <p:nvPr/>
        </p:nvSpPr>
        <p:spPr bwMode="gray">
          <a:xfrm>
            <a:off x="612659" y="2387607"/>
            <a:ext cx="2910274" cy="639710"/>
          </a:xfrm>
          <a:prstGeom prst="chevron">
            <a:avLst>
              <a:gd name="adj" fmla="val 30831"/>
            </a:avLst>
          </a:prstGeom>
          <a:solidFill>
            <a:schemeClr val="accent1">
              <a:lumMod val="75000"/>
            </a:schemeClr>
          </a:solidFill>
          <a:ln w="19050" algn="ctr">
            <a:noFill/>
            <a:miter lim="800000"/>
            <a:headEnd/>
            <a:tailEnd/>
          </a:ln>
        </p:spPr>
        <p:txBody>
          <a:bodyPr vert="horz" wrap="square" lIns="216000" tIns="0" rIns="0" bIns="0" rtlCol="0" anchor="ctr"/>
          <a:lstStyle/>
          <a:p>
            <a:pPr lvl="1">
              <a:lnSpc>
                <a:spcPct val="106000"/>
              </a:lnSpc>
            </a:pPr>
            <a:r>
              <a:rPr lang="nl-NL" sz="1400" b="1">
                <a:solidFill>
                  <a:schemeClr val="bg1"/>
                </a:solidFill>
              </a:rPr>
              <a:t>Patiëntenstroom</a:t>
            </a:r>
          </a:p>
          <a:p>
            <a:pPr lvl="1">
              <a:lnSpc>
                <a:spcPct val="106000"/>
              </a:lnSpc>
            </a:pPr>
            <a:r>
              <a:rPr lang="nl-NL" sz="1400" b="1">
                <a:solidFill>
                  <a:schemeClr val="bg1"/>
                </a:solidFill>
              </a:rPr>
              <a:t>diagram</a:t>
            </a:r>
          </a:p>
        </p:txBody>
      </p:sp>
      <p:sp>
        <p:nvSpPr>
          <p:cNvPr id="18" name="Arrow: Chevron 17">
            <a:extLst>
              <a:ext uri="{FF2B5EF4-FFF2-40B4-BE49-F238E27FC236}">
                <a16:creationId xmlns:a16="http://schemas.microsoft.com/office/drawing/2014/main" id="{821BB09F-D701-B3F7-2C79-E4AAE2BFB334}"/>
              </a:ext>
            </a:extLst>
          </p:cNvPr>
          <p:cNvSpPr/>
          <p:nvPr/>
        </p:nvSpPr>
        <p:spPr bwMode="gray">
          <a:xfrm>
            <a:off x="8780076" y="2387607"/>
            <a:ext cx="2910274" cy="639710"/>
          </a:xfrm>
          <a:prstGeom prst="chevron">
            <a:avLst>
              <a:gd name="adj" fmla="val 30831"/>
            </a:avLst>
          </a:prstGeom>
          <a:solidFill>
            <a:schemeClr val="accent1">
              <a:lumMod val="75000"/>
            </a:schemeClr>
          </a:solidFill>
          <a:ln w="19050" algn="ctr">
            <a:noFill/>
            <a:miter lim="800000"/>
            <a:headEnd/>
            <a:tailEnd/>
          </a:ln>
        </p:spPr>
        <p:txBody>
          <a:bodyPr vert="horz" wrap="square" lIns="216000" tIns="0" rIns="0" bIns="0" rtlCol="0" anchor="ctr"/>
          <a:lstStyle/>
          <a:p>
            <a:pPr lvl="1">
              <a:lnSpc>
                <a:spcPct val="106000"/>
              </a:lnSpc>
              <a:spcBef>
                <a:spcPct val="100000"/>
              </a:spcBef>
            </a:pPr>
            <a:r>
              <a:rPr lang="nl-NL" sz="1400" b="1">
                <a:solidFill>
                  <a:schemeClr val="bg1"/>
                </a:solidFill>
              </a:rPr>
              <a:t>Extra geïnvesteerde tijd door hybride zorg</a:t>
            </a:r>
          </a:p>
        </p:txBody>
      </p:sp>
      <p:sp>
        <p:nvSpPr>
          <p:cNvPr id="20" name="Oval 19">
            <a:extLst>
              <a:ext uri="{FF2B5EF4-FFF2-40B4-BE49-F238E27FC236}">
                <a16:creationId xmlns:a16="http://schemas.microsoft.com/office/drawing/2014/main" id="{72E62AF8-3FDD-58C4-5263-A8A35B9F4A03}"/>
              </a:ext>
            </a:extLst>
          </p:cNvPr>
          <p:cNvSpPr/>
          <p:nvPr/>
        </p:nvSpPr>
        <p:spPr bwMode="gray">
          <a:xfrm>
            <a:off x="8823877" y="2223280"/>
            <a:ext cx="288000" cy="288000"/>
          </a:xfrm>
          <a:prstGeom prst="ellipse">
            <a:avLst/>
          </a:prstGeom>
          <a:solidFill>
            <a:schemeClr val="accent1">
              <a:lumMod val="75000"/>
            </a:schemeClr>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600" b="1">
                <a:solidFill>
                  <a:schemeClr val="bg1"/>
                </a:solidFill>
              </a:rPr>
              <a:t>4</a:t>
            </a:r>
          </a:p>
        </p:txBody>
      </p:sp>
      <p:sp>
        <p:nvSpPr>
          <p:cNvPr id="22" name="TextBox 21">
            <a:extLst>
              <a:ext uri="{FF2B5EF4-FFF2-40B4-BE49-F238E27FC236}">
                <a16:creationId xmlns:a16="http://schemas.microsoft.com/office/drawing/2014/main" id="{71872B14-E70E-CAE1-7859-8C941ED655E5}"/>
              </a:ext>
            </a:extLst>
          </p:cNvPr>
          <p:cNvSpPr txBox="1"/>
          <p:nvPr/>
        </p:nvSpPr>
        <p:spPr>
          <a:xfrm>
            <a:off x="723757" y="3247267"/>
            <a:ext cx="2611374" cy="2459750"/>
          </a:xfrm>
          <a:prstGeom prst="rect">
            <a:avLst/>
          </a:prstGeom>
          <a:noFill/>
        </p:spPr>
        <p:txBody>
          <a:bodyPr wrap="square" lIns="0" tIns="0" rIns="0" bIns="0" rtlCol="0">
            <a:noAutofit/>
          </a:bodyPr>
          <a:lstStyle/>
          <a:p>
            <a:pPr marL="171450" indent="-171450">
              <a:spcBef>
                <a:spcPts val="600"/>
              </a:spcBef>
              <a:buSzPct val="100000"/>
              <a:buFont typeface="Arial" panose="020B0604020202020204" pitchFamily="34" charset="0"/>
              <a:buChar char="•"/>
            </a:pPr>
            <a:r>
              <a:rPr lang="nl-NL" sz="1200"/>
              <a:t>Bepalen van startpunt zorgpad</a:t>
            </a:r>
          </a:p>
          <a:p>
            <a:pPr marL="171450" indent="-171450">
              <a:spcBef>
                <a:spcPts val="600"/>
              </a:spcBef>
              <a:buSzPct val="100000"/>
              <a:buFont typeface="Arial" panose="020B0604020202020204" pitchFamily="34" charset="0"/>
              <a:buChar char="•"/>
            </a:pPr>
            <a:r>
              <a:rPr lang="nl-NL" sz="1200"/>
              <a:t>Inschatten van patiëntaantallen</a:t>
            </a:r>
          </a:p>
          <a:p>
            <a:pPr marL="171450" indent="-171450">
              <a:spcBef>
                <a:spcPts val="600"/>
              </a:spcBef>
              <a:buSzPct val="100000"/>
              <a:buFont typeface="Arial" panose="020B0604020202020204" pitchFamily="34" charset="0"/>
              <a:buChar char="•"/>
            </a:pPr>
            <a:r>
              <a:rPr lang="nl-NL" sz="1200">
                <a:solidFill>
                  <a:srgbClr val="313131"/>
                </a:solidFill>
              </a:rPr>
              <a:t>Routine zorgpad en eventuele alternatieve routes in kaart brengen</a:t>
            </a:r>
          </a:p>
          <a:p>
            <a:pPr marL="171450" indent="-171450">
              <a:spcBef>
                <a:spcPts val="600"/>
              </a:spcBef>
              <a:buSzPct val="100000"/>
              <a:buFont typeface="Arial" panose="020B0604020202020204" pitchFamily="34" charset="0"/>
              <a:buChar char="•"/>
            </a:pPr>
            <a:r>
              <a:rPr lang="nl-NL" sz="1200">
                <a:solidFill>
                  <a:srgbClr val="313131"/>
                </a:solidFill>
              </a:rPr>
              <a:t>Hybride zorgpad in kaart brengen</a:t>
            </a:r>
          </a:p>
          <a:p>
            <a:pPr marL="171450" indent="-171450">
              <a:spcBef>
                <a:spcPts val="600"/>
              </a:spcBef>
              <a:buSzPct val="100000"/>
              <a:buFont typeface="Arial" panose="020B0604020202020204" pitchFamily="34" charset="0"/>
              <a:buChar char="•"/>
            </a:pPr>
            <a:endParaRPr lang="nl-NL" sz="1200">
              <a:solidFill>
                <a:srgbClr val="313131"/>
              </a:solidFill>
            </a:endParaRPr>
          </a:p>
        </p:txBody>
      </p:sp>
      <p:sp>
        <p:nvSpPr>
          <p:cNvPr id="13" name="Oval 12">
            <a:extLst>
              <a:ext uri="{FF2B5EF4-FFF2-40B4-BE49-F238E27FC236}">
                <a16:creationId xmlns:a16="http://schemas.microsoft.com/office/drawing/2014/main" id="{D0DA00C2-77C0-5B9B-B112-7610AD5B22CB}"/>
              </a:ext>
            </a:extLst>
          </p:cNvPr>
          <p:cNvSpPr/>
          <p:nvPr/>
        </p:nvSpPr>
        <p:spPr bwMode="gray">
          <a:xfrm>
            <a:off x="6159778" y="2223280"/>
            <a:ext cx="288000" cy="288000"/>
          </a:xfrm>
          <a:prstGeom prst="ellipse">
            <a:avLst/>
          </a:prstGeom>
          <a:solidFill>
            <a:schemeClr val="accent1">
              <a:lumMod val="75000"/>
            </a:schemeClr>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600" b="1">
                <a:solidFill>
                  <a:schemeClr val="bg1"/>
                </a:solidFill>
              </a:rPr>
              <a:t>3</a:t>
            </a:r>
          </a:p>
        </p:txBody>
      </p:sp>
      <p:sp>
        <p:nvSpPr>
          <p:cNvPr id="12" name="Oval 11">
            <a:extLst>
              <a:ext uri="{FF2B5EF4-FFF2-40B4-BE49-F238E27FC236}">
                <a16:creationId xmlns:a16="http://schemas.microsoft.com/office/drawing/2014/main" id="{E906FB11-92B2-1B54-AAD1-695D16AB664E}"/>
              </a:ext>
            </a:extLst>
          </p:cNvPr>
          <p:cNvSpPr/>
          <p:nvPr/>
        </p:nvSpPr>
        <p:spPr bwMode="gray">
          <a:xfrm>
            <a:off x="3417680" y="2214349"/>
            <a:ext cx="288000" cy="288000"/>
          </a:xfrm>
          <a:prstGeom prst="ellipse">
            <a:avLst/>
          </a:prstGeom>
          <a:solidFill>
            <a:schemeClr val="accent1">
              <a:lumMod val="75000"/>
            </a:schemeClr>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600" b="1">
                <a:solidFill>
                  <a:schemeClr val="bg1"/>
                </a:solidFill>
              </a:rPr>
              <a:t>2</a:t>
            </a:r>
          </a:p>
        </p:txBody>
      </p:sp>
      <p:sp>
        <p:nvSpPr>
          <p:cNvPr id="11" name="Oval 10">
            <a:extLst>
              <a:ext uri="{FF2B5EF4-FFF2-40B4-BE49-F238E27FC236}">
                <a16:creationId xmlns:a16="http://schemas.microsoft.com/office/drawing/2014/main" id="{AB3E57B1-1D30-D0CD-180D-7D9BFA174E03}"/>
              </a:ext>
            </a:extLst>
          </p:cNvPr>
          <p:cNvSpPr/>
          <p:nvPr/>
        </p:nvSpPr>
        <p:spPr bwMode="gray">
          <a:xfrm>
            <a:off x="723757" y="2263099"/>
            <a:ext cx="288000" cy="288000"/>
          </a:xfrm>
          <a:prstGeom prst="ellipse">
            <a:avLst/>
          </a:prstGeom>
          <a:solidFill>
            <a:schemeClr val="accent1">
              <a:lumMod val="75000"/>
            </a:schemeClr>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r>
              <a:rPr lang="nl-NL" sz="1600" b="1">
                <a:solidFill>
                  <a:schemeClr val="bg1"/>
                </a:solidFill>
              </a:rPr>
              <a:t>1</a:t>
            </a:r>
          </a:p>
        </p:txBody>
      </p:sp>
      <p:sp>
        <p:nvSpPr>
          <p:cNvPr id="24" name="TextBox 23">
            <a:extLst>
              <a:ext uri="{FF2B5EF4-FFF2-40B4-BE49-F238E27FC236}">
                <a16:creationId xmlns:a16="http://schemas.microsoft.com/office/drawing/2014/main" id="{DCB50481-4955-C7E5-67F3-38B6A8D4AF46}"/>
              </a:ext>
            </a:extLst>
          </p:cNvPr>
          <p:cNvSpPr txBox="1"/>
          <p:nvPr/>
        </p:nvSpPr>
        <p:spPr>
          <a:xfrm>
            <a:off x="6096000" y="3258574"/>
            <a:ext cx="2611374" cy="2459750"/>
          </a:xfrm>
          <a:prstGeom prst="rect">
            <a:avLst/>
          </a:prstGeom>
          <a:noFill/>
        </p:spPr>
        <p:txBody>
          <a:bodyPr wrap="square" lIns="0" tIns="0" rIns="0" bIns="0" rtlCol="0">
            <a:noAutofit/>
          </a:bodyPr>
          <a:lstStyle/>
          <a:p>
            <a:pPr marL="171450" indent="-171450">
              <a:spcBef>
                <a:spcPts val="600"/>
              </a:spcBef>
              <a:buSzPct val="100000"/>
              <a:buFont typeface="Arial" panose="020B0604020202020204" pitchFamily="34" charset="0"/>
              <a:buChar char="•"/>
            </a:pPr>
            <a:r>
              <a:rPr lang="nl-NL" sz="1200">
                <a:solidFill>
                  <a:srgbClr val="313131"/>
                </a:solidFill>
              </a:rPr>
              <a:t>Per zorgactiviteit de tijdsbesteding in kaart brengen</a:t>
            </a:r>
          </a:p>
          <a:p>
            <a:pPr marL="171450" indent="-171450">
              <a:spcBef>
                <a:spcPts val="600"/>
              </a:spcBef>
              <a:buSzPct val="100000"/>
              <a:buFont typeface="Arial" panose="020B0604020202020204" pitchFamily="34" charset="0"/>
              <a:buChar char="•"/>
            </a:pPr>
            <a:r>
              <a:rPr lang="nl-NL" sz="1200">
                <a:solidFill>
                  <a:srgbClr val="313131"/>
                </a:solidFill>
              </a:rPr>
              <a:t>Tijdsbesteding per betrokken zorgverleners specificeren</a:t>
            </a:r>
          </a:p>
          <a:p>
            <a:pPr marL="171450" indent="-171450">
              <a:spcBef>
                <a:spcPts val="600"/>
              </a:spcBef>
              <a:buSzPct val="100000"/>
              <a:buFont typeface="Arial" panose="020B0604020202020204" pitchFamily="34" charset="0"/>
              <a:buChar char="•"/>
            </a:pPr>
            <a:r>
              <a:rPr lang="nl-NL" sz="1200">
                <a:solidFill>
                  <a:srgbClr val="313131"/>
                </a:solidFill>
              </a:rPr>
              <a:t>Impact hybride zorg op het vrijgekomen uren zorgpersoneel evalueren</a:t>
            </a:r>
          </a:p>
          <a:p>
            <a:pPr marL="171450" indent="-171450">
              <a:spcBef>
                <a:spcPts val="600"/>
              </a:spcBef>
              <a:buSzPct val="100000"/>
              <a:buFont typeface="Arial" panose="020B0604020202020204" pitchFamily="34" charset="0"/>
              <a:buChar char="•"/>
            </a:pPr>
            <a:endParaRPr lang="nl-NL" sz="1200">
              <a:solidFill>
                <a:srgbClr val="313131"/>
              </a:solidFill>
            </a:endParaRPr>
          </a:p>
          <a:p>
            <a:pPr marL="171450" indent="-171450">
              <a:spcBef>
                <a:spcPts val="600"/>
              </a:spcBef>
              <a:buSzPct val="100000"/>
              <a:buFont typeface="Arial" panose="020B0604020202020204" pitchFamily="34" charset="0"/>
              <a:buChar char="•"/>
            </a:pPr>
            <a:endParaRPr lang="nl-NL" sz="1200">
              <a:solidFill>
                <a:srgbClr val="313131"/>
              </a:solidFill>
            </a:endParaRPr>
          </a:p>
          <a:p>
            <a:pPr marL="171450" indent="-171450">
              <a:spcBef>
                <a:spcPts val="600"/>
              </a:spcBef>
              <a:buSzPct val="100000"/>
              <a:buFont typeface="Arial" panose="020B0604020202020204" pitchFamily="34" charset="0"/>
              <a:buChar char="•"/>
            </a:pPr>
            <a:endParaRPr lang="nl-NL" sz="1200">
              <a:solidFill>
                <a:srgbClr val="313131"/>
              </a:solidFill>
            </a:endParaRPr>
          </a:p>
          <a:p>
            <a:pPr marL="171450" indent="-171450">
              <a:spcBef>
                <a:spcPts val="600"/>
              </a:spcBef>
              <a:buSzPct val="100000"/>
              <a:buFont typeface="Arial" panose="020B0604020202020204" pitchFamily="34" charset="0"/>
              <a:buChar char="•"/>
            </a:pPr>
            <a:endParaRPr lang="nl-NL" sz="1200">
              <a:solidFill>
                <a:srgbClr val="313131"/>
              </a:solidFill>
            </a:endParaRPr>
          </a:p>
        </p:txBody>
      </p:sp>
      <p:sp>
        <p:nvSpPr>
          <p:cNvPr id="29" name="TextBox 28">
            <a:extLst>
              <a:ext uri="{FF2B5EF4-FFF2-40B4-BE49-F238E27FC236}">
                <a16:creationId xmlns:a16="http://schemas.microsoft.com/office/drawing/2014/main" id="{A5674FD7-73CE-5DA3-55A4-2D768E90CF1D}"/>
              </a:ext>
            </a:extLst>
          </p:cNvPr>
          <p:cNvSpPr txBox="1"/>
          <p:nvPr/>
        </p:nvSpPr>
        <p:spPr>
          <a:xfrm>
            <a:off x="3437894" y="3267587"/>
            <a:ext cx="2611374" cy="2459750"/>
          </a:xfrm>
          <a:prstGeom prst="rect">
            <a:avLst/>
          </a:prstGeom>
          <a:noFill/>
        </p:spPr>
        <p:txBody>
          <a:bodyPr wrap="square" lIns="0" tIns="0" rIns="0" bIns="0" rtlCol="0">
            <a:noAutofit/>
          </a:bodyPr>
          <a:lstStyle/>
          <a:p>
            <a:pPr marL="171450" indent="-171450">
              <a:spcBef>
                <a:spcPts val="600"/>
              </a:spcBef>
              <a:buSzPct val="100000"/>
              <a:buFont typeface="Arial" panose="020B0604020202020204" pitchFamily="34" charset="0"/>
              <a:buChar char="•"/>
            </a:pPr>
            <a:r>
              <a:rPr lang="nl-NL" sz="1200">
                <a:solidFill>
                  <a:srgbClr val="313131"/>
                </a:solidFill>
              </a:rPr>
              <a:t>De verschillende relevante zorgactiviteiten in kaart brengen</a:t>
            </a:r>
          </a:p>
          <a:p>
            <a:pPr marL="171450" indent="-171450">
              <a:spcBef>
                <a:spcPts val="600"/>
              </a:spcBef>
              <a:buSzPct val="100000"/>
              <a:buFont typeface="Arial" panose="020B0604020202020204" pitchFamily="34" charset="0"/>
              <a:buChar char="•"/>
            </a:pPr>
            <a:r>
              <a:rPr lang="nl-NL" sz="1200">
                <a:solidFill>
                  <a:srgbClr val="313131"/>
                </a:solidFill>
              </a:rPr>
              <a:t>Aantal zorgactiviteiten in reguliere en hybride zorgpad vergelijken</a:t>
            </a:r>
          </a:p>
          <a:p>
            <a:pPr marL="171450" indent="-171450">
              <a:spcBef>
                <a:spcPts val="600"/>
              </a:spcBef>
              <a:buSzPct val="100000"/>
              <a:buFont typeface="Arial" panose="020B0604020202020204" pitchFamily="34" charset="0"/>
              <a:buChar char="•"/>
            </a:pPr>
            <a:r>
              <a:rPr lang="nl-NL" sz="1200">
                <a:solidFill>
                  <a:srgbClr val="313131"/>
                </a:solidFill>
              </a:rPr>
              <a:t>Impact hybride zorg op het aantal zorgactiviteiten evalueren</a:t>
            </a:r>
          </a:p>
          <a:p>
            <a:pPr marL="171450" indent="-171450">
              <a:spcBef>
                <a:spcPts val="600"/>
              </a:spcBef>
              <a:buSzPct val="100000"/>
              <a:buFont typeface="Arial" panose="020B0604020202020204" pitchFamily="34" charset="0"/>
              <a:buChar char="•"/>
            </a:pPr>
            <a:endParaRPr lang="nl-NL" sz="1200">
              <a:solidFill>
                <a:srgbClr val="313131"/>
              </a:solidFill>
            </a:endParaRPr>
          </a:p>
        </p:txBody>
      </p:sp>
      <p:sp>
        <p:nvSpPr>
          <p:cNvPr id="30" name="TextBox 29">
            <a:extLst>
              <a:ext uri="{FF2B5EF4-FFF2-40B4-BE49-F238E27FC236}">
                <a16:creationId xmlns:a16="http://schemas.microsoft.com/office/drawing/2014/main" id="{30FA2A0F-768B-A6DC-B2FC-B36A0F817515}"/>
              </a:ext>
            </a:extLst>
          </p:cNvPr>
          <p:cNvSpPr txBox="1"/>
          <p:nvPr/>
        </p:nvSpPr>
        <p:spPr>
          <a:xfrm>
            <a:off x="8904287" y="3267587"/>
            <a:ext cx="2611374" cy="2459750"/>
          </a:xfrm>
          <a:prstGeom prst="rect">
            <a:avLst/>
          </a:prstGeom>
          <a:noFill/>
        </p:spPr>
        <p:txBody>
          <a:bodyPr wrap="square" lIns="0" tIns="0" rIns="0" bIns="0" rtlCol="0">
            <a:noAutofit/>
          </a:bodyPr>
          <a:lstStyle/>
          <a:p>
            <a:pPr marL="171450" indent="-171450">
              <a:spcBef>
                <a:spcPts val="600"/>
              </a:spcBef>
              <a:buSzPct val="100000"/>
              <a:buFont typeface="Arial" panose="020B0604020202020204" pitchFamily="34" charset="0"/>
              <a:buChar char="•"/>
            </a:pPr>
            <a:r>
              <a:rPr lang="nl-NL" sz="1200">
                <a:solidFill>
                  <a:srgbClr val="313131"/>
                </a:solidFill>
              </a:rPr>
              <a:t>Benodigde FTE voor thuismonitoring in kaart brengen</a:t>
            </a:r>
          </a:p>
          <a:p>
            <a:pPr marL="171450" indent="-171450">
              <a:spcBef>
                <a:spcPts val="600"/>
              </a:spcBef>
              <a:buSzPct val="100000"/>
              <a:buFont typeface="Arial" panose="020B0604020202020204" pitchFamily="34" charset="0"/>
              <a:buChar char="•"/>
            </a:pPr>
            <a:r>
              <a:rPr lang="nl-NL" sz="1200">
                <a:solidFill>
                  <a:srgbClr val="313131"/>
                </a:solidFill>
              </a:rPr>
              <a:t>Thuismonitoringsduur in kaart brengen</a:t>
            </a:r>
          </a:p>
          <a:p>
            <a:pPr marL="171450" indent="-171450">
              <a:spcBef>
                <a:spcPts val="600"/>
              </a:spcBef>
              <a:buSzPct val="100000"/>
              <a:buFont typeface="Arial" panose="020B0604020202020204" pitchFamily="34" charset="0"/>
              <a:buChar char="•"/>
            </a:pPr>
            <a:r>
              <a:rPr lang="nl-NL" sz="1200">
                <a:solidFill>
                  <a:srgbClr val="313131"/>
                </a:solidFill>
              </a:rPr>
              <a:t>Geïnvesteerde tijd in kaart brengen</a:t>
            </a:r>
          </a:p>
          <a:p>
            <a:pPr marL="171450" indent="-171450">
              <a:spcBef>
                <a:spcPts val="600"/>
              </a:spcBef>
              <a:buSzPct val="100000"/>
              <a:buFont typeface="Arial" panose="020B0604020202020204" pitchFamily="34" charset="0"/>
              <a:buChar char="•"/>
            </a:pPr>
            <a:endParaRPr lang="nl-NL" sz="1200">
              <a:solidFill>
                <a:srgbClr val="313131"/>
              </a:solidFill>
            </a:endParaRPr>
          </a:p>
          <a:p>
            <a:pPr marL="171450" indent="-171450">
              <a:spcBef>
                <a:spcPts val="600"/>
              </a:spcBef>
              <a:buSzPct val="100000"/>
              <a:buFont typeface="Arial" panose="020B0604020202020204" pitchFamily="34" charset="0"/>
              <a:buChar char="•"/>
            </a:pPr>
            <a:endParaRPr lang="nl-NL" sz="1200">
              <a:solidFill>
                <a:srgbClr val="313131"/>
              </a:solidFill>
            </a:endParaRPr>
          </a:p>
        </p:txBody>
      </p:sp>
      <p:sp>
        <p:nvSpPr>
          <p:cNvPr id="2" name="Arrow: Right 1">
            <a:extLst>
              <a:ext uri="{FF2B5EF4-FFF2-40B4-BE49-F238E27FC236}">
                <a16:creationId xmlns:a16="http://schemas.microsoft.com/office/drawing/2014/main" id="{A3DB8E69-6EAD-CC8D-1867-65BBBB943FBE}"/>
              </a:ext>
            </a:extLst>
          </p:cNvPr>
          <p:cNvSpPr/>
          <p:nvPr/>
        </p:nvSpPr>
        <p:spPr bwMode="gray">
          <a:xfrm>
            <a:off x="723757" y="4830253"/>
            <a:ext cx="10791904" cy="510489"/>
          </a:xfrm>
          <a:prstGeom prst="rightArrow">
            <a:avLst/>
          </a:prstGeom>
          <a:solidFill>
            <a:schemeClr val="bg1">
              <a:lumMod val="95000"/>
            </a:schemeClr>
          </a:solidFill>
          <a:ln w="19050" algn="ctr">
            <a:solidFill>
              <a:srgbClr val="004F59"/>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400" i="1"/>
              <a:t>Validatie met betrokken zorgverleners</a:t>
            </a:r>
          </a:p>
        </p:txBody>
      </p:sp>
    </p:spTree>
    <p:extLst>
      <p:ext uri="{BB962C8B-B14F-4D97-AF65-F5344CB8AC3E}">
        <p14:creationId xmlns:p14="http://schemas.microsoft.com/office/powerpoint/2010/main" val="14625417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hink-cell data - do not delete" hidden="1">
            <a:extLst>
              <a:ext uri="{FF2B5EF4-FFF2-40B4-BE49-F238E27FC236}">
                <a16:creationId xmlns:a16="http://schemas.microsoft.com/office/drawing/2014/main" id="{B46A0977-1B87-3DC1-FF51-352496112D1C}"/>
              </a:ext>
            </a:extLst>
          </p:cNvPr>
          <p:cNvGraphicFramePr>
            <a:graphicFrameLocks noChangeAspect="1"/>
          </p:cNvGraphicFramePr>
          <p:nvPr>
            <p:custDataLst>
              <p:tags r:id="rId1"/>
            </p:custDataLst>
            <p:extLst>
              <p:ext uri="{D42A27DB-BD31-4B8C-83A1-F6EECF244321}">
                <p14:modId xmlns:p14="http://schemas.microsoft.com/office/powerpoint/2010/main" val="1510724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48" name="think-cell data - do not delete" hidden="1">
                        <a:extLst>
                          <a:ext uri="{FF2B5EF4-FFF2-40B4-BE49-F238E27FC236}">
                            <a16:creationId xmlns:a16="http://schemas.microsoft.com/office/drawing/2014/main" id="{B46A0977-1B87-3DC1-FF51-352496112D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reeform: Shape 4">
            <a:extLst>
              <a:ext uri="{FF2B5EF4-FFF2-40B4-BE49-F238E27FC236}">
                <a16:creationId xmlns:a16="http://schemas.microsoft.com/office/drawing/2014/main" id="{AA3B953D-5929-591D-FDDC-E951F34723B8}"/>
              </a:ext>
            </a:extLst>
          </p:cNvPr>
          <p:cNvSpPr/>
          <p:nvPr/>
        </p:nvSpPr>
        <p:spPr bwMode="gray">
          <a:xfrm>
            <a:off x="2404611" y="2148840"/>
            <a:ext cx="2590800" cy="3779520"/>
          </a:xfrm>
          <a:custGeom>
            <a:avLst/>
            <a:gdLst>
              <a:gd name="connsiteX0" fmla="*/ 967740 w 2590800"/>
              <a:gd name="connsiteY0" fmla="*/ 792480 h 3779520"/>
              <a:gd name="connsiteX1" fmla="*/ 1851660 w 2590800"/>
              <a:gd name="connsiteY1" fmla="*/ 0 h 3779520"/>
              <a:gd name="connsiteX2" fmla="*/ 2590800 w 2590800"/>
              <a:gd name="connsiteY2" fmla="*/ 1386840 h 3779520"/>
              <a:gd name="connsiteX3" fmla="*/ 2590800 w 2590800"/>
              <a:gd name="connsiteY3" fmla="*/ 2026920 h 3779520"/>
              <a:gd name="connsiteX4" fmla="*/ 1524000 w 2590800"/>
              <a:gd name="connsiteY4" fmla="*/ 3779520 h 3779520"/>
              <a:gd name="connsiteX5" fmla="*/ 0 w 2590800"/>
              <a:gd name="connsiteY5" fmla="*/ 2948940 h 3779520"/>
              <a:gd name="connsiteX6" fmla="*/ 967740 w 2590800"/>
              <a:gd name="connsiteY6" fmla="*/ 792480 h 3779520"/>
              <a:gd name="connsiteX0" fmla="*/ 487680 w 2590800"/>
              <a:gd name="connsiteY0" fmla="*/ 525780 h 3779520"/>
              <a:gd name="connsiteX1" fmla="*/ 1851660 w 2590800"/>
              <a:gd name="connsiteY1" fmla="*/ 0 h 3779520"/>
              <a:gd name="connsiteX2" fmla="*/ 2590800 w 2590800"/>
              <a:gd name="connsiteY2" fmla="*/ 1386840 h 3779520"/>
              <a:gd name="connsiteX3" fmla="*/ 2590800 w 2590800"/>
              <a:gd name="connsiteY3" fmla="*/ 2026920 h 3779520"/>
              <a:gd name="connsiteX4" fmla="*/ 1524000 w 2590800"/>
              <a:gd name="connsiteY4" fmla="*/ 3779520 h 3779520"/>
              <a:gd name="connsiteX5" fmla="*/ 0 w 2590800"/>
              <a:gd name="connsiteY5" fmla="*/ 2948940 h 3779520"/>
              <a:gd name="connsiteX6" fmla="*/ 487680 w 2590800"/>
              <a:gd name="connsiteY6" fmla="*/ 52578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3779520">
                <a:moveTo>
                  <a:pt x="487680" y="525780"/>
                </a:moveTo>
                <a:lnTo>
                  <a:pt x="1851660" y="0"/>
                </a:lnTo>
                <a:lnTo>
                  <a:pt x="2590800" y="1386840"/>
                </a:lnTo>
                <a:lnTo>
                  <a:pt x="2590800" y="2026920"/>
                </a:lnTo>
                <a:lnTo>
                  <a:pt x="1524000" y="3779520"/>
                </a:lnTo>
                <a:lnTo>
                  <a:pt x="0" y="2948940"/>
                </a:lnTo>
                <a:lnTo>
                  <a:pt x="487680" y="525780"/>
                </a:lnTo>
                <a:close/>
              </a:path>
            </a:pathLst>
          </a:custGeom>
          <a:gradFill flip="none" rotWithShape="1">
            <a:gsLst>
              <a:gs pos="0">
                <a:srgbClr val="0096A1">
                  <a:shade val="30000"/>
                  <a:satMod val="115000"/>
                </a:srgbClr>
              </a:gs>
              <a:gs pos="50000">
                <a:srgbClr val="0096A1">
                  <a:shade val="67500"/>
                  <a:satMod val="115000"/>
                </a:srgbClr>
              </a:gs>
              <a:gs pos="100000">
                <a:schemeClr val="accent1">
                  <a:lumMod val="60000"/>
                  <a:lumOff val="40000"/>
                </a:schemeClr>
              </a:gs>
            </a:gsLst>
            <a:lin ang="5400000" scaled="1"/>
            <a:tileRect/>
          </a:gra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p>
        </p:txBody>
      </p:sp>
      <p:sp>
        <p:nvSpPr>
          <p:cNvPr id="6" name="Rectangle 5">
            <a:extLst>
              <a:ext uri="{FF2B5EF4-FFF2-40B4-BE49-F238E27FC236}">
                <a16:creationId xmlns:a16="http://schemas.microsoft.com/office/drawing/2014/main" id="{11B824E5-4AAF-6678-0D7F-14609D346B85}"/>
              </a:ext>
            </a:extLst>
          </p:cNvPr>
          <p:cNvSpPr/>
          <p:nvPr/>
        </p:nvSpPr>
        <p:spPr bwMode="gray">
          <a:xfrm rot="177619">
            <a:off x="3412672" y="4188242"/>
            <a:ext cx="1724797" cy="244185"/>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ysClr val="windowText" lastClr="000000"/>
              </a:solidFill>
            </a:endParaRPr>
          </a:p>
        </p:txBody>
      </p:sp>
      <p:sp>
        <p:nvSpPr>
          <p:cNvPr id="7" name="Rectangle 6">
            <a:extLst>
              <a:ext uri="{FF2B5EF4-FFF2-40B4-BE49-F238E27FC236}">
                <a16:creationId xmlns:a16="http://schemas.microsoft.com/office/drawing/2014/main" id="{9A5C0FDB-E908-41A9-1AE7-194E1AB29364}"/>
              </a:ext>
            </a:extLst>
          </p:cNvPr>
          <p:cNvSpPr/>
          <p:nvPr/>
        </p:nvSpPr>
        <p:spPr bwMode="gray">
          <a:xfrm rot="20782828">
            <a:off x="3469173" y="3175156"/>
            <a:ext cx="1698174" cy="235435"/>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ysClr val="windowText" lastClr="000000"/>
              </a:solidFill>
            </a:endParaRPr>
          </a:p>
        </p:txBody>
      </p:sp>
      <p:grpSp>
        <p:nvGrpSpPr>
          <p:cNvPr id="8" name="Group 7">
            <a:extLst>
              <a:ext uri="{FF2B5EF4-FFF2-40B4-BE49-F238E27FC236}">
                <a16:creationId xmlns:a16="http://schemas.microsoft.com/office/drawing/2014/main" id="{E5D464AF-A73C-07E8-B2A8-05AC6654FEEC}"/>
              </a:ext>
            </a:extLst>
          </p:cNvPr>
          <p:cNvGrpSpPr/>
          <p:nvPr/>
        </p:nvGrpSpPr>
        <p:grpSpPr>
          <a:xfrm>
            <a:off x="846321" y="2388164"/>
            <a:ext cx="2832725" cy="2766069"/>
            <a:chOff x="-1047750" y="2419386"/>
            <a:chExt cx="2832725" cy="2766069"/>
          </a:xfrm>
          <a:solidFill>
            <a:schemeClr val="bg1"/>
          </a:solidFill>
        </p:grpSpPr>
        <p:sp>
          <p:nvSpPr>
            <p:cNvPr id="9" name="Oval 8">
              <a:extLst>
                <a:ext uri="{FF2B5EF4-FFF2-40B4-BE49-F238E27FC236}">
                  <a16:creationId xmlns:a16="http://schemas.microsoft.com/office/drawing/2014/main" id="{310E2BC8-C954-64AD-49CF-8140215F961B}"/>
                </a:ext>
              </a:extLst>
            </p:cNvPr>
            <p:cNvSpPr/>
            <p:nvPr/>
          </p:nvSpPr>
          <p:spPr bwMode="gray">
            <a:xfrm>
              <a:off x="-915025" y="2432086"/>
              <a:ext cx="2700000" cy="2700000"/>
            </a:xfrm>
            <a:prstGeom prst="ellipse">
              <a:avLst/>
            </a:prstGeom>
            <a:grpFill/>
            <a:ln w="19050" algn="ctr">
              <a:gradFill>
                <a:gsLst>
                  <a:gs pos="22000">
                    <a:srgbClr val="0096A1"/>
                  </a:gs>
                  <a:gs pos="0">
                    <a:srgbClr val="004B51"/>
                  </a:gs>
                </a:gsLst>
                <a:lin ang="5400000" scaled="1"/>
              </a:grad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chemeClr val="bg1"/>
                </a:solidFill>
              </a:endParaRPr>
            </a:p>
          </p:txBody>
        </p:sp>
        <p:sp>
          <p:nvSpPr>
            <p:cNvPr id="10" name="Rectangle 9">
              <a:extLst>
                <a:ext uri="{FF2B5EF4-FFF2-40B4-BE49-F238E27FC236}">
                  <a16:creationId xmlns:a16="http://schemas.microsoft.com/office/drawing/2014/main" id="{C043E312-7C49-17CF-1457-A33FE869600D}"/>
                </a:ext>
              </a:extLst>
            </p:cNvPr>
            <p:cNvSpPr/>
            <p:nvPr/>
          </p:nvSpPr>
          <p:spPr bwMode="gray">
            <a:xfrm>
              <a:off x="-1047750" y="2419386"/>
              <a:ext cx="1549400" cy="2766069"/>
            </a:xfrm>
            <a:prstGeom prst="rect">
              <a:avLst/>
            </a:prstGeom>
            <a:grp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chemeClr val="bg1"/>
                </a:solidFill>
              </a:endParaRPr>
            </a:p>
          </p:txBody>
        </p:sp>
      </p:grpSp>
      <p:sp>
        <p:nvSpPr>
          <p:cNvPr id="11" name="TextBox 10">
            <a:extLst>
              <a:ext uri="{FF2B5EF4-FFF2-40B4-BE49-F238E27FC236}">
                <a16:creationId xmlns:a16="http://schemas.microsoft.com/office/drawing/2014/main" id="{7D2DB3F8-4E4C-DF9C-08B5-514D2FCB10A6}"/>
              </a:ext>
            </a:extLst>
          </p:cNvPr>
          <p:cNvSpPr txBox="1"/>
          <p:nvPr/>
        </p:nvSpPr>
        <p:spPr>
          <a:xfrm>
            <a:off x="4223707" y="2030363"/>
            <a:ext cx="6203898"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...kunnen </a:t>
            </a:r>
            <a:r>
              <a:rPr lang="nl-NL" sz="1400">
                <a:solidFill>
                  <a:schemeClr val="accent1">
                    <a:lumMod val="50000"/>
                  </a:schemeClr>
                </a:solidFill>
                <a:cs typeface="Arial"/>
              </a:rPr>
              <a:t>longartsen 5 uur</a:t>
            </a:r>
            <a:r>
              <a:rPr lang="nl-NL" sz="1400" b="0">
                <a:solidFill>
                  <a:schemeClr val="accent1">
                    <a:lumMod val="50000"/>
                  </a:schemeClr>
                </a:solidFill>
                <a:cs typeface="Arial"/>
              </a:rPr>
              <a:t> </a:t>
            </a:r>
            <a:r>
              <a:rPr lang="nl-NL" sz="1400">
                <a:solidFill>
                  <a:schemeClr val="accent1">
                    <a:lumMod val="50000"/>
                  </a:schemeClr>
                </a:solidFill>
                <a:cs typeface="Arial"/>
              </a:rPr>
              <a:t>per week </a:t>
            </a:r>
            <a:r>
              <a:rPr lang="nl-NL" sz="1400" b="0">
                <a:solidFill>
                  <a:schemeClr val="tx1"/>
                </a:solidFill>
                <a:cs typeface="Arial"/>
              </a:rPr>
              <a:t>vrijgekomen tijd geven om te besteden aan andere werkzaamheden</a:t>
            </a:r>
          </a:p>
        </p:txBody>
      </p:sp>
      <p:sp>
        <p:nvSpPr>
          <p:cNvPr id="12" name="TextBox 11">
            <a:extLst>
              <a:ext uri="{FF2B5EF4-FFF2-40B4-BE49-F238E27FC236}">
                <a16:creationId xmlns:a16="http://schemas.microsoft.com/office/drawing/2014/main" id="{7DE3123E-EEDE-59B9-FBB1-B72DB019FFDF}"/>
              </a:ext>
            </a:extLst>
          </p:cNvPr>
          <p:cNvSpPr txBox="1"/>
          <p:nvPr/>
        </p:nvSpPr>
        <p:spPr>
          <a:xfrm>
            <a:off x="4568184" y="2624397"/>
            <a:ext cx="6322635"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...kunnen </a:t>
            </a:r>
            <a:r>
              <a:rPr lang="nl-NL" sz="1400">
                <a:solidFill>
                  <a:schemeClr val="accent1">
                    <a:lumMod val="50000"/>
                  </a:schemeClr>
                </a:solidFill>
                <a:cs typeface="Arial"/>
              </a:rPr>
              <a:t>longverpleegkundigen 50 uur per week </a:t>
            </a:r>
            <a:r>
              <a:rPr lang="nl-NL" sz="1400" b="0">
                <a:solidFill>
                  <a:schemeClr val="tx1"/>
                </a:solidFill>
                <a:cs typeface="Arial"/>
              </a:rPr>
              <a:t>vrijgekomen tijd geven om te besteden aan andere werkzaamheden</a:t>
            </a:r>
          </a:p>
        </p:txBody>
      </p:sp>
      <p:sp>
        <p:nvSpPr>
          <p:cNvPr id="13" name="TextBox 12">
            <a:extLst>
              <a:ext uri="{FF2B5EF4-FFF2-40B4-BE49-F238E27FC236}">
                <a16:creationId xmlns:a16="http://schemas.microsoft.com/office/drawing/2014/main" id="{12AE1E85-8FDD-1576-7DBC-DD0EB4D7DEF5}"/>
              </a:ext>
            </a:extLst>
          </p:cNvPr>
          <p:cNvSpPr txBox="1"/>
          <p:nvPr/>
        </p:nvSpPr>
        <p:spPr>
          <a:xfrm>
            <a:off x="4912661" y="3218431"/>
            <a:ext cx="5676498"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...zorgen ervoor dat COPD-patiënten waarschijnlijk </a:t>
            </a:r>
            <a:r>
              <a:rPr lang="nl-NL" sz="1400">
                <a:solidFill>
                  <a:schemeClr val="accent1">
                    <a:lumMod val="75000"/>
                  </a:schemeClr>
                </a:solidFill>
                <a:cs typeface="Arial"/>
              </a:rPr>
              <a:t>minder vaak naar de SEH </a:t>
            </a:r>
            <a:r>
              <a:rPr lang="nl-NL" sz="1400" b="0">
                <a:solidFill>
                  <a:schemeClr val="tx1"/>
                </a:solidFill>
                <a:cs typeface="Arial"/>
              </a:rPr>
              <a:t>moeten en minder vaak worden opgenomen</a:t>
            </a:r>
          </a:p>
        </p:txBody>
      </p:sp>
      <p:sp>
        <p:nvSpPr>
          <p:cNvPr id="14" name="TextBox 13">
            <a:extLst>
              <a:ext uri="{FF2B5EF4-FFF2-40B4-BE49-F238E27FC236}">
                <a16:creationId xmlns:a16="http://schemas.microsoft.com/office/drawing/2014/main" id="{EB2FF08A-EFD1-FA10-E1A2-42C64FE42AD0}"/>
              </a:ext>
            </a:extLst>
          </p:cNvPr>
          <p:cNvSpPr txBox="1"/>
          <p:nvPr/>
        </p:nvSpPr>
        <p:spPr>
          <a:xfrm>
            <a:off x="4912662" y="3812465"/>
            <a:ext cx="5676498"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...kunnen via een app </a:t>
            </a:r>
            <a:r>
              <a:rPr lang="nl-NL" sz="1400">
                <a:solidFill>
                  <a:schemeClr val="accent1">
                    <a:lumMod val="75000"/>
                  </a:schemeClr>
                </a:solidFill>
                <a:cs typeface="Arial"/>
              </a:rPr>
              <a:t>vanuit huis saturatie meten, vragenlijsten in vullen en contact onderhouden </a:t>
            </a:r>
            <a:r>
              <a:rPr lang="nl-NL" sz="1400" b="0">
                <a:solidFill>
                  <a:schemeClr val="tx1"/>
                </a:solidFill>
                <a:cs typeface="Arial"/>
              </a:rPr>
              <a:t>met de longarts en longverpleegkundige</a:t>
            </a:r>
          </a:p>
        </p:txBody>
      </p:sp>
      <p:sp>
        <p:nvSpPr>
          <p:cNvPr id="15" name="TextBox 14">
            <a:extLst>
              <a:ext uri="{FF2B5EF4-FFF2-40B4-BE49-F238E27FC236}">
                <a16:creationId xmlns:a16="http://schemas.microsoft.com/office/drawing/2014/main" id="{DD0F26FC-1109-8DAA-7283-43B7AF028B20}"/>
              </a:ext>
            </a:extLst>
          </p:cNvPr>
          <p:cNvSpPr txBox="1"/>
          <p:nvPr/>
        </p:nvSpPr>
        <p:spPr>
          <a:xfrm>
            <a:off x="4579930" y="4406499"/>
            <a:ext cx="6460247"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...leiden mogelijk tot jaarlijks</a:t>
            </a:r>
            <a:r>
              <a:rPr lang="nl-NL" sz="1400">
                <a:solidFill>
                  <a:schemeClr val="tx1"/>
                </a:solidFill>
                <a:cs typeface="Arial"/>
              </a:rPr>
              <a:t> </a:t>
            </a:r>
            <a:r>
              <a:rPr lang="nl-NL" sz="1400">
                <a:solidFill>
                  <a:schemeClr val="accent1"/>
                </a:solidFill>
                <a:cs typeface="Arial"/>
              </a:rPr>
              <a:t>130 minder SEH-presentaties</a:t>
            </a:r>
            <a:r>
              <a:rPr lang="nl-NL" sz="1400" b="0">
                <a:solidFill>
                  <a:schemeClr val="accent1"/>
                </a:solidFill>
                <a:cs typeface="Arial"/>
              </a:rPr>
              <a:t> </a:t>
            </a:r>
            <a:r>
              <a:rPr lang="nl-NL" sz="1400" b="0">
                <a:solidFill>
                  <a:schemeClr val="tx1"/>
                </a:solidFill>
                <a:cs typeface="Arial"/>
              </a:rPr>
              <a:t>en méér SEH-patiënten die daadwerkelijk klinisch opgenomen moeten worden na een SEH-bezoek</a:t>
            </a:r>
          </a:p>
        </p:txBody>
      </p:sp>
      <p:sp>
        <p:nvSpPr>
          <p:cNvPr id="16" name="TextBox 15">
            <a:extLst>
              <a:ext uri="{FF2B5EF4-FFF2-40B4-BE49-F238E27FC236}">
                <a16:creationId xmlns:a16="http://schemas.microsoft.com/office/drawing/2014/main" id="{76A944CA-957E-8E24-B2D4-926A8F716B4E}"/>
              </a:ext>
            </a:extLst>
          </p:cNvPr>
          <p:cNvSpPr txBox="1"/>
          <p:nvPr/>
        </p:nvSpPr>
        <p:spPr>
          <a:xfrm>
            <a:off x="4247196" y="5000533"/>
            <a:ext cx="6180409"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…kan resulteren in jaarlijks ongeveer</a:t>
            </a:r>
            <a:r>
              <a:rPr lang="nl-NL" sz="1400">
                <a:solidFill>
                  <a:schemeClr val="tx1"/>
                </a:solidFill>
                <a:cs typeface="Arial"/>
              </a:rPr>
              <a:t> </a:t>
            </a:r>
            <a:r>
              <a:rPr lang="nl-NL" sz="1400">
                <a:solidFill>
                  <a:schemeClr val="accent1"/>
                </a:solidFill>
                <a:cs typeface="Arial"/>
              </a:rPr>
              <a:t>60 minder klinische opnamen</a:t>
            </a:r>
          </a:p>
        </p:txBody>
      </p:sp>
      <p:sp>
        <p:nvSpPr>
          <p:cNvPr id="17" name="TextBox 16">
            <a:extLst>
              <a:ext uri="{FF2B5EF4-FFF2-40B4-BE49-F238E27FC236}">
                <a16:creationId xmlns:a16="http://schemas.microsoft.com/office/drawing/2014/main" id="{37473BAE-5A44-1C83-0D3F-7BA10DEC9443}"/>
              </a:ext>
            </a:extLst>
          </p:cNvPr>
          <p:cNvSpPr txBox="1"/>
          <p:nvPr/>
        </p:nvSpPr>
        <p:spPr>
          <a:xfrm>
            <a:off x="3914463" y="5594566"/>
            <a:ext cx="6674696" cy="468443"/>
          </a:xfrm>
          <a:prstGeom prst="roundRect">
            <a:avLst/>
          </a:prstGeom>
          <a:gradFill>
            <a:gsLst>
              <a:gs pos="94000">
                <a:schemeClr val="bg1"/>
              </a:gs>
              <a:gs pos="0">
                <a:schemeClr val="bg1">
                  <a:lumMod val="95000"/>
                </a:schemeClr>
              </a:gs>
            </a:gsLst>
            <a:lin ang="0" scaled="0"/>
          </a:gradFill>
          <a:ln w="19050" algn="ctr">
            <a:noFill/>
            <a:miter lim="800000"/>
            <a:headEnd/>
            <a:tailEnd/>
          </a:ln>
        </p:spPr>
        <p:txBody>
          <a:bodyPr wrap="square" lIns="324000" tIns="88900" rIns="36000" bIns="88900" rtlCol="0" anchor="ctr"/>
          <a:lstStyle>
            <a:defPPr>
              <a:defRPr lang="en-US"/>
            </a:defPPr>
            <a:lvl1pPr algn="ctr">
              <a:lnSpc>
                <a:spcPct val="106000"/>
              </a:lnSpc>
              <a:buFont typeface="Wingdings 2" pitchFamily="18" charset="2"/>
              <a:buNone/>
              <a:defRPr sz="1600" b="1">
                <a:solidFill>
                  <a:schemeClr val="bg1"/>
                </a:solidFill>
              </a:defRPr>
            </a:lvl1pPr>
          </a:lstStyle>
          <a:p>
            <a:pPr algn="l"/>
            <a:r>
              <a:rPr lang="nl-NL" sz="1400" b="0">
                <a:solidFill>
                  <a:schemeClr val="tx1"/>
                </a:solidFill>
                <a:cs typeface="Arial"/>
              </a:rPr>
              <a:t>...kan resulteren in jaarlijks ongeveer </a:t>
            </a:r>
            <a:r>
              <a:rPr lang="nl-NL" sz="1400">
                <a:solidFill>
                  <a:schemeClr val="accent1"/>
                </a:solidFill>
                <a:cs typeface="Arial"/>
              </a:rPr>
              <a:t>2000 minder fysieke poliklinische controles</a:t>
            </a:r>
          </a:p>
        </p:txBody>
      </p:sp>
      <p:grpSp>
        <p:nvGrpSpPr>
          <p:cNvPr id="18" name="Group 17">
            <a:extLst>
              <a:ext uri="{FF2B5EF4-FFF2-40B4-BE49-F238E27FC236}">
                <a16:creationId xmlns:a16="http://schemas.microsoft.com/office/drawing/2014/main" id="{9AD7DA70-E275-DE7D-08B2-E55CE894BA20}"/>
              </a:ext>
            </a:extLst>
          </p:cNvPr>
          <p:cNvGrpSpPr>
            <a:grpSpLocks noChangeAspect="1"/>
          </p:cNvGrpSpPr>
          <p:nvPr/>
        </p:nvGrpSpPr>
        <p:grpSpPr>
          <a:xfrm rot="16200000">
            <a:off x="3776307" y="5681187"/>
            <a:ext cx="295199" cy="295200"/>
            <a:chOff x="1286800" y="1618544"/>
            <a:chExt cx="1512000" cy="1512000"/>
          </a:xfrm>
        </p:grpSpPr>
        <p:sp>
          <p:nvSpPr>
            <p:cNvPr id="19" name="Oval 18">
              <a:extLst>
                <a:ext uri="{FF2B5EF4-FFF2-40B4-BE49-F238E27FC236}">
                  <a16:creationId xmlns:a16="http://schemas.microsoft.com/office/drawing/2014/main" id="{096BBFB5-5023-9BC3-77E0-E22D58538CF2}"/>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20" name="Oval 19">
              <a:extLst>
                <a:ext uri="{FF2B5EF4-FFF2-40B4-BE49-F238E27FC236}">
                  <a16:creationId xmlns:a16="http://schemas.microsoft.com/office/drawing/2014/main" id="{EC54150A-EEAD-9086-8268-F3504C28D1BB}"/>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21" name="Group 20">
            <a:extLst>
              <a:ext uri="{FF2B5EF4-FFF2-40B4-BE49-F238E27FC236}">
                <a16:creationId xmlns:a16="http://schemas.microsoft.com/office/drawing/2014/main" id="{56D0D3CF-DF8F-F441-9D71-E9CCF670C34C}"/>
              </a:ext>
            </a:extLst>
          </p:cNvPr>
          <p:cNvGrpSpPr>
            <a:grpSpLocks noChangeAspect="1"/>
          </p:cNvGrpSpPr>
          <p:nvPr/>
        </p:nvGrpSpPr>
        <p:grpSpPr>
          <a:xfrm rot="16200000">
            <a:off x="4121309" y="5087154"/>
            <a:ext cx="295199" cy="295200"/>
            <a:chOff x="1286800" y="1618544"/>
            <a:chExt cx="1512000" cy="1512000"/>
          </a:xfrm>
        </p:grpSpPr>
        <p:sp>
          <p:nvSpPr>
            <p:cNvPr id="22" name="Oval 21">
              <a:extLst>
                <a:ext uri="{FF2B5EF4-FFF2-40B4-BE49-F238E27FC236}">
                  <a16:creationId xmlns:a16="http://schemas.microsoft.com/office/drawing/2014/main" id="{9464A842-C7B8-DDEB-205F-2FBC913B792B}"/>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23" name="Oval 22">
              <a:extLst>
                <a:ext uri="{FF2B5EF4-FFF2-40B4-BE49-F238E27FC236}">
                  <a16:creationId xmlns:a16="http://schemas.microsoft.com/office/drawing/2014/main" id="{CC2F40D9-44D5-C805-2D0A-4A401FBD5033}"/>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24" name="Group 23">
            <a:extLst>
              <a:ext uri="{FF2B5EF4-FFF2-40B4-BE49-F238E27FC236}">
                <a16:creationId xmlns:a16="http://schemas.microsoft.com/office/drawing/2014/main" id="{D163E90A-7803-51A8-E9FF-2E3F959C9148}"/>
              </a:ext>
            </a:extLst>
          </p:cNvPr>
          <p:cNvGrpSpPr>
            <a:grpSpLocks noChangeAspect="1"/>
          </p:cNvGrpSpPr>
          <p:nvPr/>
        </p:nvGrpSpPr>
        <p:grpSpPr>
          <a:xfrm rot="16200000">
            <a:off x="4466311" y="4493120"/>
            <a:ext cx="295199" cy="295200"/>
            <a:chOff x="1286800" y="1618544"/>
            <a:chExt cx="1512000" cy="1512000"/>
          </a:xfrm>
        </p:grpSpPr>
        <p:sp>
          <p:nvSpPr>
            <p:cNvPr id="25" name="Oval 24">
              <a:extLst>
                <a:ext uri="{FF2B5EF4-FFF2-40B4-BE49-F238E27FC236}">
                  <a16:creationId xmlns:a16="http://schemas.microsoft.com/office/drawing/2014/main" id="{0D666147-8391-7725-D6F3-48925CCFFE07}"/>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26" name="Oval 25">
              <a:extLst>
                <a:ext uri="{FF2B5EF4-FFF2-40B4-BE49-F238E27FC236}">
                  <a16:creationId xmlns:a16="http://schemas.microsoft.com/office/drawing/2014/main" id="{CE9774F5-1313-7E1D-5F35-D752241DD256}"/>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27" name="Group 26">
            <a:extLst>
              <a:ext uri="{FF2B5EF4-FFF2-40B4-BE49-F238E27FC236}">
                <a16:creationId xmlns:a16="http://schemas.microsoft.com/office/drawing/2014/main" id="{892B16F6-85EB-CFD6-EDF0-B74BB731C8A5}"/>
              </a:ext>
            </a:extLst>
          </p:cNvPr>
          <p:cNvGrpSpPr>
            <a:grpSpLocks noChangeAspect="1"/>
          </p:cNvGrpSpPr>
          <p:nvPr/>
        </p:nvGrpSpPr>
        <p:grpSpPr>
          <a:xfrm rot="16200000">
            <a:off x="4811314" y="3311869"/>
            <a:ext cx="295199" cy="295200"/>
            <a:chOff x="1286800" y="1618544"/>
            <a:chExt cx="1512000" cy="1512000"/>
          </a:xfrm>
        </p:grpSpPr>
        <p:sp>
          <p:nvSpPr>
            <p:cNvPr id="28" name="Oval 27">
              <a:extLst>
                <a:ext uri="{FF2B5EF4-FFF2-40B4-BE49-F238E27FC236}">
                  <a16:creationId xmlns:a16="http://schemas.microsoft.com/office/drawing/2014/main" id="{D2344832-BB54-B872-B92E-8ED640A8F8F1}"/>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29" name="Oval 28">
              <a:extLst>
                <a:ext uri="{FF2B5EF4-FFF2-40B4-BE49-F238E27FC236}">
                  <a16:creationId xmlns:a16="http://schemas.microsoft.com/office/drawing/2014/main" id="{DC448E7A-A631-4DD7-716C-45F3FF28CF68}"/>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30" name="Group 29">
            <a:extLst>
              <a:ext uri="{FF2B5EF4-FFF2-40B4-BE49-F238E27FC236}">
                <a16:creationId xmlns:a16="http://schemas.microsoft.com/office/drawing/2014/main" id="{DBD91638-2BA6-FA54-ECDA-63603F77111A}"/>
              </a:ext>
            </a:extLst>
          </p:cNvPr>
          <p:cNvGrpSpPr>
            <a:grpSpLocks noChangeAspect="1"/>
          </p:cNvGrpSpPr>
          <p:nvPr/>
        </p:nvGrpSpPr>
        <p:grpSpPr>
          <a:xfrm rot="16200000">
            <a:off x="4463202" y="2715737"/>
            <a:ext cx="295199" cy="295200"/>
            <a:chOff x="1286800" y="1618544"/>
            <a:chExt cx="1512000" cy="1512000"/>
          </a:xfrm>
        </p:grpSpPr>
        <p:sp>
          <p:nvSpPr>
            <p:cNvPr id="31" name="Oval 30">
              <a:extLst>
                <a:ext uri="{FF2B5EF4-FFF2-40B4-BE49-F238E27FC236}">
                  <a16:creationId xmlns:a16="http://schemas.microsoft.com/office/drawing/2014/main" id="{856BDC4D-BAE6-89D5-87CB-204CA75E3C08}"/>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32" name="Oval 31">
              <a:extLst>
                <a:ext uri="{FF2B5EF4-FFF2-40B4-BE49-F238E27FC236}">
                  <a16:creationId xmlns:a16="http://schemas.microsoft.com/office/drawing/2014/main" id="{7C59C22A-0431-E718-6251-FCB8747997C6}"/>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accent1">
                    <a:lumMod val="50000"/>
                  </a:schemeClr>
                </a:solidFill>
                <a:effectLst/>
                <a:uLnTx/>
                <a:uFillTx/>
                <a:ea typeface="+mn-ea"/>
                <a:cs typeface="+mn-cs"/>
                <a:sym typeface="Arial"/>
              </a:endParaRPr>
            </a:p>
          </p:txBody>
        </p:sp>
      </p:grpSp>
      <p:grpSp>
        <p:nvGrpSpPr>
          <p:cNvPr id="33" name="Group 32">
            <a:extLst>
              <a:ext uri="{FF2B5EF4-FFF2-40B4-BE49-F238E27FC236}">
                <a16:creationId xmlns:a16="http://schemas.microsoft.com/office/drawing/2014/main" id="{AB7A0F0A-E1E0-EC0E-E6FF-775F10D3C763}"/>
              </a:ext>
            </a:extLst>
          </p:cNvPr>
          <p:cNvGrpSpPr>
            <a:grpSpLocks noChangeAspect="1"/>
          </p:cNvGrpSpPr>
          <p:nvPr/>
        </p:nvGrpSpPr>
        <p:grpSpPr>
          <a:xfrm rot="16200000">
            <a:off x="4811314" y="3899086"/>
            <a:ext cx="295199" cy="295200"/>
            <a:chOff x="1286800" y="1618544"/>
            <a:chExt cx="1512000" cy="1512000"/>
          </a:xfrm>
        </p:grpSpPr>
        <p:sp>
          <p:nvSpPr>
            <p:cNvPr id="34" name="Oval 33">
              <a:extLst>
                <a:ext uri="{FF2B5EF4-FFF2-40B4-BE49-F238E27FC236}">
                  <a16:creationId xmlns:a16="http://schemas.microsoft.com/office/drawing/2014/main" id="{99EF3725-3327-7EDA-2C55-EECE26A19E60}"/>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sp>
          <p:nvSpPr>
            <p:cNvPr id="35" name="Oval 34">
              <a:extLst>
                <a:ext uri="{FF2B5EF4-FFF2-40B4-BE49-F238E27FC236}">
                  <a16:creationId xmlns:a16="http://schemas.microsoft.com/office/drawing/2014/main" id="{97502D79-4A23-0697-BADD-D610C7813F20}"/>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tx1"/>
                </a:solidFill>
                <a:effectLst/>
                <a:uLnTx/>
                <a:uFillTx/>
                <a:ea typeface="+mn-ea"/>
                <a:cs typeface="+mn-cs"/>
                <a:sym typeface="Arial"/>
              </a:endParaRPr>
            </a:p>
          </p:txBody>
        </p:sp>
      </p:grpSp>
      <p:grpSp>
        <p:nvGrpSpPr>
          <p:cNvPr id="36" name="Group 35">
            <a:extLst>
              <a:ext uri="{FF2B5EF4-FFF2-40B4-BE49-F238E27FC236}">
                <a16:creationId xmlns:a16="http://schemas.microsoft.com/office/drawing/2014/main" id="{84091490-6AC3-A6D1-EAA3-C045A58D46A0}"/>
              </a:ext>
            </a:extLst>
          </p:cNvPr>
          <p:cNvGrpSpPr>
            <a:grpSpLocks noChangeAspect="1"/>
          </p:cNvGrpSpPr>
          <p:nvPr/>
        </p:nvGrpSpPr>
        <p:grpSpPr>
          <a:xfrm rot="16200000">
            <a:off x="4115091" y="2119604"/>
            <a:ext cx="295199" cy="295200"/>
            <a:chOff x="1286800" y="1618544"/>
            <a:chExt cx="1512000" cy="1512000"/>
          </a:xfrm>
        </p:grpSpPr>
        <p:sp>
          <p:nvSpPr>
            <p:cNvPr id="37" name="Oval 36">
              <a:extLst>
                <a:ext uri="{FF2B5EF4-FFF2-40B4-BE49-F238E27FC236}">
                  <a16:creationId xmlns:a16="http://schemas.microsoft.com/office/drawing/2014/main" id="{0E8433DF-A5B8-4146-DDE3-BD7A3F8B0387}"/>
                </a:ext>
              </a:extLst>
            </p:cNvPr>
            <p:cNvSpPr/>
            <p:nvPr/>
          </p:nvSpPr>
          <p:spPr>
            <a:xfrm>
              <a:off x="1286800" y="1618544"/>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accent1">
                    <a:lumMod val="75000"/>
                  </a:schemeClr>
                </a:solidFill>
                <a:effectLst/>
                <a:uLnTx/>
                <a:uFillTx/>
                <a:ea typeface="+mn-ea"/>
                <a:cs typeface="+mn-cs"/>
                <a:sym typeface="Arial"/>
              </a:endParaRPr>
            </a:p>
          </p:txBody>
        </p:sp>
        <p:sp>
          <p:nvSpPr>
            <p:cNvPr id="38" name="Oval 37">
              <a:extLst>
                <a:ext uri="{FF2B5EF4-FFF2-40B4-BE49-F238E27FC236}">
                  <a16:creationId xmlns:a16="http://schemas.microsoft.com/office/drawing/2014/main" id="{D9E08242-3295-FF74-2E25-EA340EBD4192}"/>
                </a:ext>
              </a:extLst>
            </p:cNvPr>
            <p:cNvSpPr/>
            <p:nvPr/>
          </p:nvSpPr>
          <p:spPr>
            <a:xfrm>
              <a:off x="1484800" y="1816544"/>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chemeClr val="accent1">
                    <a:lumMod val="75000"/>
                  </a:schemeClr>
                </a:solidFill>
                <a:effectLst/>
                <a:uLnTx/>
                <a:uFillTx/>
                <a:ea typeface="+mn-ea"/>
                <a:cs typeface="+mn-cs"/>
                <a:sym typeface="Arial"/>
              </a:endParaRPr>
            </a:p>
          </p:txBody>
        </p:sp>
      </p:grpSp>
      <p:sp>
        <p:nvSpPr>
          <p:cNvPr id="39" name="Title 2">
            <a:extLst>
              <a:ext uri="{FF2B5EF4-FFF2-40B4-BE49-F238E27FC236}">
                <a16:creationId xmlns:a16="http://schemas.microsoft.com/office/drawing/2014/main" id="{E2F320A2-A815-F7F9-A53D-C24861319333}"/>
              </a:ext>
            </a:extLst>
          </p:cNvPr>
          <p:cNvSpPr txBox="1">
            <a:spLocks/>
          </p:cNvSpPr>
          <p:nvPr/>
        </p:nvSpPr>
        <p:spPr>
          <a:xfrm>
            <a:off x="380031" y="2979162"/>
            <a:ext cx="3243510" cy="468070"/>
          </a:xfrm>
          <a:prstGeom prst="roundRect">
            <a:avLst/>
          </a:prstGeom>
          <a:noFill/>
        </p:spPr>
        <p:txBody>
          <a:bodyPr vert="horz" lIns="91440" tIns="45720" rIns="91440" bIns="45720" anchor="t"/>
          <a:lstStyle>
            <a:lvl1pPr algn="l" defTabSz="914400" rtl="0" eaLnBrk="1" latinLnBrk="0" hangingPunct="1">
              <a:spcBef>
                <a:spcPct val="0"/>
              </a:spcBef>
              <a:buNone/>
              <a:defRPr sz="2100" b="1" kern="1200">
                <a:solidFill>
                  <a:schemeClr val="tx1"/>
                </a:solidFill>
                <a:latin typeface="+mn-lt"/>
                <a:ea typeface="+mj-ea"/>
                <a:cs typeface="Calibri Light" panose="020F0302020204030204" pitchFamily="34" charset="0"/>
              </a:defRPr>
            </a:lvl1pPr>
          </a:lstStyle>
          <a:p>
            <a:pPr algn="ctr"/>
            <a:r>
              <a:rPr lang="nl-NL" sz="3200">
                <a:solidFill>
                  <a:schemeClr val="accent1">
                    <a:lumMod val="75000"/>
                  </a:schemeClr>
                </a:solidFill>
                <a:cs typeface="Calibri Light"/>
              </a:rPr>
              <a:t>1000</a:t>
            </a:r>
          </a:p>
          <a:p>
            <a:pPr algn="ctr"/>
            <a:r>
              <a:rPr lang="nl-NL" sz="2400">
                <a:solidFill>
                  <a:schemeClr val="accent1"/>
                </a:solidFill>
              </a:rPr>
              <a:t>COPD-patiënten </a:t>
            </a:r>
          </a:p>
          <a:p>
            <a:pPr algn="ctr"/>
            <a:r>
              <a:rPr lang="nl-NL" sz="2400">
                <a:solidFill>
                  <a:schemeClr val="accent1"/>
                </a:solidFill>
              </a:rPr>
              <a:t>met thuismonitoring...</a:t>
            </a:r>
          </a:p>
        </p:txBody>
      </p:sp>
      <p:sp>
        <p:nvSpPr>
          <p:cNvPr id="40" name="Title 23">
            <a:extLst>
              <a:ext uri="{FF2B5EF4-FFF2-40B4-BE49-F238E27FC236}">
                <a16:creationId xmlns:a16="http://schemas.microsoft.com/office/drawing/2014/main" id="{CADB4B65-2AD0-F7F5-2F09-2AFF1C6A97FC}"/>
              </a:ext>
            </a:extLst>
          </p:cNvPr>
          <p:cNvSpPr txBox="1">
            <a:spLocks/>
          </p:cNvSpPr>
          <p:nvPr/>
        </p:nvSpPr>
        <p:spPr bwMode="gray">
          <a:xfrm>
            <a:off x="501650" y="317500"/>
            <a:ext cx="11188700" cy="334099"/>
          </a:xfrm>
          <a:prstGeom prst="rect">
            <a:avLst/>
          </a:prstGeom>
        </p:spPr>
        <p:txBody>
          <a:bodyPr vert="horz" lIns="0" tIns="0" rIns="0" bIns="0" rtlCol="0" anchor="t" anchorCtr="0">
            <a:noAutofit/>
          </a:bodyPr>
          <a:lstStyle>
            <a:lvl1pPr algn="l" defTabSz="914400" rtl="0" eaLnBrk="1" latinLnBrk="0" hangingPunct="1">
              <a:spcBef>
                <a:spcPct val="0"/>
              </a:spcBef>
              <a:buNone/>
              <a:defRPr sz="2100" b="1" kern="1200">
                <a:solidFill>
                  <a:schemeClr val="tx1"/>
                </a:solidFill>
                <a:latin typeface="+mj-lt"/>
                <a:ea typeface="+mj-ea"/>
                <a:cs typeface="Calibri Light" panose="020F0302020204030204" pitchFamily="34" charset="0"/>
              </a:defRPr>
            </a:lvl1pPr>
          </a:lstStyle>
          <a:p>
            <a:pPr>
              <a:lnSpc>
                <a:spcPct val="106000"/>
              </a:lnSpc>
              <a:buFont typeface="Wingdings 2" pitchFamily="18" charset="2"/>
              <a:buNone/>
            </a:pPr>
            <a:r>
              <a:rPr lang="nl-NL" b="1"/>
              <a:t>Voor o.a. </a:t>
            </a:r>
            <a:r>
              <a:rPr lang="nl-NL"/>
              <a:t>h</a:t>
            </a:r>
            <a:r>
              <a:rPr lang="nl-NL" b="1"/>
              <a:t>et zorgpad COPD is de impactanalyse al opgesteld; dit zorgpad wordt ter illustratie gebruikt in de toelichting van de verschillende stappen</a:t>
            </a:r>
          </a:p>
        </p:txBody>
      </p:sp>
      <p:pic>
        <p:nvPicPr>
          <p:cNvPr id="41" name="Graphic 40" descr="Doctor female with solid fill">
            <a:extLst>
              <a:ext uri="{FF2B5EF4-FFF2-40B4-BE49-F238E27FC236}">
                <a16:creationId xmlns:a16="http://schemas.microsoft.com/office/drawing/2014/main" id="{A50D3499-1282-FEB2-DCDD-CDA7D1116DF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15115" y="2505186"/>
            <a:ext cx="444693" cy="444693"/>
          </a:xfrm>
          <a:prstGeom prst="rect">
            <a:avLst/>
          </a:prstGeom>
        </p:spPr>
      </p:pic>
      <p:pic>
        <p:nvPicPr>
          <p:cNvPr id="42" name="Graphic 41" descr="Hospital with solid fill">
            <a:extLst>
              <a:ext uri="{FF2B5EF4-FFF2-40B4-BE49-F238E27FC236}">
                <a16:creationId xmlns:a16="http://schemas.microsoft.com/office/drawing/2014/main" id="{70CDA62E-FB61-352E-5A20-51BDCD1E0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2540" y="4807709"/>
            <a:ext cx="444693" cy="444693"/>
          </a:xfrm>
          <a:prstGeom prst="rect">
            <a:avLst/>
          </a:prstGeom>
        </p:spPr>
      </p:pic>
      <p:pic>
        <p:nvPicPr>
          <p:cNvPr id="43" name="Graphic 42" descr="Group of men outline">
            <a:extLst>
              <a:ext uri="{FF2B5EF4-FFF2-40B4-BE49-F238E27FC236}">
                <a16:creationId xmlns:a16="http://schemas.microsoft.com/office/drawing/2014/main" id="{B5F9014B-152F-F3A3-1A59-E96BC9E439E5}"/>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30369" y="3579167"/>
            <a:ext cx="444693" cy="444693"/>
          </a:xfrm>
          <a:prstGeom prst="rect">
            <a:avLst/>
          </a:prstGeom>
        </p:spPr>
      </p:pic>
      <p:cxnSp>
        <p:nvCxnSpPr>
          <p:cNvPr id="44" name="Straight Connector 43">
            <a:extLst>
              <a:ext uri="{FF2B5EF4-FFF2-40B4-BE49-F238E27FC236}">
                <a16:creationId xmlns:a16="http://schemas.microsoft.com/office/drawing/2014/main" id="{9FDD215F-D851-8C5F-9C1D-A2A817B061A1}"/>
              </a:ext>
            </a:extLst>
          </p:cNvPr>
          <p:cNvCxnSpPr>
            <a:cxnSpLocks/>
          </p:cNvCxnSpPr>
          <p:nvPr/>
        </p:nvCxnSpPr>
        <p:spPr>
          <a:xfrm>
            <a:off x="4931255" y="3147391"/>
            <a:ext cx="5496350" cy="0"/>
          </a:xfrm>
          <a:prstGeom prst="line">
            <a:avLst/>
          </a:prstGeom>
          <a:ln>
            <a:solidFill>
              <a:srgbClr val="00707A"/>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F95124-9931-40EA-98AE-6E5013790D89}"/>
              </a:ext>
            </a:extLst>
          </p:cNvPr>
          <p:cNvCxnSpPr>
            <a:cxnSpLocks/>
          </p:cNvCxnSpPr>
          <p:nvPr/>
        </p:nvCxnSpPr>
        <p:spPr>
          <a:xfrm>
            <a:off x="4912661" y="4351020"/>
            <a:ext cx="5514944" cy="0"/>
          </a:xfrm>
          <a:prstGeom prst="line">
            <a:avLst/>
          </a:prstGeom>
          <a:ln>
            <a:solidFill>
              <a:srgbClr val="038C97"/>
            </a:solidFill>
          </a:ln>
        </p:spPr>
        <p:style>
          <a:lnRef idx="1">
            <a:schemeClr val="accent1"/>
          </a:lnRef>
          <a:fillRef idx="0">
            <a:schemeClr val="accent1"/>
          </a:fillRef>
          <a:effectRef idx="0">
            <a:schemeClr val="accent1"/>
          </a:effectRef>
          <a:fontRef idx="minor">
            <a:schemeClr val="tx1"/>
          </a:fontRef>
        </p:style>
      </p:cxnSp>
      <p:sp>
        <p:nvSpPr>
          <p:cNvPr id="46" name="Rectangle: Top Corners Rounded 45">
            <a:extLst>
              <a:ext uri="{FF2B5EF4-FFF2-40B4-BE49-F238E27FC236}">
                <a16:creationId xmlns:a16="http://schemas.microsoft.com/office/drawing/2014/main" id="{D42BF3EC-71DB-4E2F-4896-765FD7AAE061}"/>
              </a:ext>
            </a:extLst>
          </p:cNvPr>
          <p:cNvSpPr/>
          <p:nvPr/>
        </p:nvSpPr>
        <p:spPr>
          <a:xfrm>
            <a:off x="4265789" y="1569469"/>
            <a:ext cx="6161816" cy="265481"/>
          </a:xfrm>
          <a:prstGeom prst="round2SameRect">
            <a:avLst>
              <a:gd name="adj1" fmla="val 16667"/>
              <a:gd name="adj2" fmla="val 19134"/>
            </a:avLst>
          </a:prstGeom>
          <a:solidFill>
            <a:schemeClr val="accent1">
              <a:lumMod val="75000"/>
            </a:schemeClr>
          </a:solidFill>
          <a:ln w="6350">
            <a:solidFill>
              <a:srgbClr val="006068"/>
            </a:solidFill>
          </a:ln>
        </p:spPr>
        <p:txBody>
          <a:bodyPr rot="0" spcFirstLastPara="0" vertOverflow="overflow" horzOverflow="overflow" vert="horz" wrap="square" lIns="35988" tIns="45720" rIns="35988" bIns="45720" numCol="1" spcCol="0" rtlCol="0" fromWordArt="0" anchor="ctr" anchorCtr="0" forceAA="0" compatLnSpc="1">
            <a:prstTxWarp prst="textNoShape">
              <a:avLst/>
            </a:prstTxWarp>
            <a:noAutofit/>
          </a:bodyPr>
          <a:lstStyle/>
          <a:p>
            <a:pPr>
              <a:defRPr/>
            </a:pPr>
            <a:r>
              <a:rPr lang="nl-NL" sz="1400" b="1">
                <a:solidFill>
                  <a:schemeClr val="bg1"/>
                </a:solidFill>
                <a:cs typeface="Calibri"/>
              </a:rPr>
              <a:t>Impact voor zorgverlener, patiënt en ziekenhuis</a:t>
            </a:r>
            <a:endParaRPr kumimoji="0" lang="nl-NL" sz="1400" b="1" i="0" u="none" strike="noStrike" kern="1200" cap="none" spc="0" normalizeH="0" baseline="0" noProof="0">
              <a:ln>
                <a:noFill/>
              </a:ln>
              <a:solidFill>
                <a:srgbClr val="FFFFFF"/>
              </a:solidFill>
              <a:effectLst/>
              <a:uLnTx/>
              <a:uFillTx/>
              <a:ea typeface="+mn-ea"/>
              <a:cs typeface="+mn-cs"/>
            </a:endParaRPr>
          </a:p>
        </p:txBody>
      </p:sp>
      <p:cxnSp>
        <p:nvCxnSpPr>
          <p:cNvPr id="47" name="Straight Connector 46">
            <a:extLst>
              <a:ext uri="{FF2B5EF4-FFF2-40B4-BE49-F238E27FC236}">
                <a16:creationId xmlns:a16="http://schemas.microsoft.com/office/drawing/2014/main" id="{A5215EFD-3B32-A63D-A71F-16472ACF9602}"/>
              </a:ext>
            </a:extLst>
          </p:cNvPr>
          <p:cNvCxnSpPr>
            <a:cxnSpLocks/>
          </p:cNvCxnSpPr>
          <p:nvPr/>
        </p:nvCxnSpPr>
        <p:spPr>
          <a:xfrm>
            <a:off x="3933057" y="6181145"/>
            <a:ext cx="6494548" cy="0"/>
          </a:xfrm>
          <a:prstGeom prst="line">
            <a:avLst/>
          </a:prstGeom>
          <a:ln>
            <a:solidFill>
              <a:srgbClr val="26DFEC"/>
            </a:solidFill>
          </a:ln>
        </p:spPr>
        <p:style>
          <a:lnRef idx="1">
            <a:schemeClr val="accent1"/>
          </a:lnRef>
          <a:fillRef idx="0">
            <a:schemeClr val="accent1"/>
          </a:fillRef>
          <a:effectRef idx="0">
            <a:schemeClr val="accent1"/>
          </a:effectRef>
          <a:fontRef idx="minor">
            <a:schemeClr val="tx1"/>
          </a:fontRef>
        </p:style>
      </p:cxnSp>
      <p:sp>
        <p:nvSpPr>
          <p:cNvPr id="51" name="Text Placeholder 1">
            <a:extLst>
              <a:ext uri="{FF2B5EF4-FFF2-40B4-BE49-F238E27FC236}">
                <a16:creationId xmlns:a16="http://schemas.microsoft.com/office/drawing/2014/main" id="{FAE3BF70-16B1-7850-DB3E-0AD4CACBE5FB}"/>
              </a:ext>
            </a:extLst>
          </p:cNvPr>
          <p:cNvSpPr>
            <a:spLocks noGrp="1"/>
          </p:cNvSpPr>
          <p:nvPr>
            <p:ph type="body" sz="quarter" idx="13"/>
          </p:nvPr>
        </p:nvSpPr>
        <p:spPr>
          <a:xfrm>
            <a:off x="501651" y="1031927"/>
            <a:ext cx="11188700" cy="757238"/>
          </a:xfrm>
        </p:spPr>
        <p:txBody>
          <a:bodyPr/>
          <a:lstStyle/>
          <a:p>
            <a:endParaRPr lang="nl-NL"/>
          </a:p>
        </p:txBody>
      </p:sp>
    </p:spTree>
    <p:extLst>
      <p:ext uri="{BB962C8B-B14F-4D97-AF65-F5344CB8AC3E}">
        <p14:creationId xmlns:p14="http://schemas.microsoft.com/office/powerpoint/2010/main" val="30347994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9E7F662-87C8-3875-22DD-A826117203DB}"/>
              </a:ext>
            </a:extLst>
          </p:cNvPr>
          <p:cNvGraphicFramePr>
            <a:graphicFrameLocks noChangeAspect="1"/>
          </p:cNvGraphicFramePr>
          <p:nvPr>
            <p:custDataLst>
              <p:tags r:id="rId1"/>
            </p:custDataLst>
            <p:extLst>
              <p:ext uri="{D42A27DB-BD31-4B8C-83A1-F6EECF244321}">
                <p14:modId xmlns:p14="http://schemas.microsoft.com/office/powerpoint/2010/main" val="269521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09E7F662-87C8-3875-22DD-A826117203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F4A977D-9F47-A10C-D41E-9C85A30E5202}"/>
              </a:ext>
            </a:extLst>
          </p:cNvPr>
          <p:cNvSpPr>
            <a:spLocks noGrp="1"/>
          </p:cNvSpPr>
          <p:nvPr>
            <p:ph type="title"/>
          </p:nvPr>
        </p:nvSpPr>
        <p:spPr>
          <a:xfrm>
            <a:off x="501650" y="317500"/>
            <a:ext cx="11188700" cy="334099"/>
          </a:xfrm>
        </p:spPr>
        <p:txBody>
          <a:bodyPr vert="horz"/>
          <a:lstStyle/>
          <a:p>
            <a:r>
              <a:rPr lang="nl-NL">
                <a:solidFill>
                  <a:schemeClr val="accent1"/>
                </a:solidFill>
              </a:rPr>
              <a:t>Stap 1 | </a:t>
            </a:r>
            <a:r>
              <a:rPr lang="nl-NL"/>
              <a:t>De eerste stap is het in kaart brengen van het reguliere en hybride zorgpad, dit gebeurt aan de hand van een patiëntenstroomdiagram</a:t>
            </a:r>
          </a:p>
        </p:txBody>
      </p:sp>
      <p:sp>
        <p:nvSpPr>
          <p:cNvPr id="77" name="Rectangle 76">
            <a:extLst>
              <a:ext uri="{FF2B5EF4-FFF2-40B4-BE49-F238E27FC236}">
                <a16:creationId xmlns:a16="http://schemas.microsoft.com/office/drawing/2014/main" id="{18EE3D2E-2F80-251E-BBF3-D7BEF3F4E3D6}"/>
              </a:ext>
            </a:extLst>
          </p:cNvPr>
          <p:cNvSpPr/>
          <p:nvPr/>
        </p:nvSpPr>
        <p:spPr bwMode="gray">
          <a:xfrm>
            <a:off x="506373" y="1628399"/>
            <a:ext cx="7380328"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1" name="Rechthoek: afgeronde hoeken 1">
            <a:extLst>
              <a:ext uri="{FF2B5EF4-FFF2-40B4-BE49-F238E27FC236}">
                <a16:creationId xmlns:a16="http://schemas.microsoft.com/office/drawing/2014/main" id="{BE42E165-8FB8-4EC2-DF49-71E6A7FA4949}"/>
              </a:ext>
            </a:extLst>
          </p:cNvPr>
          <p:cNvSpPr/>
          <p:nvPr/>
        </p:nvSpPr>
        <p:spPr>
          <a:xfrm>
            <a:off x="343727" y="3424193"/>
            <a:ext cx="986479" cy="354419"/>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dirty="0"/>
              <a:t>Diagnose [aandoening]</a:t>
            </a:r>
          </a:p>
        </p:txBody>
      </p:sp>
      <p:sp>
        <p:nvSpPr>
          <p:cNvPr id="12" name="Oval 11">
            <a:extLst>
              <a:ext uri="{FF2B5EF4-FFF2-40B4-BE49-F238E27FC236}">
                <a16:creationId xmlns:a16="http://schemas.microsoft.com/office/drawing/2014/main" id="{295A08C7-A75E-6099-B6DC-C711660B50F5}"/>
              </a:ext>
            </a:extLst>
          </p:cNvPr>
          <p:cNvSpPr/>
          <p:nvPr/>
        </p:nvSpPr>
        <p:spPr bwMode="gray">
          <a:xfrm>
            <a:off x="351152" y="3284091"/>
            <a:ext cx="481409" cy="144280"/>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13" name="Oval 12">
            <a:extLst>
              <a:ext uri="{FF2B5EF4-FFF2-40B4-BE49-F238E27FC236}">
                <a16:creationId xmlns:a16="http://schemas.microsoft.com/office/drawing/2014/main" id="{DF487722-95E7-0E4F-821C-EBE065048AD7}"/>
              </a:ext>
            </a:extLst>
          </p:cNvPr>
          <p:cNvSpPr/>
          <p:nvPr/>
        </p:nvSpPr>
        <p:spPr bwMode="gray">
          <a:xfrm>
            <a:off x="904636" y="3278381"/>
            <a:ext cx="380255" cy="137540"/>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14" name="Rechthoek: afgeronde hoeken 1">
            <a:extLst>
              <a:ext uri="{FF2B5EF4-FFF2-40B4-BE49-F238E27FC236}">
                <a16:creationId xmlns:a16="http://schemas.microsoft.com/office/drawing/2014/main" id="{A5F58C60-E699-5700-EE7E-DA698AA9D19C}"/>
              </a:ext>
            </a:extLst>
          </p:cNvPr>
          <p:cNvSpPr/>
          <p:nvPr/>
        </p:nvSpPr>
        <p:spPr>
          <a:xfrm>
            <a:off x="1941369" y="2538876"/>
            <a:ext cx="6419321"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wrap="none"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a:t>Regulier zorgpad</a:t>
            </a:r>
            <a:r>
              <a:rPr lang="nl-NL" sz="1100" b="1"/>
              <a:t> </a:t>
            </a:r>
            <a:endParaRPr lang="nl-NL" sz="800"/>
          </a:p>
        </p:txBody>
      </p:sp>
      <p:sp>
        <p:nvSpPr>
          <p:cNvPr id="15" name="Rechthoek: afgeronde hoeken 1">
            <a:extLst>
              <a:ext uri="{FF2B5EF4-FFF2-40B4-BE49-F238E27FC236}">
                <a16:creationId xmlns:a16="http://schemas.microsoft.com/office/drawing/2014/main" id="{BE9114B6-6B07-B44C-D775-903ED23347F4}"/>
              </a:ext>
            </a:extLst>
          </p:cNvPr>
          <p:cNvSpPr/>
          <p:nvPr/>
        </p:nvSpPr>
        <p:spPr>
          <a:xfrm>
            <a:off x="1941369" y="4310410"/>
            <a:ext cx="6387635" cy="281351"/>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a:t>Thuismonitoring </a:t>
            </a:r>
          </a:p>
        </p:txBody>
      </p:sp>
      <p:sp>
        <p:nvSpPr>
          <p:cNvPr id="16" name="Rechthoek: afgeronde hoeken 1">
            <a:extLst>
              <a:ext uri="{FF2B5EF4-FFF2-40B4-BE49-F238E27FC236}">
                <a16:creationId xmlns:a16="http://schemas.microsoft.com/office/drawing/2014/main" id="{561BA54D-DCF9-E24A-5A77-6975EB354278}"/>
              </a:ext>
            </a:extLst>
          </p:cNvPr>
          <p:cNvSpPr/>
          <p:nvPr/>
        </p:nvSpPr>
        <p:spPr>
          <a:xfrm>
            <a:off x="7217867" y="4338559"/>
            <a:ext cx="1045449" cy="2074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800" dirty="0"/>
              <a:t>XX consulten</a:t>
            </a:r>
            <a:endParaRPr lang="nl-NL" sz="800" b="1" dirty="0"/>
          </a:p>
        </p:txBody>
      </p:sp>
      <p:sp>
        <p:nvSpPr>
          <p:cNvPr id="21" name="Oval 20">
            <a:extLst>
              <a:ext uri="{FF2B5EF4-FFF2-40B4-BE49-F238E27FC236}">
                <a16:creationId xmlns:a16="http://schemas.microsoft.com/office/drawing/2014/main" id="{A7F5BCF5-158F-BAD7-5693-E0C3169ED9C9}"/>
              </a:ext>
            </a:extLst>
          </p:cNvPr>
          <p:cNvSpPr/>
          <p:nvPr/>
        </p:nvSpPr>
        <p:spPr bwMode="gray">
          <a:xfrm>
            <a:off x="1948010" y="2392716"/>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22" name="Oval 21">
            <a:extLst>
              <a:ext uri="{FF2B5EF4-FFF2-40B4-BE49-F238E27FC236}">
                <a16:creationId xmlns:a16="http://schemas.microsoft.com/office/drawing/2014/main" id="{93779DA6-F64B-A965-8403-C026F9DE6705}"/>
              </a:ext>
            </a:extLst>
          </p:cNvPr>
          <p:cNvSpPr/>
          <p:nvPr/>
        </p:nvSpPr>
        <p:spPr bwMode="gray">
          <a:xfrm>
            <a:off x="2537511" y="2386713"/>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23" name="Oval 22">
            <a:extLst>
              <a:ext uri="{FF2B5EF4-FFF2-40B4-BE49-F238E27FC236}">
                <a16:creationId xmlns:a16="http://schemas.microsoft.com/office/drawing/2014/main" id="{2998DF04-129E-1D7B-C8DB-72BFBC3EEAE4}"/>
              </a:ext>
            </a:extLst>
          </p:cNvPr>
          <p:cNvSpPr/>
          <p:nvPr/>
        </p:nvSpPr>
        <p:spPr bwMode="gray">
          <a:xfrm>
            <a:off x="1948010" y="4155701"/>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24" name="Oval 23">
            <a:extLst>
              <a:ext uri="{FF2B5EF4-FFF2-40B4-BE49-F238E27FC236}">
                <a16:creationId xmlns:a16="http://schemas.microsoft.com/office/drawing/2014/main" id="{8D1BDEA3-8937-BB59-5345-627D1C42ED59}"/>
              </a:ext>
            </a:extLst>
          </p:cNvPr>
          <p:cNvSpPr/>
          <p:nvPr/>
        </p:nvSpPr>
        <p:spPr bwMode="gray">
          <a:xfrm>
            <a:off x="2537511" y="4157936"/>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grpSp>
        <p:nvGrpSpPr>
          <p:cNvPr id="25" name="Group 24">
            <a:extLst>
              <a:ext uri="{FF2B5EF4-FFF2-40B4-BE49-F238E27FC236}">
                <a16:creationId xmlns:a16="http://schemas.microsoft.com/office/drawing/2014/main" id="{5BB6DA15-CF9C-33BE-47B5-66582A2B2AB1}"/>
              </a:ext>
            </a:extLst>
          </p:cNvPr>
          <p:cNvGrpSpPr/>
          <p:nvPr/>
        </p:nvGrpSpPr>
        <p:grpSpPr>
          <a:xfrm>
            <a:off x="3411379" y="6093487"/>
            <a:ext cx="1933124" cy="173986"/>
            <a:chOff x="6791727" y="6031014"/>
            <a:chExt cx="2400916" cy="291239"/>
          </a:xfrm>
        </p:grpSpPr>
        <p:sp>
          <p:nvSpPr>
            <p:cNvPr id="70" name="Oval 69">
              <a:extLst>
                <a:ext uri="{FF2B5EF4-FFF2-40B4-BE49-F238E27FC236}">
                  <a16:creationId xmlns:a16="http://schemas.microsoft.com/office/drawing/2014/main" id="{BE5FFB8E-8033-2629-68E6-75171202519E}"/>
                </a:ext>
              </a:extLst>
            </p:cNvPr>
            <p:cNvSpPr/>
            <p:nvPr/>
          </p:nvSpPr>
          <p:spPr bwMode="gray">
            <a:xfrm>
              <a:off x="6791727" y="6031014"/>
              <a:ext cx="468000" cy="291239"/>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pPr>
              <a:r>
                <a:rPr lang="nl-NL" sz="800" b="1">
                  <a:solidFill>
                    <a:schemeClr val="bg1"/>
                  </a:solidFill>
                </a:rPr>
                <a:t>XX</a:t>
              </a:r>
            </a:p>
          </p:txBody>
        </p:sp>
        <p:sp>
          <p:nvSpPr>
            <p:cNvPr id="71" name="Rechthoek: afgeronde hoeken 1">
              <a:extLst>
                <a:ext uri="{FF2B5EF4-FFF2-40B4-BE49-F238E27FC236}">
                  <a16:creationId xmlns:a16="http://schemas.microsoft.com/office/drawing/2014/main" id="{4237AF07-17FC-8848-7EC3-14BC36CA9FCF}"/>
                </a:ext>
              </a:extLst>
            </p:cNvPr>
            <p:cNvSpPr/>
            <p:nvPr/>
          </p:nvSpPr>
          <p:spPr>
            <a:xfrm>
              <a:off x="7307097" y="6043921"/>
              <a:ext cx="1885546" cy="265415"/>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Patiëntaantallen</a:t>
              </a:r>
            </a:p>
          </p:txBody>
        </p:sp>
      </p:grpSp>
      <p:grpSp>
        <p:nvGrpSpPr>
          <p:cNvPr id="26" name="Group 25">
            <a:extLst>
              <a:ext uri="{FF2B5EF4-FFF2-40B4-BE49-F238E27FC236}">
                <a16:creationId xmlns:a16="http://schemas.microsoft.com/office/drawing/2014/main" id="{D3A800EC-24B7-4AB4-38BB-E00C5D48897F}"/>
              </a:ext>
            </a:extLst>
          </p:cNvPr>
          <p:cNvGrpSpPr/>
          <p:nvPr/>
        </p:nvGrpSpPr>
        <p:grpSpPr>
          <a:xfrm>
            <a:off x="6485250" y="6093487"/>
            <a:ext cx="1967512" cy="144821"/>
            <a:chOff x="8679526" y="6037483"/>
            <a:chExt cx="2443626" cy="242419"/>
          </a:xfrm>
        </p:grpSpPr>
        <p:sp>
          <p:nvSpPr>
            <p:cNvPr id="68" name="Rechthoek: afgeronde hoeken 1">
              <a:extLst>
                <a:ext uri="{FF2B5EF4-FFF2-40B4-BE49-F238E27FC236}">
                  <a16:creationId xmlns:a16="http://schemas.microsoft.com/office/drawing/2014/main" id="{7C461288-B91F-F803-97B9-27114841A1E7}"/>
                </a:ext>
              </a:extLst>
            </p:cNvPr>
            <p:cNvSpPr/>
            <p:nvPr/>
          </p:nvSpPr>
          <p:spPr>
            <a:xfrm>
              <a:off x="9085938" y="6037483"/>
              <a:ext cx="2037214" cy="24241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Thuismonitoring</a:t>
              </a:r>
            </a:p>
          </p:txBody>
        </p:sp>
        <p:sp>
          <p:nvSpPr>
            <p:cNvPr id="69" name="Rechthoek: afgeronde hoeken 1">
              <a:extLst>
                <a:ext uri="{FF2B5EF4-FFF2-40B4-BE49-F238E27FC236}">
                  <a16:creationId xmlns:a16="http://schemas.microsoft.com/office/drawing/2014/main" id="{3644C4CD-C365-90E4-3B77-17841EE21A93}"/>
                </a:ext>
              </a:extLst>
            </p:cNvPr>
            <p:cNvSpPr/>
            <p:nvPr/>
          </p:nvSpPr>
          <p:spPr>
            <a:xfrm>
              <a:off x="8679526" y="6040480"/>
              <a:ext cx="416930" cy="236424"/>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l-NL" sz="1100" b="1"/>
            </a:p>
          </p:txBody>
        </p:sp>
      </p:grpSp>
      <p:grpSp>
        <p:nvGrpSpPr>
          <p:cNvPr id="27" name="Group 26">
            <a:extLst>
              <a:ext uri="{FF2B5EF4-FFF2-40B4-BE49-F238E27FC236}">
                <a16:creationId xmlns:a16="http://schemas.microsoft.com/office/drawing/2014/main" id="{FE0135C2-FC4F-32EB-B001-DAF2302FF790}"/>
              </a:ext>
            </a:extLst>
          </p:cNvPr>
          <p:cNvGrpSpPr/>
          <p:nvPr/>
        </p:nvGrpSpPr>
        <p:grpSpPr>
          <a:xfrm>
            <a:off x="4844768" y="6093487"/>
            <a:ext cx="1941251" cy="173986"/>
            <a:chOff x="3956234" y="6031019"/>
            <a:chExt cx="2411010" cy="291239"/>
          </a:xfrm>
        </p:grpSpPr>
        <p:sp>
          <p:nvSpPr>
            <p:cNvPr id="66" name="Oval 65">
              <a:extLst>
                <a:ext uri="{FF2B5EF4-FFF2-40B4-BE49-F238E27FC236}">
                  <a16:creationId xmlns:a16="http://schemas.microsoft.com/office/drawing/2014/main" id="{1572686C-3F57-4693-E3D6-89C644ED62BF}"/>
                </a:ext>
              </a:extLst>
            </p:cNvPr>
            <p:cNvSpPr/>
            <p:nvPr/>
          </p:nvSpPr>
          <p:spPr bwMode="gray">
            <a:xfrm>
              <a:off x="3956234" y="6031019"/>
              <a:ext cx="468000" cy="291239"/>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800" b="1">
                  <a:solidFill>
                    <a:schemeClr val="bg1"/>
                  </a:solidFill>
                </a:rPr>
                <a:t>XX%</a:t>
              </a:r>
            </a:p>
          </p:txBody>
        </p:sp>
        <p:sp>
          <p:nvSpPr>
            <p:cNvPr id="67" name="Rechthoek: afgeronde hoeken 1">
              <a:extLst>
                <a:ext uri="{FF2B5EF4-FFF2-40B4-BE49-F238E27FC236}">
                  <a16:creationId xmlns:a16="http://schemas.microsoft.com/office/drawing/2014/main" id="{40AC6973-A95C-034D-E364-E8944A123EDE}"/>
                </a:ext>
              </a:extLst>
            </p:cNvPr>
            <p:cNvSpPr/>
            <p:nvPr/>
          </p:nvSpPr>
          <p:spPr>
            <a:xfrm>
              <a:off x="4481698" y="6043930"/>
              <a:ext cx="1885546" cy="265415"/>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 verdeling patiënten</a:t>
              </a:r>
            </a:p>
          </p:txBody>
        </p:sp>
      </p:grpSp>
      <p:sp>
        <p:nvSpPr>
          <p:cNvPr id="28" name="Rectangle 27">
            <a:extLst>
              <a:ext uri="{FF2B5EF4-FFF2-40B4-BE49-F238E27FC236}">
                <a16:creationId xmlns:a16="http://schemas.microsoft.com/office/drawing/2014/main" id="{597F551F-7C1E-20FF-5A9B-734E4F54CD85}"/>
              </a:ext>
            </a:extLst>
          </p:cNvPr>
          <p:cNvSpPr/>
          <p:nvPr/>
        </p:nvSpPr>
        <p:spPr bwMode="gray">
          <a:xfrm>
            <a:off x="1128175" y="6365523"/>
            <a:ext cx="2671404" cy="514609"/>
          </a:xfrm>
          <a:prstGeom prst="rect">
            <a:avLst/>
          </a:prstGeom>
          <a:no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6000"/>
              </a:lnSpc>
            </a:pPr>
            <a:endParaRPr lang="nl-NL" sz="800"/>
          </a:p>
        </p:txBody>
      </p:sp>
      <p:sp>
        <p:nvSpPr>
          <p:cNvPr id="29" name="Rechthoek: afgeronde hoeken 1">
            <a:extLst>
              <a:ext uri="{FF2B5EF4-FFF2-40B4-BE49-F238E27FC236}">
                <a16:creationId xmlns:a16="http://schemas.microsoft.com/office/drawing/2014/main" id="{EBE3BED4-7632-023E-974E-81ED427C4566}"/>
              </a:ext>
            </a:extLst>
          </p:cNvPr>
          <p:cNvSpPr/>
          <p:nvPr/>
        </p:nvSpPr>
        <p:spPr>
          <a:xfrm>
            <a:off x="2730499" y="3275246"/>
            <a:ext cx="914225"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a:t>SEH</a:t>
            </a:r>
          </a:p>
        </p:txBody>
      </p:sp>
      <p:sp>
        <p:nvSpPr>
          <p:cNvPr id="30" name="Rechthoek: afgeronde hoeken 1">
            <a:extLst>
              <a:ext uri="{FF2B5EF4-FFF2-40B4-BE49-F238E27FC236}">
                <a16:creationId xmlns:a16="http://schemas.microsoft.com/office/drawing/2014/main" id="{58F90567-6C56-EDE4-6D50-DA8F300234BA}"/>
              </a:ext>
            </a:extLst>
          </p:cNvPr>
          <p:cNvSpPr/>
          <p:nvPr/>
        </p:nvSpPr>
        <p:spPr>
          <a:xfrm>
            <a:off x="4068420" y="3275246"/>
            <a:ext cx="1436598"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dirty="0"/>
              <a:t>Klinische (her)opname </a:t>
            </a:r>
            <a:br>
              <a:rPr lang="nl-NL" sz="1100" b="1" dirty="0"/>
            </a:br>
            <a:r>
              <a:rPr lang="nl-NL" sz="800" dirty="0"/>
              <a:t>(XX dagen)</a:t>
            </a:r>
            <a:r>
              <a:rPr lang="nl-NL" sz="800" baseline="30000" dirty="0"/>
              <a:t>2</a:t>
            </a:r>
          </a:p>
        </p:txBody>
      </p:sp>
      <p:sp>
        <p:nvSpPr>
          <p:cNvPr id="31" name="Rechthoek: afgeronde hoeken 1">
            <a:extLst>
              <a:ext uri="{FF2B5EF4-FFF2-40B4-BE49-F238E27FC236}">
                <a16:creationId xmlns:a16="http://schemas.microsoft.com/office/drawing/2014/main" id="{454A9841-A42B-F202-7AE3-252868BA58AA}"/>
              </a:ext>
            </a:extLst>
          </p:cNvPr>
          <p:cNvSpPr/>
          <p:nvPr/>
        </p:nvSpPr>
        <p:spPr>
          <a:xfrm>
            <a:off x="5812301" y="3275246"/>
            <a:ext cx="2209985"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r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000" b="1"/>
              <a:t>                Follow-up  </a:t>
            </a:r>
          </a:p>
        </p:txBody>
      </p:sp>
      <p:cxnSp>
        <p:nvCxnSpPr>
          <p:cNvPr id="32" name="Straight Arrow Connector 31">
            <a:extLst>
              <a:ext uri="{FF2B5EF4-FFF2-40B4-BE49-F238E27FC236}">
                <a16:creationId xmlns:a16="http://schemas.microsoft.com/office/drawing/2014/main" id="{D3D53E8D-7E25-AE21-EE4E-7BEC46CA0B77}"/>
              </a:ext>
            </a:extLst>
          </p:cNvPr>
          <p:cNvCxnSpPr>
            <a:cxnSpLocks/>
            <a:stCxn id="30" idx="3"/>
            <a:endCxn id="31" idx="1"/>
          </p:cNvCxnSpPr>
          <p:nvPr/>
        </p:nvCxnSpPr>
        <p:spPr>
          <a:xfrm>
            <a:off x="5505018" y="3415922"/>
            <a:ext cx="307283"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63A8068-18E8-AD19-7711-76BA6A43A4F5}"/>
              </a:ext>
            </a:extLst>
          </p:cNvPr>
          <p:cNvCxnSpPr>
            <a:cxnSpLocks/>
            <a:stCxn id="29" idx="3"/>
            <a:endCxn id="30" idx="1"/>
          </p:cNvCxnSpPr>
          <p:nvPr/>
        </p:nvCxnSpPr>
        <p:spPr>
          <a:xfrm>
            <a:off x="3644724" y="3415922"/>
            <a:ext cx="423696"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EEDF2A38-05CD-8A93-98A7-5E3DB79D40FD}"/>
              </a:ext>
            </a:extLst>
          </p:cNvPr>
          <p:cNvCxnSpPr>
            <a:cxnSpLocks/>
          </p:cNvCxnSpPr>
          <p:nvPr/>
        </p:nvCxnSpPr>
        <p:spPr>
          <a:xfrm rot="16200000" flipH="1">
            <a:off x="2267452" y="2952873"/>
            <a:ext cx="582975" cy="343121"/>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987A9694-4514-0716-F992-4A19DF5D2390}"/>
              </a:ext>
            </a:extLst>
          </p:cNvPr>
          <p:cNvSpPr/>
          <p:nvPr/>
        </p:nvSpPr>
        <p:spPr bwMode="gray">
          <a:xfrm>
            <a:off x="4075368" y="3130383"/>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37" name="Oval 36">
            <a:extLst>
              <a:ext uri="{FF2B5EF4-FFF2-40B4-BE49-F238E27FC236}">
                <a16:creationId xmlns:a16="http://schemas.microsoft.com/office/drawing/2014/main" id="{DA140FB3-4CFD-71FE-2AA2-6A47A802F2B9}"/>
              </a:ext>
            </a:extLst>
          </p:cNvPr>
          <p:cNvSpPr/>
          <p:nvPr/>
        </p:nvSpPr>
        <p:spPr bwMode="gray">
          <a:xfrm>
            <a:off x="4655078" y="3122145"/>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38" name="Oval 37">
            <a:extLst>
              <a:ext uri="{FF2B5EF4-FFF2-40B4-BE49-F238E27FC236}">
                <a16:creationId xmlns:a16="http://schemas.microsoft.com/office/drawing/2014/main" id="{C5D54D68-DFC1-67CB-12C5-D2CDDE349011}"/>
              </a:ext>
            </a:extLst>
          </p:cNvPr>
          <p:cNvSpPr/>
          <p:nvPr/>
        </p:nvSpPr>
        <p:spPr bwMode="gray">
          <a:xfrm>
            <a:off x="2730499" y="3138621"/>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39" name="Oval 38">
            <a:extLst>
              <a:ext uri="{FF2B5EF4-FFF2-40B4-BE49-F238E27FC236}">
                <a16:creationId xmlns:a16="http://schemas.microsoft.com/office/drawing/2014/main" id="{905AFF9A-7869-1229-5697-7636A5DB9FD8}"/>
              </a:ext>
            </a:extLst>
          </p:cNvPr>
          <p:cNvSpPr/>
          <p:nvPr/>
        </p:nvSpPr>
        <p:spPr bwMode="gray">
          <a:xfrm>
            <a:off x="3310209" y="3138621"/>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42" name="Rechthoek: afgeronde hoeken 1">
            <a:extLst>
              <a:ext uri="{FF2B5EF4-FFF2-40B4-BE49-F238E27FC236}">
                <a16:creationId xmlns:a16="http://schemas.microsoft.com/office/drawing/2014/main" id="{73928612-6CBE-51F2-CBA5-CE5C25229E00}"/>
              </a:ext>
            </a:extLst>
          </p:cNvPr>
          <p:cNvSpPr/>
          <p:nvPr/>
        </p:nvSpPr>
        <p:spPr>
          <a:xfrm>
            <a:off x="2730499" y="5054138"/>
            <a:ext cx="914225"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a:t>SEH</a:t>
            </a:r>
          </a:p>
        </p:txBody>
      </p:sp>
      <p:sp>
        <p:nvSpPr>
          <p:cNvPr id="43" name="Rechthoek: afgeronde hoeken 1">
            <a:extLst>
              <a:ext uri="{FF2B5EF4-FFF2-40B4-BE49-F238E27FC236}">
                <a16:creationId xmlns:a16="http://schemas.microsoft.com/office/drawing/2014/main" id="{48644C0A-E0EF-9FEB-B508-06C7056C9DBB}"/>
              </a:ext>
            </a:extLst>
          </p:cNvPr>
          <p:cNvSpPr/>
          <p:nvPr/>
        </p:nvSpPr>
        <p:spPr>
          <a:xfrm>
            <a:off x="4068420" y="5054138"/>
            <a:ext cx="1436598" cy="28135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1000" b="1" dirty="0"/>
              <a:t>Klinische (her)opname </a:t>
            </a:r>
            <a:br>
              <a:rPr lang="nl-NL" sz="1100" b="1" dirty="0"/>
            </a:br>
            <a:r>
              <a:rPr lang="nl-NL" sz="800" dirty="0"/>
              <a:t>(XX dagen)</a:t>
            </a:r>
            <a:r>
              <a:rPr lang="nl-NL" sz="800" baseline="30000" dirty="0"/>
              <a:t>2</a:t>
            </a:r>
          </a:p>
        </p:txBody>
      </p:sp>
      <p:sp>
        <p:nvSpPr>
          <p:cNvPr id="44" name="Rechthoek: afgeronde hoeken 1">
            <a:extLst>
              <a:ext uri="{FF2B5EF4-FFF2-40B4-BE49-F238E27FC236}">
                <a16:creationId xmlns:a16="http://schemas.microsoft.com/office/drawing/2014/main" id="{BF331107-EDDE-49E5-30FB-0DC71818F3BE}"/>
              </a:ext>
            </a:extLst>
          </p:cNvPr>
          <p:cNvSpPr/>
          <p:nvPr/>
        </p:nvSpPr>
        <p:spPr>
          <a:xfrm>
            <a:off x="5812300" y="5054138"/>
            <a:ext cx="2209985" cy="281351"/>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000" b="1"/>
              <a:t>Follow-up met</a:t>
            </a:r>
          </a:p>
          <a:p>
            <a:r>
              <a:rPr lang="nl-NL" sz="1000" b="1"/>
              <a:t>thuismonitoring    </a:t>
            </a:r>
          </a:p>
        </p:txBody>
      </p:sp>
      <p:cxnSp>
        <p:nvCxnSpPr>
          <p:cNvPr id="45" name="Straight Arrow Connector 44">
            <a:extLst>
              <a:ext uri="{FF2B5EF4-FFF2-40B4-BE49-F238E27FC236}">
                <a16:creationId xmlns:a16="http://schemas.microsoft.com/office/drawing/2014/main" id="{64CDF9D8-D0F4-D620-3B8C-78BFF87E47FE}"/>
              </a:ext>
            </a:extLst>
          </p:cNvPr>
          <p:cNvCxnSpPr>
            <a:cxnSpLocks/>
            <a:stCxn id="43" idx="3"/>
            <a:endCxn id="44" idx="1"/>
          </p:cNvCxnSpPr>
          <p:nvPr/>
        </p:nvCxnSpPr>
        <p:spPr>
          <a:xfrm>
            <a:off x="5505018" y="5194814"/>
            <a:ext cx="307282"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0CDC5D8-3052-0C5C-4CA3-F6D3B6798F87}"/>
              </a:ext>
            </a:extLst>
          </p:cNvPr>
          <p:cNvCxnSpPr>
            <a:cxnSpLocks/>
            <a:stCxn id="42" idx="3"/>
            <a:endCxn id="43" idx="1"/>
          </p:cNvCxnSpPr>
          <p:nvPr/>
        </p:nvCxnSpPr>
        <p:spPr>
          <a:xfrm>
            <a:off x="3644724" y="5194814"/>
            <a:ext cx="423696"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076EBDF-6D88-3392-A114-64B403509F64}"/>
              </a:ext>
            </a:extLst>
          </p:cNvPr>
          <p:cNvCxnSpPr>
            <a:cxnSpLocks/>
          </p:cNvCxnSpPr>
          <p:nvPr/>
        </p:nvCxnSpPr>
        <p:spPr>
          <a:xfrm rot="16200000" flipH="1">
            <a:off x="2276283" y="4740594"/>
            <a:ext cx="589825" cy="318607"/>
          </a:xfrm>
          <a:prstGeom prst="bentConnector3">
            <a:avLst>
              <a:gd name="adj1" fmla="val 101676"/>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64902293-D769-741C-14C0-ECB93DC5E73E}"/>
              </a:ext>
            </a:extLst>
          </p:cNvPr>
          <p:cNvSpPr/>
          <p:nvPr/>
        </p:nvSpPr>
        <p:spPr bwMode="gray">
          <a:xfrm>
            <a:off x="4058439" y="4933792"/>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49" name="Oval 48">
            <a:extLst>
              <a:ext uri="{FF2B5EF4-FFF2-40B4-BE49-F238E27FC236}">
                <a16:creationId xmlns:a16="http://schemas.microsoft.com/office/drawing/2014/main" id="{EF54916D-90D2-A5A8-57A7-0B3A92BDBBB8}"/>
              </a:ext>
            </a:extLst>
          </p:cNvPr>
          <p:cNvSpPr/>
          <p:nvPr/>
        </p:nvSpPr>
        <p:spPr bwMode="gray">
          <a:xfrm>
            <a:off x="4638149" y="4933792"/>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50" name="Oval 49">
            <a:extLst>
              <a:ext uri="{FF2B5EF4-FFF2-40B4-BE49-F238E27FC236}">
                <a16:creationId xmlns:a16="http://schemas.microsoft.com/office/drawing/2014/main" id="{FB477209-0064-ECAC-983D-C75B0A427360}"/>
              </a:ext>
            </a:extLst>
          </p:cNvPr>
          <p:cNvSpPr/>
          <p:nvPr/>
        </p:nvSpPr>
        <p:spPr bwMode="gray">
          <a:xfrm>
            <a:off x="2722038" y="4933792"/>
            <a:ext cx="481409" cy="147365"/>
          </a:xfrm>
          <a:prstGeom prst="ellipse">
            <a:avLst/>
          </a:prstGeom>
          <a:solidFill>
            <a:srgbClr val="004B5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sp>
        <p:nvSpPr>
          <p:cNvPr id="51" name="Oval 50">
            <a:extLst>
              <a:ext uri="{FF2B5EF4-FFF2-40B4-BE49-F238E27FC236}">
                <a16:creationId xmlns:a16="http://schemas.microsoft.com/office/drawing/2014/main" id="{D58DC7F3-BBC4-DAAE-476D-A50C2D84C5CB}"/>
              </a:ext>
            </a:extLst>
          </p:cNvPr>
          <p:cNvSpPr/>
          <p:nvPr/>
        </p:nvSpPr>
        <p:spPr bwMode="gray">
          <a:xfrm>
            <a:off x="3301748" y="4933792"/>
            <a:ext cx="342488" cy="147365"/>
          </a:xfrm>
          <a:prstGeom prst="ellipse">
            <a:avLst/>
          </a:prstGeom>
          <a:solidFill>
            <a:srgbClr val="0096A1"/>
          </a:solidFill>
          <a:ln w="19050" algn="ctr">
            <a:noFill/>
            <a:miter lim="800000"/>
            <a:headEnd/>
            <a:tailEnd/>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nl-NL" sz="900" b="1" dirty="0">
                <a:solidFill>
                  <a:schemeClr val="bg1"/>
                </a:solidFill>
              </a:rPr>
              <a:t>XX%</a:t>
            </a:r>
          </a:p>
        </p:txBody>
      </p:sp>
      <p:cxnSp>
        <p:nvCxnSpPr>
          <p:cNvPr id="52" name="Connector: Elbow 51">
            <a:extLst>
              <a:ext uri="{FF2B5EF4-FFF2-40B4-BE49-F238E27FC236}">
                <a16:creationId xmlns:a16="http://schemas.microsoft.com/office/drawing/2014/main" id="{FC35DF0A-AC8E-EDE9-8E2A-CF54503F21BB}"/>
              </a:ext>
            </a:extLst>
          </p:cNvPr>
          <p:cNvCxnSpPr>
            <a:cxnSpLocks/>
            <a:stCxn id="11" idx="3"/>
            <a:endCxn id="14" idx="1"/>
          </p:cNvCxnSpPr>
          <p:nvPr/>
        </p:nvCxnSpPr>
        <p:spPr>
          <a:xfrm flipV="1">
            <a:off x="1330206" y="2679552"/>
            <a:ext cx="611163" cy="921851"/>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5C6E3264-1E21-FF14-8735-61E4C63649D8}"/>
              </a:ext>
            </a:extLst>
          </p:cNvPr>
          <p:cNvCxnSpPr>
            <a:cxnSpLocks/>
            <a:stCxn id="11" idx="3"/>
            <a:endCxn id="15" idx="1"/>
          </p:cNvCxnSpPr>
          <p:nvPr/>
        </p:nvCxnSpPr>
        <p:spPr>
          <a:xfrm>
            <a:off x="1330206" y="3601403"/>
            <a:ext cx="611163" cy="849683"/>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7C3F3E2-2891-0F92-63C0-C9AA24E9802E}"/>
              </a:ext>
            </a:extLst>
          </p:cNvPr>
          <p:cNvGrpSpPr/>
          <p:nvPr/>
        </p:nvGrpSpPr>
        <p:grpSpPr>
          <a:xfrm>
            <a:off x="7879103" y="6095392"/>
            <a:ext cx="937565" cy="144821"/>
            <a:chOff x="8679526" y="6037483"/>
            <a:chExt cx="1164442" cy="242419"/>
          </a:xfrm>
        </p:grpSpPr>
        <p:sp>
          <p:nvSpPr>
            <p:cNvPr id="64" name="Rechthoek: afgeronde hoeken 1">
              <a:extLst>
                <a:ext uri="{FF2B5EF4-FFF2-40B4-BE49-F238E27FC236}">
                  <a16:creationId xmlns:a16="http://schemas.microsoft.com/office/drawing/2014/main" id="{A7B0271D-626A-94F0-CDFE-BE67345971B3}"/>
                </a:ext>
              </a:extLst>
            </p:cNvPr>
            <p:cNvSpPr/>
            <p:nvPr/>
          </p:nvSpPr>
          <p:spPr>
            <a:xfrm>
              <a:off x="9085938" y="6037483"/>
              <a:ext cx="758030" cy="24241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Fysieke zorg</a:t>
              </a:r>
            </a:p>
          </p:txBody>
        </p:sp>
        <p:sp>
          <p:nvSpPr>
            <p:cNvPr id="65" name="Rechthoek: afgeronde hoeken 1">
              <a:extLst>
                <a:ext uri="{FF2B5EF4-FFF2-40B4-BE49-F238E27FC236}">
                  <a16:creationId xmlns:a16="http://schemas.microsoft.com/office/drawing/2014/main" id="{75DF717A-A6AD-4C1B-1218-5E9CE146736E}"/>
                </a:ext>
              </a:extLst>
            </p:cNvPr>
            <p:cNvSpPr/>
            <p:nvPr/>
          </p:nvSpPr>
          <p:spPr>
            <a:xfrm>
              <a:off x="8679526" y="6040480"/>
              <a:ext cx="416930" cy="236424"/>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nl-NL" sz="1100" b="1"/>
            </a:p>
          </p:txBody>
        </p:sp>
      </p:grpSp>
      <p:cxnSp>
        <p:nvCxnSpPr>
          <p:cNvPr id="56" name="Connector: Elbow 55">
            <a:extLst>
              <a:ext uri="{FF2B5EF4-FFF2-40B4-BE49-F238E27FC236}">
                <a16:creationId xmlns:a16="http://schemas.microsoft.com/office/drawing/2014/main" id="{A720F869-9FF2-B53F-72B4-D9EBCA494CA4}"/>
              </a:ext>
            </a:extLst>
          </p:cNvPr>
          <p:cNvCxnSpPr>
            <a:cxnSpLocks/>
            <a:stCxn id="44" idx="3"/>
          </p:cNvCxnSpPr>
          <p:nvPr/>
        </p:nvCxnSpPr>
        <p:spPr>
          <a:xfrm flipV="1">
            <a:off x="8022285" y="4588354"/>
            <a:ext cx="174899" cy="606460"/>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61" name="Rechthoek: afgeronde hoeken 1">
            <a:extLst>
              <a:ext uri="{FF2B5EF4-FFF2-40B4-BE49-F238E27FC236}">
                <a16:creationId xmlns:a16="http://schemas.microsoft.com/office/drawing/2014/main" id="{FFAF1F06-7663-3EF6-EEDE-8A9A7E50386D}"/>
              </a:ext>
            </a:extLst>
          </p:cNvPr>
          <p:cNvSpPr/>
          <p:nvPr/>
        </p:nvSpPr>
        <p:spPr>
          <a:xfrm>
            <a:off x="7217867" y="2574912"/>
            <a:ext cx="1045449" cy="207421"/>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800" dirty="0"/>
              <a:t>XX consulten</a:t>
            </a:r>
            <a:endParaRPr lang="nl-NL" sz="800" b="1" dirty="0"/>
          </a:p>
        </p:txBody>
      </p:sp>
      <p:sp>
        <p:nvSpPr>
          <p:cNvPr id="62" name="Rechthoek: afgeronde hoeken 1">
            <a:extLst>
              <a:ext uri="{FF2B5EF4-FFF2-40B4-BE49-F238E27FC236}">
                <a16:creationId xmlns:a16="http://schemas.microsoft.com/office/drawing/2014/main" id="{647ED980-1CB7-943E-DDE0-996A68F4C29F}"/>
              </a:ext>
            </a:extLst>
          </p:cNvPr>
          <p:cNvSpPr/>
          <p:nvPr/>
        </p:nvSpPr>
        <p:spPr>
          <a:xfrm>
            <a:off x="6881504" y="3333087"/>
            <a:ext cx="1097641" cy="165668"/>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800" dirty="0"/>
              <a:t>XX telefonische consulten</a:t>
            </a:r>
          </a:p>
        </p:txBody>
      </p:sp>
      <p:pic>
        <p:nvPicPr>
          <p:cNvPr id="86" name="Afbeelding 9">
            <a:extLst>
              <a:ext uri="{FF2B5EF4-FFF2-40B4-BE49-F238E27FC236}">
                <a16:creationId xmlns:a16="http://schemas.microsoft.com/office/drawing/2014/main" id="{84994B86-F971-F40C-24F0-2D945F97E010}"/>
              </a:ext>
            </a:extLst>
          </p:cNvPr>
          <p:cNvPicPr>
            <a:picLocks noChangeAspect="1"/>
          </p:cNvPicPr>
          <p:nvPr/>
        </p:nvPicPr>
        <p:blipFill rotWithShape="1">
          <a:blip r:embed="rId5"/>
          <a:srcRect l="64144" t="37105" r="31088" b="46599"/>
          <a:stretch/>
        </p:blipFill>
        <p:spPr>
          <a:xfrm>
            <a:off x="539140" y="2507910"/>
            <a:ext cx="295018" cy="598697"/>
          </a:xfrm>
          <a:prstGeom prst="rect">
            <a:avLst/>
          </a:prstGeom>
        </p:spPr>
      </p:pic>
      <p:sp>
        <p:nvSpPr>
          <p:cNvPr id="87" name="Pijl: omlaag 21">
            <a:extLst>
              <a:ext uri="{FF2B5EF4-FFF2-40B4-BE49-F238E27FC236}">
                <a16:creationId xmlns:a16="http://schemas.microsoft.com/office/drawing/2014/main" id="{E2F2E387-EC15-0061-DA3A-3BBB475E729E}"/>
              </a:ext>
            </a:extLst>
          </p:cNvPr>
          <p:cNvSpPr/>
          <p:nvPr/>
        </p:nvSpPr>
        <p:spPr>
          <a:xfrm rot="16200000">
            <a:off x="994171" y="2687823"/>
            <a:ext cx="173817" cy="288207"/>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7" name="Connector: Elbow 96">
            <a:extLst>
              <a:ext uri="{FF2B5EF4-FFF2-40B4-BE49-F238E27FC236}">
                <a16:creationId xmlns:a16="http://schemas.microsoft.com/office/drawing/2014/main" id="{C0D93E7A-616E-9BDF-C7D7-C8723CB6B157}"/>
              </a:ext>
            </a:extLst>
          </p:cNvPr>
          <p:cNvCxnSpPr>
            <a:cxnSpLocks/>
            <a:stCxn id="31" idx="3"/>
          </p:cNvCxnSpPr>
          <p:nvPr/>
        </p:nvCxnSpPr>
        <p:spPr>
          <a:xfrm flipV="1">
            <a:off x="8022286" y="2824372"/>
            <a:ext cx="193699" cy="591550"/>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99" name="Rechthoek: afgeronde hoeken 1">
            <a:extLst>
              <a:ext uri="{FF2B5EF4-FFF2-40B4-BE49-F238E27FC236}">
                <a16:creationId xmlns:a16="http://schemas.microsoft.com/office/drawing/2014/main" id="{3292EB91-3B36-85A8-AF49-A8237641B912}"/>
              </a:ext>
            </a:extLst>
          </p:cNvPr>
          <p:cNvSpPr/>
          <p:nvPr/>
        </p:nvSpPr>
        <p:spPr>
          <a:xfrm>
            <a:off x="8126891" y="1412394"/>
            <a:ext cx="2455504" cy="249842"/>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b"/>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1200" b="1"/>
              <a:t>Te doorlopen substappen</a:t>
            </a:r>
            <a:r>
              <a:rPr lang="nl-NL" sz="1200" b="1" baseline="30000"/>
              <a:t>3</a:t>
            </a:r>
            <a:r>
              <a:rPr lang="nl-NL" sz="1200" b="1"/>
              <a:t>:</a:t>
            </a:r>
          </a:p>
        </p:txBody>
      </p:sp>
      <p:sp>
        <p:nvSpPr>
          <p:cNvPr id="100" name="Rectangle 99">
            <a:extLst>
              <a:ext uri="{FF2B5EF4-FFF2-40B4-BE49-F238E27FC236}">
                <a16:creationId xmlns:a16="http://schemas.microsoft.com/office/drawing/2014/main" id="{CA81941E-A456-3A04-47C4-DF09BA69812C}"/>
              </a:ext>
            </a:extLst>
          </p:cNvPr>
          <p:cNvSpPr/>
          <p:nvPr/>
        </p:nvSpPr>
        <p:spPr bwMode="gray">
          <a:xfrm flipV="1">
            <a:off x="8115300" y="1628399"/>
            <a:ext cx="3575050" cy="45719"/>
          </a:xfrm>
          <a:prstGeom prst="rect">
            <a:avLst/>
          </a:prstGeom>
          <a:solidFill>
            <a:srgbClr val="0096A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12" name="Rectangle 111">
            <a:extLst>
              <a:ext uri="{FF2B5EF4-FFF2-40B4-BE49-F238E27FC236}">
                <a16:creationId xmlns:a16="http://schemas.microsoft.com/office/drawing/2014/main" id="{450C2D89-E5A4-13AC-E12E-506CB9702F70}"/>
              </a:ext>
            </a:extLst>
          </p:cNvPr>
          <p:cNvSpPr/>
          <p:nvPr/>
        </p:nvSpPr>
        <p:spPr bwMode="gray">
          <a:xfrm>
            <a:off x="8479221" y="1721104"/>
            <a:ext cx="3218015" cy="4575812"/>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t" anchorCtr="0" forceAA="0" compatLnSpc="1">
            <a:prstTxWarp prst="textNoShape">
              <a:avLst/>
            </a:prstTxWarp>
            <a:noAutofit/>
          </a:bodyPr>
          <a:lstStyle/>
          <a:p>
            <a:pPr marL="228600" indent="-228600">
              <a:lnSpc>
                <a:spcPct val="126000"/>
              </a:lnSpc>
              <a:spcBef>
                <a:spcPct val="25000"/>
              </a:spcBef>
              <a:buFont typeface="+mj-lt"/>
              <a:buAutoNum type="alphaUcPeriod"/>
            </a:pPr>
            <a:r>
              <a:rPr lang="nl-NL" sz="1200"/>
              <a:t>Bepaal het startpunt van het zorgpad</a:t>
            </a:r>
          </a:p>
          <a:p>
            <a:pPr marL="228600" indent="-228600">
              <a:lnSpc>
                <a:spcPct val="126000"/>
              </a:lnSpc>
              <a:spcBef>
                <a:spcPct val="25000"/>
              </a:spcBef>
              <a:buFont typeface="+mj-lt"/>
              <a:buAutoNum type="alphaUcPeriod"/>
            </a:pPr>
            <a:r>
              <a:rPr lang="nl-NL" sz="1200"/>
              <a:t>Schat in hoeveel patiënten in het zorgpad zitten</a:t>
            </a:r>
          </a:p>
          <a:p>
            <a:pPr marL="228600" indent="-228600">
              <a:lnSpc>
                <a:spcPct val="126000"/>
              </a:lnSpc>
              <a:spcBef>
                <a:spcPct val="25000"/>
              </a:spcBef>
              <a:buFont typeface="+mj-lt"/>
              <a:buAutoNum type="alphaUcPeriod"/>
            </a:pPr>
            <a:r>
              <a:rPr lang="nl-NL" sz="1200"/>
              <a:t>Ga na hoe een regulier zorgpad er uitziet en wat de zorgactiviteiten zijn (bijv. bij een stabiele patiënt zonder complicaties)</a:t>
            </a:r>
          </a:p>
          <a:p>
            <a:pPr marL="228600" indent="-228600">
              <a:lnSpc>
                <a:spcPct val="126000"/>
              </a:lnSpc>
              <a:spcBef>
                <a:spcPct val="25000"/>
              </a:spcBef>
              <a:buFont typeface="+mj-lt"/>
              <a:buAutoNum type="alphaUcPeriod"/>
            </a:pPr>
            <a:r>
              <a:rPr lang="nl-NL" sz="1200"/>
              <a:t>Ga na of er alternatieve routes zijn in het reguliere zorgpad (bijv. SEH bezoek en klinische opnamen)</a:t>
            </a:r>
          </a:p>
          <a:p>
            <a:pPr marL="228600" indent="-228600">
              <a:lnSpc>
                <a:spcPct val="126000"/>
              </a:lnSpc>
              <a:spcBef>
                <a:spcPct val="25000"/>
              </a:spcBef>
              <a:buFont typeface="+mj-lt"/>
              <a:buAutoNum type="alphaUcPeriod"/>
            </a:pPr>
            <a:r>
              <a:rPr lang="nl-NL" sz="1200"/>
              <a:t>Maak een inschatting van de patiëntaantallen in het zorgpad en alternatieve routes</a:t>
            </a:r>
          </a:p>
          <a:p>
            <a:pPr marL="228600" indent="-228600">
              <a:lnSpc>
                <a:spcPct val="126000"/>
              </a:lnSpc>
              <a:spcBef>
                <a:spcPct val="25000"/>
              </a:spcBef>
              <a:buFont typeface="+mj-lt"/>
              <a:buAutoNum type="alphaUcPeriod"/>
            </a:pPr>
            <a:r>
              <a:rPr lang="nl-NL" sz="1200"/>
              <a:t>Herhaal de stappen voor het hybride zorgpad. Het is vooral belangrijk het verschil in zorgmomenten in kaart te brengen</a:t>
            </a:r>
          </a:p>
          <a:p>
            <a:pPr marL="228600" indent="-228600">
              <a:lnSpc>
                <a:spcPct val="126000"/>
              </a:lnSpc>
              <a:spcBef>
                <a:spcPct val="25000"/>
              </a:spcBef>
              <a:buFont typeface="+mj-lt"/>
              <a:buAutoNum type="alphaUcPeriod"/>
            </a:pPr>
            <a:r>
              <a:rPr lang="nl-NL" sz="1200"/>
              <a:t>Schat een realistisch inclusie-aantal in (uitgangspunt 50%)</a:t>
            </a:r>
          </a:p>
        </p:txBody>
      </p:sp>
      <p:sp>
        <p:nvSpPr>
          <p:cNvPr id="126" name="Hexagon 125">
            <a:extLst>
              <a:ext uri="{FF2B5EF4-FFF2-40B4-BE49-F238E27FC236}">
                <a16:creationId xmlns:a16="http://schemas.microsoft.com/office/drawing/2014/main" id="{BBC53B09-EBAF-9BD8-7F7B-BF6990C8B03E}"/>
              </a:ext>
            </a:extLst>
          </p:cNvPr>
          <p:cNvSpPr/>
          <p:nvPr/>
        </p:nvSpPr>
        <p:spPr bwMode="gray">
          <a:xfrm>
            <a:off x="804528" y="2518342"/>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A</a:t>
            </a:r>
          </a:p>
        </p:txBody>
      </p:sp>
      <p:sp>
        <p:nvSpPr>
          <p:cNvPr id="129" name="Hexagon 128">
            <a:extLst>
              <a:ext uri="{FF2B5EF4-FFF2-40B4-BE49-F238E27FC236}">
                <a16:creationId xmlns:a16="http://schemas.microsoft.com/office/drawing/2014/main" id="{B8364586-92AB-3159-08D7-61A91891474F}"/>
              </a:ext>
            </a:extLst>
          </p:cNvPr>
          <p:cNvSpPr/>
          <p:nvPr/>
        </p:nvSpPr>
        <p:spPr bwMode="gray">
          <a:xfrm>
            <a:off x="544346" y="3085763"/>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B</a:t>
            </a:r>
          </a:p>
        </p:txBody>
      </p:sp>
      <p:sp>
        <p:nvSpPr>
          <p:cNvPr id="130" name="Hexagon 129">
            <a:extLst>
              <a:ext uri="{FF2B5EF4-FFF2-40B4-BE49-F238E27FC236}">
                <a16:creationId xmlns:a16="http://schemas.microsoft.com/office/drawing/2014/main" id="{9EFCB24E-6ED5-7F34-F7E5-5257076C1124}"/>
              </a:ext>
            </a:extLst>
          </p:cNvPr>
          <p:cNvSpPr/>
          <p:nvPr/>
        </p:nvSpPr>
        <p:spPr bwMode="gray">
          <a:xfrm>
            <a:off x="5116743" y="2311408"/>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C</a:t>
            </a:r>
          </a:p>
        </p:txBody>
      </p:sp>
      <p:sp>
        <p:nvSpPr>
          <p:cNvPr id="131" name="Hexagon 130">
            <a:extLst>
              <a:ext uri="{FF2B5EF4-FFF2-40B4-BE49-F238E27FC236}">
                <a16:creationId xmlns:a16="http://schemas.microsoft.com/office/drawing/2014/main" id="{F97551EF-F96C-BE1E-A151-547748E77911}"/>
              </a:ext>
            </a:extLst>
          </p:cNvPr>
          <p:cNvSpPr/>
          <p:nvPr/>
        </p:nvSpPr>
        <p:spPr bwMode="gray">
          <a:xfrm>
            <a:off x="2503193" y="3179720"/>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D</a:t>
            </a:r>
          </a:p>
        </p:txBody>
      </p:sp>
      <p:sp>
        <p:nvSpPr>
          <p:cNvPr id="132" name="Hexagon 131">
            <a:extLst>
              <a:ext uri="{FF2B5EF4-FFF2-40B4-BE49-F238E27FC236}">
                <a16:creationId xmlns:a16="http://schemas.microsoft.com/office/drawing/2014/main" id="{D47B9DC4-16B9-AD2A-FC92-DDBF23EA0A84}"/>
              </a:ext>
            </a:extLst>
          </p:cNvPr>
          <p:cNvSpPr/>
          <p:nvPr/>
        </p:nvSpPr>
        <p:spPr bwMode="gray">
          <a:xfrm>
            <a:off x="3426340" y="2920262"/>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E</a:t>
            </a:r>
          </a:p>
        </p:txBody>
      </p:sp>
      <p:sp>
        <p:nvSpPr>
          <p:cNvPr id="133" name="Hexagon 132">
            <a:extLst>
              <a:ext uri="{FF2B5EF4-FFF2-40B4-BE49-F238E27FC236}">
                <a16:creationId xmlns:a16="http://schemas.microsoft.com/office/drawing/2014/main" id="{582CF778-2A78-3EB1-6710-D03B810F0279}"/>
              </a:ext>
            </a:extLst>
          </p:cNvPr>
          <p:cNvSpPr/>
          <p:nvPr/>
        </p:nvSpPr>
        <p:spPr bwMode="gray">
          <a:xfrm>
            <a:off x="1733458" y="4211366"/>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F</a:t>
            </a:r>
          </a:p>
        </p:txBody>
      </p:sp>
      <p:sp>
        <p:nvSpPr>
          <p:cNvPr id="134" name="Hexagon 133">
            <a:extLst>
              <a:ext uri="{FF2B5EF4-FFF2-40B4-BE49-F238E27FC236}">
                <a16:creationId xmlns:a16="http://schemas.microsoft.com/office/drawing/2014/main" id="{B8DDE3BF-E686-C323-3037-DCD96A466319}"/>
              </a:ext>
            </a:extLst>
          </p:cNvPr>
          <p:cNvSpPr/>
          <p:nvPr/>
        </p:nvSpPr>
        <p:spPr bwMode="gray">
          <a:xfrm>
            <a:off x="2675386" y="3911137"/>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nl-NL" sz="1000" b="1">
                <a:solidFill>
                  <a:schemeClr val="bg1"/>
                </a:solidFill>
              </a:rPr>
              <a:t>G</a:t>
            </a:r>
          </a:p>
        </p:txBody>
      </p:sp>
      <p:sp>
        <p:nvSpPr>
          <p:cNvPr id="127" name="Rechthoek: afgeronde hoeken 1">
            <a:extLst>
              <a:ext uri="{FF2B5EF4-FFF2-40B4-BE49-F238E27FC236}">
                <a16:creationId xmlns:a16="http://schemas.microsoft.com/office/drawing/2014/main" id="{4574289F-5135-BF9D-A16E-F39A435EBD83}"/>
              </a:ext>
            </a:extLst>
          </p:cNvPr>
          <p:cNvSpPr/>
          <p:nvPr/>
        </p:nvSpPr>
        <p:spPr>
          <a:xfrm>
            <a:off x="2091598" y="6101201"/>
            <a:ext cx="1518169" cy="158559"/>
          </a:xfrm>
          <a:prstGeom prst="rect">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nl-NL" sz="800"/>
              <a:t>Te doorlopen substappen</a:t>
            </a:r>
          </a:p>
        </p:txBody>
      </p:sp>
      <p:sp>
        <p:nvSpPr>
          <p:cNvPr id="2" name="Hexagon 1">
            <a:extLst>
              <a:ext uri="{FF2B5EF4-FFF2-40B4-BE49-F238E27FC236}">
                <a16:creationId xmlns:a16="http://schemas.microsoft.com/office/drawing/2014/main" id="{5A40376E-048A-DCB8-4E75-3C6663A23382}"/>
              </a:ext>
            </a:extLst>
          </p:cNvPr>
          <p:cNvSpPr/>
          <p:nvPr/>
        </p:nvSpPr>
        <p:spPr bwMode="gray">
          <a:xfrm>
            <a:off x="1957505" y="6117710"/>
            <a:ext cx="124425" cy="130993"/>
          </a:xfrm>
          <a:prstGeom prst="hexagon">
            <a:avLst/>
          </a:prstGeom>
          <a:solidFill>
            <a:schemeClr val="accent3"/>
          </a:solidFill>
          <a:ln w="9525" algn="ctr">
            <a:solidFill>
              <a:schemeClr val="tx1"/>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nl-NL" sz="1000" b="1">
              <a:solidFill>
                <a:schemeClr val="bg1"/>
              </a:solidFill>
            </a:endParaRPr>
          </a:p>
        </p:txBody>
      </p:sp>
      <p:sp>
        <p:nvSpPr>
          <p:cNvPr id="4" name="Rechthoek: afgeronde hoeken 1">
            <a:extLst>
              <a:ext uri="{FF2B5EF4-FFF2-40B4-BE49-F238E27FC236}">
                <a16:creationId xmlns:a16="http://schemas.microsoft.com/office/drawing/2014/main" id="{106A515A-F6B1-EDB8-3250-8974DA91765E}"/>
              </a:ext>
            </a:extLst>
          </p:cNvPr>
          <p:cNvSpPr/>
          <p:nvPr/>
        </p:nvSpPr>
        <p:spPr>
          <a:xfrm>
            <a:off x="6881504" y="5107607"/>
            <a:ext cx="1097641" cy="165668"/>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sz="800" dirty="0"/>
              <a:t>XX telefonische consulten</a:t>
            </a:r>
          </a:p>
        </p:txBody>
      </p:sp>
    </p:spTree>
    <p:extLst>
      <p:ext uri="{BB962C8B-B14F-4D97-AF65-F5344CB8AC3E}">
        <p14:creationId xmlns:p14="http://schemas.microsoft.com/office/powerpoint/2010/main" val="287285956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257,1,Opstellen van impactanalyse (templa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Zorg bij jou Brand Theme">
  <a:themeElements>
    <a:clrScheme name="Custom 1">
      <a:dk1>
        <a:srgbClr val="3C3C3C"/>
      </a:dk1>
      <a:lt1>
        <a:srgbClr val="FFFFFF"/>
      </a:lt1>
      <a:dk2>
        <a:srgbClr val="3C3C3C"/>
      </a:dk2>
      <a:lt2>
        <a:srgbClr val="D0D0CE"/>
      </a:lt2>
      <a:accent1>
        <a:srgbClr val="0096A1"/>
      </a:accent1>
      <a:accent2>
        <a:srgbClr val="805141"/>
      </a:accent2>
      <a:accent3>
        <a:srgbClr val="EB7100"/>
      </a:accent3>
      <a:accent4>
        <a:srgbClr val="FFAA8F"/>
      </a:accent4>
      <a:accent5>
        <a:srgbClr val="FEECC6"/>
      </a:accent5>
      <a:accent6>
        <a:srgbClr val="3C3C3C"/>
      </a:accent6>
      <a:hlink>
        <a:srgbClr val="FF690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EB7100"/>
        </a:solidFill>
        <a:ln w="19050" algn="ctr">
          <a:noFill/>
          <a:miter lim="800000"/>
          <a:headEnd/>
          <a:tailEnd/>
        </a:ln>
      </a:spPr>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lgn="ct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2.xml><?xml version="1.0" encoding="utf-8"?>
<a:theme xmlns:a="http://schemas.openxmlformats.org/drawingml/2006/main" name="Zorg bij jou thema">
  <a:themeElements>
    <a:clrScheme name="Zorg bij jou">
      <a:dk1>
        <a:srgbClr val="0F4D51"/>
      </a:dk1>
      <a:lt1>
        <a:srgbClr val="FFFFFF"/>
      </a:lt1>
      <a:dk2>
        <a:srgbClr val="057982"/>
      </a:dk2>
      <a:lt2>
        <a:srgbClr val="CEEBED"/>
      </a:lt2>
      <a:accent1>
        <a:srgbClr val="222222"/>
      </a:accent1>
      <a:accent2>
        <a:srgbClr val="D3D3D3"/>
      </a:accent2>
      <a:accent3>
        <a:srgbClr val="54C2CA"/>
      </a:accent3>
      <a:accent4>
        <a:srgbClr val="FFD57D"/>
      </a:accent4>
      <a:accent5>
        <a:srgbClr val="B1821E"/>
      </a:accent5>
      <a:accent6>
        <a:srgbClr val="CA323B"/>
      </a:accent6>
      <a:hlink>
        <a:srgbClr val="C2512B"/>
      </a:hlink>
      <a:folHlink>
        <a:srgbClr val="C251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34C234DE-AF1D-A04D-8C17-435BA82DEC89}" vid="{E2C8D61A-572B-E745-B041-7E570ED7DE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979cedb-4528-4b99-b5d0-294c9182cfd8" xsi:nil="true"/>
    <lcf76f155ced4ddcb4097134ff3c332f xmlns="384c1e89-7762-41ef-a1d7-8837d042ef85">
      <Terms xmlns="http://schemas.microsoft.com/office/infopath/2007/PartnerControls"/>
    </lcf76f155ced4ddcb4097134ff3c332f>
    <SharedWithUsers xmlns="2979cedb-4528-4b99-b5d0-294c9182cfd8">
      <UserInfo>
        <DisplayName>Robin Vergouwen (NL)</DisplayName>
        <AccountId>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1F0EFBAA7EB64F805577C0B1998907" ma:contentTypeVersion="19" ma:contentTypeDescription="Een nieuw document maken." ma:contentTypeScope="" ma:versionID="9fa241bb186173f579172e54330aab61">
  <xsd:schema xmlns:xsd="http://www.w3.org/2001/XMLSchema" xmlns:xs="http://www.w3.org/2001/XMLSchema" xmlns:p="http://schemas.microsoft.com/office/2006/metadata/properties" xmlns:ns2="384c1e89-7762-41ef-a1d7-8837d042ef85" xmlns:ns3="2979cedb-4528-4b99-b5d0-294c9182cfd8" targetNamespace="http://schemas.microsoft.com/office/2006/metadata/properties" ma:root="true" ma:fieldsID="0bd84b777085e89086a5a8d13b47aa94" ns2:_="" ns3:_="">
    <xsd:import namespace="384c1e89-7762-41ef-a1d7-8837d042ef85"/>
    <xsd:import namespace="2979cedb-4528-4b99-b5d0-294c9182cf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c1e89-7762-41ef-a1d7-8837d042e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3ea7c2f-2d98-4c98-9b8d-8faec44842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79cedb-4528-4b99-b5d0-294c9182cfd8"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a723ac2-c3c8-47d4-992a-ee21e71a9e32}" ma:internalName="TaxCatchAll" ma:showField="CatchAllData" ma:web="2979cedb-4528-4b99-b5d0-294c9182cf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9616A6-0CA2-4B1D-99D9-11597CAFC6A6}">
  <ds:schemaRefs>
    <ds:schemaRef ds:uri="http://schemas.microsoft.com/sharepoint/v3/contenttype/forms"/>
  </ds:schemaRefs>
</ds:datastoreItem>
</file>

<file path=customXml/itemProps2.xml><?xml version="1.0" encoding="utf-8"?>
<ds:datastoreItem xmlns:ds="http://schemas.openxmlformats.org/officeDocument/2006/customXml" ds:itemID="{E4AED2C2-75E1-44BB-9620-355F431D7375}">
  <ds:schemaRefs>
    <ds:schemaRef ds:uri="2979cedb-4528-4b99-b5d0-294c9182cfd8"/>
    <ds:schemaRef ds:uri="http://purl.org/dc/dcmitype/"/>
    <ds:schemaRef ds:uri="http://purl.org/dc/terms/"/>
    <ds:schemaRef ds:uri="http://purl.org/dc/elements/1.1/"/>
    <ds:schemaRef ds:uri="384c1e89-7762-41ef-a1d7-8837d042ef85"/>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917853D-7E9F-4AD1-B5CC-C45CA5578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c1e89-7762-41ef-a1d7-8837d042ef85"/>
    <ds:schemaRef ds:uri="2979cedb-4528-4b99-b5d0-294c9182c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240328</Template>
  <TotalTime>127</TotalTime>
  <Words>3685</Words>
  <Application>Microsoft Office PowerPoint</Application>
  <PresentationFormat>Breedbeeld</PresentationFormat>
  <Paragraphs>801</Paragraphs>
  <Slides>21</Slides>
  <Notes>3</Notes>
  <HiddenSlides>0</HiddenSlides>
  <MMClips>0</MMClips>
  <ScaleCrop>false</ScaleCrop>
  <HeadingPairs>
    <vt:vector size="4" baseType="variant">
      <vt:variant>
        <vt:lpstr>Thema</vt:lpstr>
      </vt:variant>
      <vt:variant>
        <vt:i4>2</vt:i4>
      </vt:variant>
      <vt:variant>
        <vt:lpstr>Diatitels</vt:lpstr>
      </vt:variant>
      <vt:variant>
        <vt:i4>21</vt:i4>
      </vt:variant>
    </vt:vector>
  </HeadingPairs>
  <TitlesOfParts>
    <vt:vector size="23" baseType="lpstr">
      <vt:lpstr>Zorg bij jou Brand Theme</vt:lpstr>
      <vt:lpstr>Zorg bij jou thema</vt:lpstr>
      <vt:lpstr>Template: Impactanalyse </vt:lpstr>
      <vt:lpstr>Context, analyse en toepassing</vt:lpstr>
      <vt:lpstr>1. Context</vt:lpstr>
      <vt:lpstr>Komende jaren neemt de druk op de polikliniek, kliniek, SEH en OK toe door toenemende zorgvraag</vt:lpstr>
      <vt:lpstr>Zorg bij jou lost een deel van dit probleem op, omdat hybride zorg (bv. thuismonitoring) leidt tot een reductie van het aantal poliklinische consulten en een afname van het aantal klinische ligdagen</vt:lpstr>
      <vt:lpstr>2. Aanpak</vt:lpstr>
      <vt:lpstr>Het doel van dit template is om een stappenplan te bieden voor het opstellen van een impactanalyse; zo krijgt men inzicht in de potentiële impact van het gekozen zorgpad </vt:lpstr>
      <vt:lpstr>PowerPoint-presentatie</vt:lpstr>
      <vt:lpstr>Stap 1 | De eerste stap is het in kaart brengen van het reguliere en hybride zorgpad, dit gebeurt aan de hand van een patiëntenstroomdiagram</vt:lpstr>
      <vt:lpstr>Stap 2 | Aan de hand van het patiëntenstroomdiagram kan de impact van hybride zorg op bespaarde zorgactiviteiten worden geëvalueerd</vt:lpstr>
      <vt:lpstr>Stap 2 | Wanneer het aantal polibezoeken in het reguliere en het hybride pad zijn ingeschat, kan het aantal bespaarde polibezoeken op een eenvoudige wijze worden uitgerekend</vt:lpstr>
      <vt:lpstr>Stap 2 | Door het patiëntenstroomdiagram is het verschil in percentage tussen SEH bezoeken inzichtelijk geworden en kan het aantal bespaarde SEH bezoeken worden berekend</vt:lpstr>
      <vt:lpstr>Stap 2 | Het verschil in percentage tussen het aantal opgenomen patiënten en de gemiddelde ligduur is inzichtelijk geworden. Hierdoor kan het aantal bespaarde opnamen en ligdagen worden berekend</vt:lpstr>
      <vt:lpstr>Stap 3 | De derde stap is het in kaart brengen van de bespaarde tijd per zorgactiviteit per betrokken zorgverlener</vt:lpstr>
      <vt:lpstr>Stap 3 | Wanneer de bespaarde activiteiten en tijdsbesteding zijn ingeschat, kan de bespaarde tijd per zorgverlener worden uitgerekend (1/2)</vt:lpstr>
      <vt:lpstr>Stap 3 | Wanneer de bespaarde activiteiten en tijdsbesteding zijn ingeschat, kan de bespaarde tijd per zorgverlener in kaart worden gebracht (2/2)</vt:lpstr>
      <vt:lpstr>Stap 4 | De vierde stap is het in kaart brengen van de extra tijdsinvestering van thuismonitoring (1/2)</vt:lpstr>
      <vt:lpstr>Stap 4 | De vierde stap is het in kaart brengen van de extra tijdsinvestering van thuismonitoring (2/2)</vt:lpstr>
      <vt:lpstr>3. Leeg template </vt:lpstr>
      <vt:lpstr>Appendix | Leeg template voor een patiëntenstroomdiagram</vt:lpstr>
      <vt:lpstr>Appendix | Leeg template om in te vullen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Mirte  Edens | Zorg bij jou</dc:creator>
  <cp:lastModifiedBy>Veere van Keulen | Santeon</cp:lastModifiedBy>
  <cp:revision>68</cp:revision>
  <dcterms:created xsi:type="dcterms:W3CDTF">2024-04-16T07:27:42Z</dcterms:created>
  <dcterms:modified xsi:type="dcterms:W3CDTF">2025-05-15T11:39:30Z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0x010100F01F0EFBAA7EB64F805577C0B1998907</vt:lpwstr>
  </property>
  <property fmtid="{D5CDD505-2E9C-101B-9397-08002B2CF9AE}" pid="3" name="MediaServiceImageTags">
    <vt:lpwstr/>
  </property>
</Properties>
</file>